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Default Extension="wdp" ContentType="image/vnd.ms-photo"/>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handoutMasterIdLst>
    <p:handoutMasterId r:id="rId47"/>
  </p:handoutMasterIdLst>
  <p:sldIdLst>
    <p:sldId id="298" r:id="rId2"/>
    <p:sldId id="256" r:id="rId3"/>
    <p:sldId id="257" r:id="rId4"/>
    <p:sldId id="258" r:id="rId5"/>
    <p:sldId id="311" r:id="rId6"/>
    <p:sldId id="313" r:id="rId7"/>
    <p:sldId id="312" r:id="rId8"/>
    <p:sldId id="321" r:id="rId9"/>
    <p:sldId id="354" r:id="rId10"/>
    <p:sldId id="366" r:id="rId11"/>
    <p:sldId id="367" r:id="rId12"/>
    <p:sldId id="368" r:id="rId13"/>
    <p:sldId id="348" r:id="rId14"/>
    <p:sldId id="314" r:id="rId15"/>
    <p:sldId id="369" r:id="rId16"/>
    <p:sldId id="349" r:id="rId17"/>
    <p:sldId id="364" r:id="rId18"/>
    <p:sldId id="365" r:id="rId19"/>
    <p:sldId id="353" r:id="rId20"/>
    <p:sldId id="316" r:id="rId21"/>
    <p:sldId id="357" r:id="rId22"/>
    <p:sldId id="299" r:id="rId23"/>
    <p:sldId id="356" r:id="rId24"/>
    <p:sldId id="360" r:id="rId25"/>
    <p:sldId id="326" r:id="rId26"/>
    <p:sldId id="318" r:id="rId27"/>
    <p:sldId id="340" r:id="rId28"/>
    <p:sldId id="341" r:id="rId29"/>
    <p:sldId id="342" r:id="rId30"/>
    <p:sldId id="267" r:id="rId31"/>
    <p:sldId id="263" r:id="rId32"/>
    <p:sldId id="265" r:id="rId33"/>
    <p:sldId id="264" r:id="rId34"/>
    <p:sldId id="266" r:id="rId35"/>
    <p:sldId id="280" r:id="rId36"/>
    <p:sldId id="281" r:id="rId37"/>
    <p:sldId id="276" r:id="rId38"/>
    <p:sldId id="277" r:id="rId39"/>
    <p:sldId id="278" r:id="rId40"/>
    <p:sldId id="279" r:id="rId41"/>
    <p:sldId id="282" r:id="rId42"/>
    <p:sldId id="285" r:id="rId43"/>
    <p:sldId id="370" r:id="rId44"/>
    <p:sldId id="26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41" autoAdjust="0"/>
    <p:restoredTop sz="94729" autoAdjust="0"/>
  </p:normalViewPr>
  <p:slideViewPr>
    <p:cSldViewPr>
      <p:cViewPr varScale="1">
        <p:scale>
          <a:sx n="102" d="100"/>
          <a:sy n="102" d="100"/>
        </p:scale>
        <p:origin x="-96" y="-12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65" d="100"/>
          <a:sy n="65" d="100"/>
        </p:scale>
        <p:origin x="-2364" y="-12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1EF9E83-2134-4E81-8F2E-2A744EE2E88C}" type="datetimeFigureOut">
              <a:rPr lang="en-US" smtClean="0"/>
              <a:pPr/>
              <a:t>5/6/2014</a:t>
            </a:fld>
            <a:endParaRPr lang="en-US"/>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F99C28-D3CA-4B57-A440-A7746680CAB0}" type="slidenum">
              <a:rPr lang="en-US" smtClean="0"/>
              <a:pPr/>
              <a:t>‹#›</a:t>
            </a:fld>
            <a:endParaRPr lang="en-US"/>
          </a:p>
        </p:txBody>
      </p:sp>
    </p:spTree>
    <p:extLst>
      <p:ext uri="{BB962C8B-B14F-4D97-AF65-F5344CB8AC3E}">
        <p14:creationId xmlns="" xmlns:p14="http://schemas.microsoft.com/office/powerpoint/2010/main" val="2253161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F8CDA8-4297-43E4-9DA0-FD2B7D9F6CA8}" type="datetimeFigureOut">
              <a:rPr lang="en-US" smtClean="0"/>
              <a:pPr/>
              <a:t>5/6/2014</a:t>
            </a:fld>
            <a:endParaRPr lang="en-US"/>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DC288D-7FB0-4B41-B0C4-C93926AC44F6}" type="slidenum">
              <a:rPr lang="en-US" smtClean="0"/>
              <a:pPr/>
              <a:t>‹#›</a:t>
            </a:fld>
            <a:endParaRPr lang="en-US"/>
          </a:p>
        </p:txBody>
      </p:sp>
    </p:spTree>
    <p:extLst>
      <p:ext uri="{BB962C8B-B14F-4D97-AF65-F5344CB8AC3E}">
        <p14:creationId xmlns="" xmlns:p14="http://schemas.microsoft.com/office/powerpoint/2010/main" val="3924447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US" dirty="0"/>
          </a:p>
        </p:txBody>
      </p:sp>
      <p:sp>
        <p:nvSpPr>
          <p:cNvPr id="4" name="Zástupný symbol pro číslo snímku 3"/>
          <p:cNvSpPr>
            <a:spLocks noGrp="1"/>
          </p:cNvSpPr>
          <p:nvPr>
            <p:ph type="sldNum" sz="quarter" idx="10"/>
          </p:nvPr>
        </p:nvSpPr>
        <p:spPr/>
        <p:txBody>
          <a:bodyPr/>
          <a:lstStyle/>
          <a:p>
            <a:fld id="{0EDC288D-7FB0-4B41-B0C4-C93926AC44F6}" type="slidenum">
              <a:rPr lang="en-US" smtClean="0"/>
              <a:pPr/>
              <a:t>3</a:t>
            </a:fld>
            <a:endParaRPr lang="en-US"/>
          </a:p>
        </p:txBody>
      </p:sp>
    </p:spTree>
    <p:extLst>
      <p:ext uri="{BB962C8B-B14F-4D97-AF65-F5344CB8AC3E}">
        <p14:creationId xmlns="" xmlns:p14="http://schemas.microsoft.com/office/powerpoint/2010/main" val="2566710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en-US"/>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5/6/2014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530065020"/>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5/6/2014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3111986365"/>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en-US"/>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DFC0DD9-23F7-4F59-9FA3-FDFB58668F2D}" type="datetimeFigureOut">
              <a:rPr lang="en-US" smtClean="0"/>
              <a:pPr/>
              <a:t>5/6/2014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345338483"/>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p>
            <a:fld id="{FDFC0DD9-23F7-4F59-9FA3-FDFB58668F2D}" type="datetimeFigureOut">
              <a:rPr lang="en-US" smtClean="0"/>
              <a:pPr/>
              <a:t>5/6/2014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1348489662"/>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en-US"/>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p:txBody>
          <a:bodyPr/>
          <a:lstStyle/>
          <a:p>
            <a:fld id="{FDFC0DD9-23F7-4F59-9FA3-FDFB58668F2D}" type="datetimeFigureOut">
              <a:rPr lang="en-US" smtClean="0"/>
              <a:pPr/>
              <a:t>5/6/2014</a:t>
            </a:fld>
            <a:endParaRPr lang="en-US"/>
          </a:p>
        </p:txBody>
      </p:sp>
      <p:sp>
        <p:nvSpPr>
          <p:cNvPr id="8" name="Zástupný symbol pro zápatí 7"/>
          <p:cNvSpPr>
            <a:spLocks noGrp="1"/>
          </p:cNvSpPr>
          <p:nvPr>
            <p:ph type="ftr" sz="quarter" idx="11"/>
          </p:nvPr>
        </p:nvSpPr>
        <p:spPr/>
        <p:txBody>
          <a:bodyPr/>
          <a:lstStyle/>
          <a:p>
            <a:endParaRPr lang="en-US"/>
          </a:p>
        </p:txBody>
      </p:sp>
      <p:sp>
        <p:nvSpPr>
          <p:cNvPr id="9" name="Zástupný symbol pro číslo snímku 8"/>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53914158"/>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datum 2"/>
          <p:cNvSpPr>
            <a:spLocks noGrp="1"/>
          </p:cNvSpPr>
          <p:nvPr>
            <p:ph type="dt" sz="half" idx="10"/>
          </p:nvPr>
        </p:nvSpPr>
        <p:spPr/>
        <p:txBody>
          <a:bodyPr/>
          <a:lstStyle/>
          <a:p>
            <a:fld id="{FDFC0DD9-23F7-4F59-9FA3-FDFB58668F2D}" type="datetimeFigureOut">
              <a:rPr lang="en-US" smtClean="0"/>
              <a:pPr/>
              <a:t>5/6/2014</a:t>
            </a:fld>
            <a:endParaRPr lang="en-US"/>
          </a:p>
        </p:txBody>
      </p:sp>
      <p:sp>
        <p:nvSpPr>
          <p:cNvPr id="4" name="Zástupný symbol pro zápatí 3"/>
          <p:cNvSpPr>
            <a:spLocks noGrp="1"/>
          </p:cNvSpPr>
          <p:nvPr>
            <p:ph type="ftr" sz="quarter" idx="11"/>
          </p:nvPr>
        </p:nvSpPr>
        <p:spPr/>
        <p:txBody>
          <a:bodyPr/>
          <a:lstStyle/>
          <a:p>
            <a:endParaRPr lang="en-US"/>
          </a:p>
        </p:txBody>
      </p:sp>
      <p:sp>
        <p:nvSpPr>
          <p:cNvPr id="5" name="Zástupný symbol pro číslo snímku 4"/>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3390384635"/>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DFC0DD9-23F7-4F59-9FA3-FDFB58668F2D}" type="datetimeFigureOut">
              <a:rPr lang="en-US" smtClean="0"/>
              <a:pPr/>
              <a:t>5/6/2014</a:t>
            </a:fld>
            <a:endParaRPr lang="en-US"/>
          </a:p>
        </p:txBody>
      </p:sp>
      <p:sp>
        <p:nvSpPr>
          <p:cNvPr id="3" name="Zástupný symbol pro zápatí 2"/>
          <p:cNvSpPr>
            <a:spLocks noGrp="1"/>
          </p:cNvSpPr>
          <p:nvPr>
            <p:ph type="ftr" sz="quarter" idx="11"/>
          </p:nvPr>
        </p:nvSpPr>
        <p:spPr/>
        <p:txBody>
          <a:bodyPr/>
          <a:lstStyle/>
          <a:p>
            <a:endParaRPr lang="en-US"/>
          </a:p>
        </p:txBody>
      </p:sp>
      <p:sp>
        <p:nvSpPr>
          <p:cNvPr id="4" name="Zástupný symbol pro číslo snímku 3"/>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492930153"/>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en-US"/>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5/6/2014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1332500045"/>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en-US"/>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DFC0DD9-23F7-4F59-9FA3-FDFB58668F2D}" type="datetimeFigureOut">
              <a:rPr lang="en-US" smtClean="0"/>
              <a:pPr/>
              <a:t>5/6/2014</a:t>
            </a:fld>
            <a:endParaRPr lang="en-US"/>
          </a:p>
        </p:txBody>
      </p:sp>
      <p:sp>
        <p:nvSpPr>
          <p:cNvPr id="6" name="Zástupný symbol pro zápatí 5"/>
          <p:cNvSpPr>
            <a:spLocks noGrp="1"/>
          </p:cNvSpPr>
          <p:nvPr>
            <p:ph type="ftr" sz="quarter" idx="11"/>
          </p:nvPr>
        </p:nvSpPr>
        <p:spPr/>
        <p:txBody>
          <a:bodyPr/>
          <a:lstStyle/>
          <a:p>
            <a:endParaRPr lang="en-US"/>
          </a:p>
        </p:txBody>
      </p:sp>
      <p:sp>
        <p:nvSpPr>
          <p:cNvPr id="7" name="Zástupný symbol pro číslo snímku 6"/>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2305892017"/>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en-US"/>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5/6/2014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2164017173"/>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p:txBody>
          <a:bodyPr/>
          <a:lstStyle/>
          <a:p>
            <a:fld id="{FDFC0DD9-23F7-4F59-9FA3-FDFB58668F2D}" type="datetimeFigureOut">
              <a:rPr lang="en-US" smtClean="0"/>
              <a:pPr/>
              <a:t>5/6/2014</a:t>
            </a:fld>
            <a:endParaRPr lang="en-US"/>
          </a:p>
        </p:txBody>
      </p:sp>
      <p:sp>
        <p:nvSpPr>
          <p:cNvPr id="5" name="Zástupný symbol pro zápatí 4"/>
          <p:cNvSpPr>
            <a:spLocks noGrp="1"/>
          </p:cNvSpPr>
          <p:nvPr>
            <p:ph type="ftr" sz="quarter" idx="11"/>
          </p:nvPr>
        </p:nvSpPr>
        <p:spPr/>
        <p:txBody>
          <a:bodyPr/>
          <a:lstStyle/>
          <a:p>
            <a:endParaRPr lang="en-US"/>
          </a:p>
        </p:txBody>
      </p:sp>
      <p:sp>
        <p:nvSpPr>
          <p:cNvPr id="6" name="Zástupný symbol pro číslo snímku 5"/>
          <p:cNvSpPr>
            <a:spLocks noGrp="1"/>
          </p:cNvSpPr>
          <p:nvPr>
            <p:ph type="sldNum" sz="quarter" idx="12"/>
          </p:nvPr>
        </p:nvSpPr>
        <p:spPr/>
        <p:txBody>
          <a:body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1804872271"/>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en-US"/>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C0DD9-23F7-4F59-9FA3-FDFB58668F2D}" type="datetimeFigureOut">
              <a:rPr lang="en-US" smtClean="0"/>
              <a:pPr/>
              <a:t>5/6/2014</a:t>
            </a:fld>
            <a:endParaRPr lang="en-US"/>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DDB92A-F33E-4A5E-8A85-16947D23E4C2}" type="slidenum">
              <a:rPr lang="en-US" smtClean="0"/>
              <a:pPr/>
              <a:t>‹#›</a:t>
            </a:fld>
            <a:endParaRPr lang="en-US"/>
          </a:p>
        </p:txBody>
      </p:sp>
    </p:spTree>
    <p:extLst>
      <p:ext uri="{BB962C8B-B14F-4D97-AF65-F5344CB8AC3E}">
        <p14:creationId xmlns="" xmlns:p14="http://schemas.microsoft.com/office/powerpoint/2010/main" val="259324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9.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9.xml"/><Relationship Id="rId5" Type="http://schemas.openxmlformats.org/officeDocument/2006/relationships/image" Target="../media/image20.jpe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9.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9.xml"/><Relationship Id="rId4" Type="http://schemas.openxmlformats.org/officeDocument/2006/relationships/image" Target="../media/image30.jpeg"/></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9.xml"/><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9.xml"/><Relationship Id="rId5" Type="http://schemas.openxmlformats.org/officeDocument/2006/relationships/image" Target="../media/image38.jpeg"/><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Layout" Target="../slideLayouts/slideLayout9.xml"/><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29" name="Group 57"/>
          <p:cNvGraphicFramePr>
            <a:graphicFrameLocks noGrp="1"/>
          </p:cNvGraphicFramePr>
          <p:nvPr>
            <p:ph type="subTitle" idx="1"/>
            <p:extLst>
              <p:ext uri="{D42A27DB-BD31-4B8C-83A1-F6EECF244321}">
                <p14:modId xmlns="" xmlns:p14="http://schemas.microsoft.com/office/powerpoint/2010/main" val="1981088799"/>
              </p:ext>
            </p:extLst>
          </p:nvPr>
        </p:nvGraphicFramePr>
        <p:xfrm>
          <a:off x="1331913" y="1700213"/>
          <a:ext cx="6400800" cy="4728116"/>
        </p:xfrm>
        <a:graphic>
          <a:graphicData uri="http://schemas.openxmlformats.org/drawingml/2006/table">
            <a:tbl>
              <a:tblPr/>
              <a:tblGrid>
                <a:gridCol w="1685925"/>
                <a:gridCol w="4714875"/>
              </a:tblGrid>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Číslo projektu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ea typeface="Calibri" pitchFamily="34" charset="0"/>
                          <a:cs typeface="Times New Roman,Bold"/>
                        </a:rPr>
                        <a:t>CZ.1.07/1.5.00/34.0950</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76836">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Kódování materiálu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vy_32_INOVACE_bio_bot16</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Označení materiálu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bot16_</a:t>
                      </a:r>
                      <a:r>
                        <a:rPr kumimoji="0" lang="cs-CZ" altLang="cs-CZ" sz="1200" b="0" i="0" u="none" strike="noStrike" cap="none" normalizeH="0" baseline="0" dirty="0" err="1" smtClean="0">
                          <a:ln>
                            <a:noFill/>
                          </a:ln>
                          <a:solidFill>
                            <a:schemeClr val="tx1"/>
                          </a:solidFill>
                          <a:effectLst/>
                          <a:latin typeface="+mn-lt"/>
                          <a:cs typeface="Times New Roman" pitchFamily="18" charset="0"/>
                        </a:rPr>
                        <a:t>nahosemenne.pptx</a:t>
                      </a:r>
                      <a:endParaRPr kumimoji="0" lang="cs-CZ" altLang="cs-CZ" sz="1200" b="0" i="0" u="none" strike="noStrike" cap="none" normalizeH="0" baseline="0" dirty="0" smtClean="0">
                        <a:ln>
                          <a:noFill/>
                        </a:ln>
                        <a:solidFill>
                          <a:schemeClr val="tx1"/>
                        </a:solidFill>
                        <a:effectLst/>
                        <a:latin typeface="+mn-lt"/>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Název školy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Gymnázium Kladno</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rgbClr val="000000"/>
                          </a:solidFill>
                          <a:effectLst/>
                          <a:latin typeface="+mn-lt"/>
                          <a:ea typeface="Calibri" pitchFamily="34" charset="0"/>
                          <a:cs typeface="Times New Roman" pitchFamily="18" charset="0"/>
                        </a:rPr>
                        <a:t>Autor</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Lenka Smyčková</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095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Anotace</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defRPr/>
                      </a:pPr>
                      <a:r>
                        <a:rPr kumimoji="0" lang="cs-CZ" altLang="cs-CZ" sz="1200" b="0" i="0" u="none" strike="noStrike" cap="none" normalizeH="0" baseline="0" dirty="0" smtClean="0">
                          <a:ln>
                            <a:noFill/>
                          </a:ln>
                          <a:solidFill>
                            <a:schemeClr val="tx1"/>
                          </a:solidFill>
                          <a:effectLst/>
                          <a:latin typeface="+mn-lt"/>
                          <a:cs typeface="Times New Roman" pitchFamily="18" charset="0"/>
                        </a:rPr>
                        <a:t>Prezentace seznamuje žáky  se zástupci cévnatých semenných rostlin, oddělení nahosemenné, s původními a introdukovanými druhy , s biotopy</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Předmět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biologie</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Tematická oblast</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botanika</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Téma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Nahosemenné</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Očekávané výstupy</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Žáci  poznávají zástupce  rostlin z nahosemenných, určí základní druhy, případně vegetační zóny dle nadmořské výšky</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Klíčová slova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Semenné rostliny, nahosemenné rostliny, vegetační zóny dle nadmořské výšky, zástupci</a:t>
                      </a: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55629">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chemeClr val="tx1"/>
                          </a:solidFill>
                          <a:effectLst/>
                          <a:latin typeface="+mn-lt"/>
                        </a:rPr>
                        <a:t>Druh učebního materiálu</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prezentace </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0581">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Ročník</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cs typeface="Times New Roman" pitchFamily="18" charset="0"/>
                        </a:rPr>
                        <a:t>1. </a:t>
                      </a:r>
                      <a:r>
                        <a:rPr kumimoji="0" lang="cs-CZ" altLang="cs-CZ" sz="1200" b="0" i="0" u="none" strike="noStrike" cap="none" normalizeH="0" baseline="0" smtClean="0">
                          <a:ln>
                            <a:noFill/>
                          </a:ln>
                          <a:solidFill>
                            <a:schemeClr val="tx1"/>
                          </a:solidFill>
                          <a:effectLst/>
                          <a:latin typeface="+mn-lt"/>
                          <a:cs typeface="Times New Roman" pitchFamily="18" charset="0"/>
                        </a:rPr>
                        <a:t>ročník </a:t>
                      </a:r>
                      <a:r>
                        <a:rPr kumimoji="0" lang="cs-CZ" altLang="cs-CZ" sz="1200" b="0" i="0" u="none" strike="noStrike" cap="none" normalizeH="0" baseline="0" dirty="0" smtClean="0">
                          <a:ln>
                            <a:noFill/>
                          </a:ln>
                          <a:solidFill>
                            <a:schemeClr val="tx1"/>
                          </a:solidFill>
                          <a:effectLst/>
                          <a:latin typeface="+mn-lt"/>
                          <a:cs typeface="Times New Roman" pitchFamily="18" charset="0"/>
                        </a:rPr>
                        <a:t>čtyřletého gymnázia a odpovídající ročník víceletého gymnázia, seminář z biologie</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Cílová skupina</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osmileté gymnázium, čtyřleté gymnázium</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smtClean="0">
                          <a:ln>
                            <a:noFill/>
                          </a:ln>
                          <a:solidFill>
                            <a:srgbClr val="000000"/>
                          </a:solidFill>
                          <a:effectLst/>
                          <a:latin typeface="+mn-lt"/>
                          <a:ea typeface="Calibri" pitchFamily="34" charset="0"/>
                          <a:cs typeface="Times New Roman" pitchFamily="18" charset="0"/>
                        </a:rPr>
                        <a:t>Ověřeno</a:t>
                      </a:r>
                      <a:endParaRPr kumimoji="0" lang="cs-CZ" altLang="cs-CZ" sz="1200" b="0" i="0" u="none" strike="noStrike" cap="none" normalizeH="0" baseline="0" smtClean="0">
                        <a:ln>
                          <a:noFill/>
                        </a:ln>
                        <a:solidFill>
                          <a:schemeClr val="tx1"/>
                        </a:solidFill>
                        <a:effectLst/>
                        <a:latin typeface="+mn-lt"/>
                        <a:ea typeface="Calibri" pitchFamily="34" charset="0"/>
                        <a:cs typeface="Times New Roman" pitchFamily="18" charset="0"/>
                      </a:endParaRP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ea typeface="Calibri" pitchFamily="34" charset="0"/>
                          <a:cs typeface="Times New Roman,Bold"/>
                        </a:rPr>
                        <a:t>(11.2.2014, O5</a:t>
                      </a:r>
                      <a:r>
                        <a:rPr kumimoji="0" lang="cs-CZ" altLang="cs-CZ" sz="1200" b="0" i="0" u="none" strike="noStrike" cap="none" normalizeH="0" baseline="0" dirty="0" smtClean="0">
                          <a:ln>
                            <a:noFill/>
                          </a:ln>
                          <a:solidFill>
                            <a:schemeClr val="tx1"/>
                          </a:solidFill>
                          <a:effectLst/>
                          <a:latin typeface="+mn-lt"/>
                          <a:ea typeface="Calibri" pitchFamily="34" charset="0"/>
                          <a:cs typeface="Calibri" pitchFamily="34" charset="0"/>
                        </a:rPr>
                        <a:t>)</a:t>
                      </a:r>
                    </a:p>
                  </a:txBody>
                  <a:tcPr marL="68580" marR="68580"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27815">
                <a:tc gridSpan="2">
                  <a:txBody>
                    <a:bodyPr/>
                    <a:lstStyle>
                      <a:lvl1pPr>
                        <a:spcBef>
                          <a:spcPct val="20000"/>
                        </a:spcBef>
                        <a:defRPr sz="2800">
                          <a:solidFill>
                            <a:schemeClr val="tx1"/>
                          </a:solidFill>
                          <a:latin typeface="Arial" pitchFamily="34" charset="0"/>
                        </a:defRPr>
                      </a:lvl1pPr>
                      <a:lvl2pPr marL="742950" indent="-285750">
                        <a:spcBef>
                          <a:spcPct val="20000"/>
                        </a:spcBef>
                        <a:defRPr sz="2400">
                          <a:solidFill>
                            <a:schemeClr val="tx1"/>
                          </a:solidFill>
                          <a:latin typeface="Arial" pitchFamily="34" charset="0"/>
                        </a:defRPr>
                      </a:lvl2pPr>
                      <a:lvl3pPr marL="1143000" indent="-228600">
                        <a:spcBef>
                          <a:spcPct val="20000"/>
                        </a:spcBef>
                        <a:defRPr sz="2000">
                          <a:solidFill>
                            <a:schemeClr val="tx1"/>
                          </a:solidFill>
                          <a:latin typeface="Arial" pitchFamily="34" charset="0"/>
                        </a:defRPr>
                      </a:lvl3pPr>
                      <a:lvl4pPr marL="1600200" indent="-228600">
                        <a:spcBef>
                          <a:spcPct val="20000"/>
                        </a:spcBef>
                        <a:defRPr>
                          <a:solidFill>
                            <a:schemeClr val="tx1"/>
                          </a:solidFill>
                          <a:latin typeface="Arial" pitchFamily="34" charset="0"/>
                        </a:defRPr>
                      </a:lvl4pPr>
                      <a:lvl5pPr marL="2057400" indent="-228600">
                        <a:spcBef>
                          <a:spcPct val="20000"/>
                        </a:spcBef>
                        <a:defRPr>
                          <a:solidFill>
                            <a:schemeClr val="tx1"/>
                          </a:solidFill>
                          <a:latin typeface="Arial" pitchFamily="34" charset="0"/>
                        </a:defRPr>
                      </a:lvl5pPr>
                      <a:lvl6pPr marL="2514600" indent="-228600" fontAlgn="base">
                        <a:spcBef>
                          <a:spcPct val="20000"/>
                        </a:spcBef>
                        <a:spcAft>
                          <a:spcPct val="0"/>
                        </a:spcAft>
                        <a:defRPr>
                          <a:solidFill>
                            <a:schemeClr val="tx1"/>
                          </a:solidFill>
                          <a:latin typeface="Arial" pitchFamily="34" charset="0"/>
                        </a:defRPr>
                      </a:lvl6pPr>
                      <a:lvl7pPr marL="2971800" indent="-228600" fontAlgn="base">
                        <a:spcBef>
                          <a:spcPct val="20000"/>
                        </a:spcBef>
                        <a:spcAft>
                          <a:spcPct val="0"/>
                        </a:spcAft>
                        <a:defRPr>
                          <a:solidFill>
                            <a:schemeClr val="tx1"/>
                          </a:solidFill>
                          <a:latin typeface="Arial" pitchFamily="34" charset="0"/>
                        </a:defRPr>
                      </a:lvl7pPr>
                      <a:lvl8pPr marL="3429000" indent="-228600" fontAlgn="base">
                        <a:spcBef>
                          <a:spcPct val="20000"/>
                        </a:spcBef>
                        <a:spcAft>
                          <a:spcPct val="0"/>
                        </a:spcAft>
                        <a:defRPr>
                          <a:solidFill>
                            <a:schemeClr val="tx1"/>
                          </a:solidFill>
                          <a:latin typeface="Arial" pitchFamily="34" charset="0"/>
                        </a:defRPr>
                      </a:lvl8pPr>
                      <a:lvl9pPr marL="3886200" indent="-228600" fontAlgn="base">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altLang="cs-CZ" sz="1200" b="0" i="0" u="none" strike="noStrike" cap="none" normalizeH="0" baseline="0" dirty="0" smtClean="0">
                          <a:ln>
                            <a:noFill/>
                          </a:ln>
                          <a:solidFill>
                            <a:schemeClr val="tx1"/>
                          </a:solidFill>
                          <a:effectLst/>
                          <a:latin typeface="+mn-lt"/>
                        </a:rPr>
                        <a:t>Zdroje uvedeny na konci dokumentu.</a:t>
                      </a:r>
                      <a:endParaRPr kumimoji="0" lang="cs-CZ" altLang="cs-CZ" sz="1200" b="0" i="0" u="none" strike="noStrike" cap="none" normalizeH="0" baseline="0" dirty="0" smtClean="0">
                        <a:ln>
                          <a:noFill/>
                        </a:ln>
                        <a:solidFill>
                          <a:schemeClr val="tx1"/>
                        </a:solidFill>
                        <a:effectLst/>
                        <a:latin typeface="+mn-lt"/>
                        <a:ea typeface="Calibri" pitchFamily="34" charset="0"/>
                        <a:cs typeface="Times New Roman" pitchFamily="18" charset="0"/>
                      </a:endParaRPr>
                    </a:p>
                  </a:txBody>
                  <a:tcPr marL="60314" marR="60314" marT="0" marB="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102" name="Obrázek 3"/>
          <p:cNvPicPr>
            <a:picLocks noGrp="1" noChangeAspect="1" noChangeArrowheads="1"/>
          </p:cNvPicPr>
          <p:nvPr>
            <p:ph type="ctrTitle"/>
          </p:nvPr>
        </p:nvPicPr>
        <p:blipFill>
          <a:blip r:embed="rId2" cstate="screen">
            <a:extLst>
              <a:ext uri="{28A0092B-C50C-407E-A947-70E740481C1C}">
                <a14:useLocalDpi xmlns="" xmlns:a14="http://schemas.microsoft.com/office/drawing/2010/main" val="0"/>
              </a:ext>
            </a:extLst>
          </a:blip>
          <a:srcRect/>
          <a:stretch>
            <a:fillRect/>
          </a:stretch>
        </p:blipFill>
        <p:spPr>
          <a:xfrm>
            <a:off x="1473200" y="333375"/>
            <a:ext cx="5761038" cy="1258888"/>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pic>
    </p:spTree>
    <p:extLst>
      <p:ext uri="{BB962C8B-B14F-4D97-AF65-F5344CB8AC3E}">
        <p14:creationId xmlns="" xmlns:p14="http://schemas.microsoft.com/office/powerpoint/2010/main" val="3258373143"/>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NAHOSEMENNÉ ROSTLINY</a:t>
            </a:r>
            <a:endParaRPr lang="en-US" dirty="0"/>
          </a:p>
        </p:txBody>
      </p:sp>
      <p:sp>
        <p:nvSpPr>
          <p:cNvPr id="3" name="Podnadpis 2"/>
          <p:cNvSpPr>
            <a:spLocks noGrp="1"/>
          </p:cNvSpPr>
          <p:nvPr>
            <p:ph type="subTitle" idx="1"/>
          </p:nvPr>
        </p:nvSpPr>
        <p:spPr/>
        <p:txBody>
          <a:bodyPr/>
          <a:lstStyle/>
          <a:p>
            <a:r>
              <a:rPr lang="cs-CZ" dirty="0" smtClean="0"/>
              <a:t>JINAN A JEHLIČNANY</a:t>
            </a:r>
          </a:p>
          <a:p>
            <a:endParaRPr lang="en-US" dirty="0"/>
          </a:p>
        </p:txBody>
      </p:sp>
    </p:spTree>
    <p:extLst>
      <p:ext uri="{BB962C8B-B14F-4D97-AF65-F5344CB8AC3E}">
        <p14:creationId xmlns="" xmlns:p14="http://schemas.microsoft.com/office/powerpoint/2010/main" val="2319207931"/>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oddělení: NAHOSEMENNÉ </a:t>
            </a:r>
            <a:br>
              <a:rPr lang="cs-CZ" dirty="0" smtClean="0"/>
            </a:br>
            <a:r>
              <a:rPr lang="cs-CZ" dirty="0" smtClean="0"/>
              <a:t>třída: Jehličnany</a:t>
            </a:r>
            <a:endParaRPr lang="en-US" dirty="0"/>
          </a:p>
        </p:txBody>
      </p:sp>
      <p:sp>
        <p:nvSpPr>
          <p:cNvPr id="3" name="Zástupný symbol pro obsah 2"/>
          <p:cNvSpPr>
            <a:spLocks noGrp="1"/>
          </p:cNvSpPr>
          <p:nvPr>
            <p:ph idx="1"/>
          </p:nvPr>
        </p:nvSpPr>
        <p:spPr/>
        <p:txBody>
          <a:bodyPr>
            <a:normAutofit fontScale="92500" lnSpcReduction="20000"/>
          </a:bodyPr>
          <a:lstStyle/>
          <a:p>
            <a:r>
              <a:rPr lang="cs-CZ" dirty="0" smtClean="0"/>
              <a:t>Do společné třídy patří řády </a:t>
            </a:r>
            <a:r>
              <a:rPr lang="cs-CZ" dirty="0" err="1" smtClean="0"/>
              <a:t>borovicotvaré</a:t>
            </a:r>
            <a:r>
              <a:rPr lang="cs-CZ" dirty="0" smtClean="0"/>
              <a:t>, </a:t>
            </a:r>
            <a:r>
              <a:rPr lang="cs-CZ" dirty="0" err="1" smtClean="0"/>
              <a:t>jinanotvaré</a:t>
            </a:r>
            <a:r>
              <a:rPr lang="cs-CZ" dirty="0" smtClean="0"/>
              <a:t> a </a:t>
            </a:r>
            <a:r>
              <a:rPr lang="cs-CZ" dirty="0" err="1" smtClean="0"/>
              <a:t>cykasotvaré</a:t>
            </a:r>
            <a:r>
              <a:rPr lang="cs-CZ" dirty="0" smtClean="0"/>
              <a:t> </a:t>
            </a:r>
          </a:p>
          <a:p>
            <a:r>
              <a:rPr lang="cs-CZ" dirty="0" smtClean="0"/>
              <a:t>ZNAKY: netvoří květy, ale samčí a samičí šištice, pyl je přenášen větrem, vznikají křídlatá semena, netvoří se plody, ale dřevnaté šišky</a:t>
            </a:r>
          </a:p>
          <a:p>
            <a:r>
              <a:rPr lang="cs-CZ" dirty="0" smtClean="0"/>
              <a:t>Listy jsou jehlice, většinou stálezelen</a:t>
            </a:r>
            <a:r>
              <a:rPr lang="cs-CZ" dirty="0"/>
              <a:t>é</a:t>
            </a:r>
            <a:r>
              <a:rPr lang="cs-CZ" dirty="0" smtClean="0"/>
              <a:t> stromy, mnoho pryskyřných kanálků (</a:t>
            </a:r>
            <a:r>
              <a:rPr lang="cs-CZ" dirty="0" err="1" smtClean="0"/>
              <a:t>borovicotvaré</a:t>
            </a:r>
            <a:r>
              <a:rPr lang="cs-CZ" dirty="0" smtClean="0"/>
              <a:t>)</a:t>
            </a:r>
          </a:p>
          <a:p>
            <a:r>
              <a:rPr lang="cs-CZ" dirty="0" smtClean="0"/>
              <a:t>Listy dvojlaločné, opadavé, plodem nepravá peckovice, recentní jediný druh (</a:t>
            </a:r>
            <a:r>
              <a:rPr lang="cs-CZ" dirty="0" err="1" smtClean="0"/>
              <a:t>jinanotvaré</a:t>
            </a:r>
            <a:r>
              <a:rPr lang="cs-CZ" dirty="0" smtClean="0"/>
              <a:t>)</a:t>
            </a:r>
          </a:p>
          <a:p>
            <a:r>
              <a:rPr lang="cs-CZ" dirty="0" smtClean="0"/>
              <a:t>Stromy habitem připomínající palmy, ale tvoří šištice (</a:t>
            </a:r>
            <a:r>
              <a:rPr lang="cs-CZ" dirty="0" err="1" smtClean="0"/>
              <a:t>cykasotvaré</a:t>
            </a:r>
            <a:r>
              <a:rPr lang="cs-CZ" dirty="0" smtClean="0"/>
              <a:t>)</a:t>
            </a:r>
          </a:p>
          <a:p>
            <a:endParaRPr lang="cs-CZ" dirty="0" smtClean="0"/>
          </a:p>
          <a:p>
            <a:pPr marL="0" indent="0">
              <a:buNone/>
            </a:pPr>
            <a:endParaRPr lang="cs-CZ" i="1" dirty="0" smtClean="0"/>
          </a:p>
          <a:p>
            <a:endParaRPr lang="cs-CZ" dirty="0" smtClean="0"/>
          </a:p>
          <a:p>
            <a:endParaRPr lang="en-US" dirty="0"/>
          </a:p>
        </p:txBody>
      </p:sp>
    </p:spTree>
    <p:extLst>
      <p:ext uri="{BB962C8B-B14F-4D97-AF65-F5344CB8AC3E}">
        <p14:creationId xmlns="" xmlns:p14="http://schemas.microsoft.com/office/powerpoint/2010/main" val="2816355518"/>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VYBRANÍ ZÁSTUPCI</a:t>
            </a:r>
            <a:endParaRPr lang="en-US" dirty="0"/>
          </a:p>
        </p:txBody>
      </p:sp>
      <p:sp>
        <p:nvSpPr>
          <p:cNvPr id="3" name="Zástupný symbol pro obsah 2"/>
          <p:cNvSpPr>
            <a:spLocks noGrp="1"/>
          </p:cNvSpPr>
          <p:nvPr>
            <p:ph idx="1"/>
          </p:nvPr>
        </p:nvSpPr>
        <p:spPr/>
        <p:txBody>
          <a:bodyPr>
            <a:normAutofit fontScale="77500" lnSpcReduction="20000"/>
          </a:bodyPr>
          <a:lstStyle/>
          <a:p>
            <a:r>
              <a:rPr lang="cs-CZ" dirty="0" smtClean="0"/>
              <a:t>Jinan dvoulaločný</a:t>
            </a:r>
          </a:p>
          <a:p>
            <a:r>
              <a:rPr lang="cs-CZ" dirty="0" smtClean="0"/>
              <a:t>Borovice lesní, </a:t>
            </a:r>
            <a:r>
              <a:rPr lang="cs-CZ" dirty="0"/>
              <a:t>blatka, </a:t>
            </a:r>
            <a:r>
              <a:rPr lang="cs-CZ" dirty="0" smtClean="0"/>
              <a:t>kleč, černá, vejmutovka</a:t>
            </a:r>
          </a:p>
          <a:p>
            <a:r>
              <a:rPr lang="cs-CZ" dirty="0"/>
              <a:t>Smrk </a:t>
            </a:r>
            <a:r>
              <a:rPr lang="cs-CZ" dirty="0" smtClean="0"/>
              <a:t>ztepilý,  pichlavý</a:t>
            </a:r>
          </a:p>
          <a:p>
            <a:r>
              <a:rPr lang="cs-CZ" dirty="0"/>
              <a:t>Tis </a:t>
            </a:r>
            <a:r>
              <a:rPr lang="cs-CZ" dirty="0" smtClean="0"/>
              <a:t>červený</a:t>
            </a:r>
          </a:p>
          <a:p>
            <a:r>
              <a:rPr lang="cs-CZ" dirty="0"/>
              <a:t>Jalovec </a:t>
            </a:r>
            <a:r>
              <a:rPr lang="cs-CZ" dirty="0" smtClean="0"/>
              <a:t>obecný</a:t>
            </a:r>
          </a:p>
          <a:p>
            <a:r>
              <a:rPr lang="cs-CZ" dirty="0"/>
              <a:t>Jedle </a:t>
            </a:r>
            <a:r>
              <a:rPr lang="cs-CZ" dirty="0" smtClean="0"/>
              <a:t>bělokorá</a:t>
            </a:r>
          </a:p>
          <a:p>
            <a:r>
              <a:rPr lang="cs-CZ" dirty="0"/>
              <a:t>Modřín </a:t>
            </a:r>
            <a:r>
              <a:rPr lang="cs-CZ" dirty="0" smtClean="0"/>
              <a:t>opadavý</a:t>
            </a:r>
          </a:p>
          <a:p>
            <a:r>
              <a:rPr lang="cs-CZ" dirty="0"/>
              <a:t>Zerav </a:t>
            </a:r>
            <a:r>
              <a:rPr lang="cs-CZ" dirty="0" smtClean="0"/>
              <a:t>východní, západní</a:t>
            </a:r>
          </a:p>
          <a:p>
            <a:r>
              <a:rPr lang="cs-CZ" dirty="0"/>
              <a:t>Douglaska </a:t>
            </a:r>
            <a:r>
              <a:rPr lang="cs-CZ" dirty="0" smtClean="0"/>
              <a:t>tisolistá</a:t>
            </a:r>
          </a:p>
          <a:p>
            <a:r>
              <a:rPr lang="cs-CZ" dirty="0" smtClean="0"/>
              <a:t>Cedr</a:t>
            </a:r>
          </a:p>
          <a:p>
            <a:r>
              <a:rPr lang="cs-CZ" smtClean="0"/>
              <a:t>Sekvoj</a:t>
            </a:r>
            <a:endParaRPr lang="cs-CZ" dirty="0" smtClean="0"/>
          </a:p>
        </p:txBody>
      </p:sp>
    </p:spTree>
    <p:extLst>
      <p:ext uri="{BB962C8B-B14F-4D97-AF65-F5344CB8AC3E}">
        <p14:creationId xmlns="" xmlns:p14="http://schemas.microsoft.com/office/powerpoint/2010/main" val="2182321114"/>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Jinan dvoulaločný</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/2/</a:t>
            </a:r>
            <a:endParaRPr lang="cs-CZ" dirty="0"/>
          </a:p>
        </p:txBody>
      </p:sp>
    </p:spTree>
    <p:extLst>
      <p:ext uri="{BB962C8B-B14F-4D97-AF65-F5344CB8AC3E}">
        <p14:creationId xmlns="" xmlns:p14="http://schemas.microsoft.com/office/powerpoint/2010/main" val="1534360019"/>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Borovice lesní</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a:off x="344962" y="332656"/>
            <a:ext cx="5486400" cy="4114800"/>
          </a:xfrm>
        </p:spPr>
      </p:pic>
      <p:sp>
        <p:nvSpPr>
          <p:cNvPr id="4" name="Zástupný symbol pro text 3"/>
          <p:cNvSpPr>
            <a:spLocks noGrp="1"/>
          </p:cNvSpPr>
          <p:nvPr>
            <p:ph type="body" sz="half" idx="2"/>
          </p:nvPr>
        </p:nvSpPr>
        <p:spPr/>
        <p:txBody>
          <a:bodyPr/>
          <a:lstStyle/>
          <a:p>
            <a:r>
              <a:rPr lang="cs-CZ" dirty="0" smtClean="0"/>
              <a:t>/2,1/</a:t>
            </a:r>
            <a:endParaRPr lang="cs-CZ" dirty="0"/>
          </a:p>
        </p:txBody>
      </p:sp>
      <p:pic>
        <p:nvPicPr>
          <p:cNvPr id="3" name="Obrázek 2"/>
          <p:cNvPicPr>
            <a:picLocks noChangeAspect="1"/>
          </p:cNvPicPr>
          <p:nvPr/>
        </p:nvPicPr>
        <p:blipFill>
          <a:blip r:embed="rId3" cstate="screen">
            <a:extLst>
              <a:ext uri="{28A0092B-C50C-407E-A947-70E740481C1C}">
                <a14:useLocalDpi xmlns="" xmlns:a14="http://schemas.microsoft.com/office/drawing/2010/main" val="0"/>
              </a:ext>
            </a:extLst>
          </a:blip>
          <a:stretch>
            <a:fillRect/>
          </a:stretch>
        </p:blipFill>
        <p:spPr>
          <a:xfrm>
            <a:off x="5796136" y="4221088"/>
            <a:ext cx="3131840" cy="2348880"/>
          </a:xfrm>
          <a:prstGeom prst="rect">
            <a:avLst/>
          </a:prstGeom>
        </p:spPr>
      </p:pic>
    </p:spTree>
    <p:extLst>
      <p:ext uri="{BB962C8B-B14F-4D97-AF65-F5344CB8AC3E}">
        <p14:creationId xmlns="" xmlns:p14="http://schemas.microsoft.com/office/powerpoint/2010/main" val="3542787309"/>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800600"/>
            <a:ext cx="6955160" cy="566738"/>
          </a:xfrm>
        </p:spPr>
        <p:txBody>
          <a:bodyPr/>
          <a:lstStyle/>
          <a:p>
            <a:r>
              <a:rPr lang="cs-CZ" dirty="0" smtClean="0"/>
              <a:t>Borovice blatka</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1941984" y="1234480"/>
            <a:ext cx="5486400" cy="4114800"/>
          </a:xfrm>
        </p:spPr>
      </p:pic>
      <p:sp>
        <p:nvSpPr>
          <p:cNvPr id="4" name="Zástupný symbol pro text 3"/>
          <p:cNvSpPr>
            <a:spLocks noGrp="1"/>
          </p:cNvSpPr>
          <p:nvPr>
            <p:ph type="body" sz="half" idx="2"/>
          </p:nvPr>
        </p:nvSpPr>
        <p:spPr/>
        <p:txBody>
          <a:bodyPr/>
          <a:lstStyle/>
          <a:p>
            <a:r>
              <a:rPr lang="cs-CZ" dirty="0" smtClean="0"/>
              <a:t>/5/</a:t>
            </a:r>
            <a:endParaRPr lang="cs-CZ" dirty="0"/>
          </a:p>
        </p:txBody>
      </p:sp>
    </p:spTree>
    <p:extLst>
      <p:ext uri="{BB962C8B-B14F-4D97-AF65-F5344CB8AC3E}">
        <p14:creationId xmlns="" xmlns:p14="http://schemas.microsoft.com/office/powerpoint/2010/main" val="1980166058"/>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Borovice kleč</a:t>
            </a:r>
            <a:endParaRPr lang="cs-CZ" dirty="0"/>
          </a:p>
        </p:txBody>
      </p:sp>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4"/>
          <p:cNvPicPr>
            <a:picLocks noChangeAspect="1"/>
          </p:cNvPicPr>
          <p:nvPr/>
        </p:nvPicPr>
        <p:blipFill>
          <a:blip r:embed="rId2" cstate="screen">
            <a:extLst>
              <a:ext uri="{28A0092B-C50C-407E-A947-70E740481C1C}">
                <a14:useLocalDpi xmlns="" xmlns:a14="http://schemas.microsoft.com/office/drawing/2010/main" val="0"/>
              </a:ext>
            </a:extLst>
          </a:blip>
          <a:srcRect/>
          <a:stretch>
            <a:fillRect/>
          </a:stretch>
        </p:blipFill>
        <p:spPr>
          <a:xfrm rot="5400000">
            <a:off x="4174232" y="1810544"/>
            <a:ext cx="5486400" cy="4114800"/>
          </a:xfrm>
          <a:prstGeom prst="rect">
            <a:avLst/>
          </a:prstGeom>
        </p:spPr>
      </p:pic>
      <p:pic>
        <p:nvPicPr>
          <p:cNvPr id="5" name="Zástupný symbol pro obrázek 4"/>
          <p:cNvPicPr>
            <a:picLocks noGrp="1" noChangeAspect="1"/>
          </p:cNvPicPr>
          <p:nvPr>
            <p:ph type="pic" idx="1"/>
          </p:nvPr>
        </p:nvPicPr>
        <p:blipFill>
          <a:blip r:embed="rId3" cstate="screen">
            <a:extLst>
              <a:ext uri="{28A0092B-C50C-407E-A947-70E740481C1C}">
                <a14:useLocalDpi xmlns="" xmlns:a14="http://schemas.microsoft.com/office/drawing/2010/main" val="0"/>
              </a:ext>
            </a:extLst>
          </a:blip>
          <a:srcRect/>
          <a:stretch>
            <a:fillRect/>
          </a:stretch>
        </p:blipFill>
        <p:spPr>
          <a:xfrm>
            <a:off x="107504" y="188640"/>
            <a:ext cx="5486400" cy="4114800"/>
          </a:xfrm>
        </p:spPr>
      </p:pic>
    </p:spTree>
    <p:extLst>
      <p:ext uri="{BB962C8B-B14F-4D97-AF65-F5344CB8AC3E}">
        <p14:creationId xmlns="" xmlns:p14="http://schemas.microsoft.com/office/powerpoint/2010/main" val="538952476"/>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4800600"/>
            <a:ext cx="6739136" cy="566738"/>
          </a:xfrm>
        </p:spPr>
        <p:txBody>
          <a:bodyPr/>
          <a:lstStyle/>
          <a:p>
            <a:r>
              <a:rPr lang="cs-CZ" dirty="0" smtClean="0"/>
              <a:t>Borovice černá - nepůvodní</a:t>
            </a:r>
            <a:endParaRPr lang="cs-CZ" dirty="0"/>
          </a:p>
        </p:txBody>
      </p:sp>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3958208" y="1594520"/>
            <a:ext cx="5486400" cy="4114800"/>
          </a:xfrm>
        </p:spPr>
      </p:pic>
      <p:pic>
        <p:nvPicPr>
          <p:cNvPr id="7" name="Obrázek 6"/>
          <p:cNvPicPr>
            <a:picLocks noChangeAspect="1"/>
          </p:cNvPicPr>
          <p:nvPr/>
        </p:nvPicPr>
        <p:blipFill rotWithShape="1">
          <a:blip r:embed="rId3" cstate="screen">
            <a:extLst>
              <a:ext uri="{28A0092B-C50C-407E-A947-70E740481C1C}">
                <a14:useLocalDpi xmlns="" xmlns:a14="http://schemas.microsoft.com/office/drawing/2010/main" val="0"/>
              </a:ext>
            </a:extLst>
          </a:blip>
          <a:srcRect/>
          <a:stretch/>
        </p:blipFill>
        <p:spPr>
          <a:xfrm>
            <a:off x="7380312" y="188640"/>
            <a:ext cx="1513114" cy="2186862"/>
          </a:xfrm>
          <a:prstGeom prst="rect">
            <a:avLst/>
          </a:prstGeom>
        </p:spPr>
      </p:pic>
      <p:pic>
        <p:nvPicPr>
          <p:cNvPr id="8" name="Obrázek 7"/>
          <p:cNvPicPr>
            <a:picLocks noChangeAspect="1"/>
          </p:cNvPicPr>
          <p:nvPr/>
        </p:nvPicPr>
        <p:blipFill>
          <a:blip r:embed="rId4" cstate="screen">
            <a:extLst>
              <a:ext uri="{28A0092B-C50C-407E-A947-70E740481C1C}">
                <a14:useLocalDpi xmlns="" xmlns:a14="http://schemas.microsoft.com/office/drawing/2010/main" val="0"/>
              </a:ext>
            </a:extLst>
          </a:blip>
          <a:stretch>
            <a:fillRect/>
          </a:stretch>
        </p:blipFill>
        <p:spPr>
          <a:xfrm>
            <a:off x="539552" y="787726"/>
            <a:ext cx="3563888" cy="2672916"/>
          </a:xfrm>
          <a:prstGeom prst="rect">
            <a:avLst/>
          </a:prstGeom>
        </p:spPr>
      </p:pic>
    </p:spTree>
    <p:extLst>
      <p:ext uri="{BB962C8B-B14F-4D97-AF65-F5344CB8AC3E}">
        <p14:creationId xmlns="" xmlns:p14="http://schemas.microsoft.com/office/powerpoint/2010/main" val="3600283859"/>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Borovice vejmutovka – nepůvodní</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16200000">
            <a:off x="4962314" y="806438"/>
            <a:ext cx="4366322" cy="3274742"/>
          </a:xfrm>
        </p:spPr>
      </p:pic>
      <p:sp>
        <p:nvSpPr>
          <p:cNvPr id="4" name="Zástupný symbol pro text 3"/>
          <p:cNvSpPr>
            <a:spLocks noGrp="1"/>
          </p:cNvSpPr>
          <p:nvPr>
            <p:ph type="body" sz="half" idx="2"/>
          </p:nvPr>
        </p:nvSpPr>
        <p:spPr/>
        <p:txBody>
          <a:bodyPr/>
          <a:lstStyle/>
          <a:p>
            <a:r>
              <a:rPr lang="cs-CZ" smtClean="0"/>
              <a:t>/1/</a:t>
            </a:r>
            <a:endParaRPr lang="cs-CZ"/>
          </a:p>
        </p:txBody>
      </p:sp>
      <p:pic>
        <p:nvPicPr>
          <p:cNvPr id="6" name="Obrázek 5"/>
          <p:cNvPicPr>
            <a:picLocks noChangeAspect="1"/>
          </p:cNvPicPr>
          <p:nvPr/>
        </p:nvPicPr>
        <p:blipFill>
          <a:blip r:embed="rId3" cstate="screen">
            <a:extLst>
              <a:ext uri="{28A0092B-C50C-407E-A947-70E740481C1C}">
                <a14:useLocalDpi xmlns="" xmlns:a14="http://schemas.microsoft.com/office/drawing/2010/main" val="0"/>
              </a:ext>
            </a:extLst>
          </a:blip>
          <a:stretch>
            <a:fillRect/>
          </a:stretch>
        </p:blipFill>
        <p:spPr>
          <a:xfrm>
            <a:off x="467544" y="404664"/>
            <a:ext cx="4475989" cy="3356992"/>
          </a:xfrm>
          <a:prstGeom prst="rect">
            <a:avLst/>
          </a:prstGeom>
        </p:spPr>
      </p:pic>
    </p:spTree>
    <p:extLst>
      <p:ext uri="{BB962C8B-B14F-4D97-AF65-F5344CB8AC3E}">
        <p14:creationId xmlns="" xmlns:p14="http://schemas.microsoft.com/office/powerpoint/2010/main" val="2974939795"/>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Jedle bělokorá </a:t>
            </a:r>
            <a:endParaRPr lang="cs-CZ" dirty="0"/>
          </a:p>
        </p:txBody>
      </p:sp>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9" name="Zástupný symbol pro obrázek 8"/>
          <p:cNvPicPr>
            <a:picLocks noGrp="1" noChangeAspect="1"/>
          </p:cNvPicPr>
          <p:nvPr>
            <p:ph type="pic" idx="1"/>
          </p:nvPr>
        </p:nvPicPr>
        <p:blipFill rotWithShape="1">
          <a:blip r:embed="rId2" cstate="screen">
            <a:extLst>
              <a:ext uri="{28A0092B-C50C-407E-A947-70E740481C1C}">
                <a14:useLocalDpi xmlns="" xmlns:a14="http://schemas.microsoft.com/office/drawing/2010/main" val="0"/>
              </a:ext>
            </a:extLst>
          </a:blip>
          <a:srcRect/>
          <a:stretch/>
        </p:blipFill>
        <p:spPr>
          <a:xfrm>
            <a:off x="1043608" y="548680"/>
            <a:ext cx="4872945" cy="4114800"/>
          </a:xfrm>
        </p:spPr>
      </p:pic>
      <p:pic>
        <p:nvPicPr>
          <p:cNvPr id="10" name="Obrázek 9"/>
          <p:cNvPicPr>
            <a:picLocks noChangeAspect="1"/>
          </p:cNvPicPr>
          <p:nvPr/>
        </p:nvPicPr>
        <p:blipFill rotWithShape="1">
          <a:blip r:embed="rId3" cstate="screen">
            <a:extLst>
              <a:ext uri="{28A0092B-C50C-407E-A947-70E740481C1C}">
                <a14:useLocalDpi xmlns="" xmlns:a14="http://schemas.microsoft.com/office/drawing/2010/main" val="0"/>
              </a:ext>
            </a:extLst>
          </a:blip>
          <a:srcRect/>
          <a:stretch/>
        </p:blipFill>
        <p:spPr>
          <a:xfrm>
            <a:off x="6839107" y="260648"/>
            <a:ext cx="2035629" cy="6512091"/>
          </a:xfrm>
          <a:prstGeom prst="rect">
            <a:avLst/>
          </a:prstGeom>
        </p:spPr>
      </p:pic>
    </p:spTree>
    <p:extLst>
      <p:ext uri="{BB962C8B-B14F-4D97-AF65-F5344CB8AC3E}">
        <p14:creationId xmlns="" xmlns:p14="http://schemas.microsoft.com/office/powerpoint/2010/main" val="564825377"/>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Tis červený</a:t>
            </a:r>
            <a:endParaRPr lang="cs-CZ" dirty="0"/>
          </a:p>
        </p:txBody>
      </p:sp>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Obrázek 5"/>
          <p:cNvPicPr>
            <a:picLocks noChangeAspect="1"/>
          </p:cNvPicPr>
          <p:nvPr/>
        </p:nvPicPr>
        <p:blipFill>
          <a:blip r:embed="rId2" cstate="screen">
            <a:extLst>
              <a:ext uri="{28A0092B-C50C-407E-A947-70E740481C1C}">
                <a14:useLocalDpi xmlns="" xmlns:a14="http://schemas.microsoft.com/office/drawing/2010/main" val="0"/>
              </a:ext>
            </a:extLst>
          </a:blip>
          <a:stretch>
            <a:fillRect/>
          </a:stretch>
        </p:blipFill>
        <p:spPr>
          <a:xfrm rot="5400000">
            <a:off x="5224636" y="688132"/>
            <a:ext cx="3995936" cy="2996952"/>
          </a:xfrm>
          <a:prstGeom prst="rect">
            <a:avLst/>
          </a:prstGeom>
        </p:spPr>
      </p:pic>
      <p:pic>
        <p:nvPicPr>
          <p:cNvPr id="7" name="Obrázek 6"/>
          <p:cNvPicPr>
            <a:picLocks noChangeAspect="1"/>
          </p:cNvPicPr>
          <p:nvPr/>
        </p:nvPicPr>
        <p:blipFill rotWithShape="1">
          <a:blip r:embed="rId3" cstate="screen">
            <a:extLst>
              <a:ext uri="{28A0092B-C50C-407E-A947-70E740481C1C}">
                <a14:useLocalDpi xmlns="" xmlns:a14="http://schemas.microsoft.com/office/drawing/2010/main" val="0"/>
              </a:ext>
            </a:extLst>
          </a:blip>
          <a:srcRect l="-60654" t="-4045"/>
          <a:stretch/>
        </p:blipFill>
        <p:spPr>
          <a:xfrm>
            <a:off x="2811760" y="4005064"/>
            <a:ext cx="5976664" cy="2376436"/>
          </a:xfrm>
          <a:prstGeom prst="rect">
            <a:avLst/>
          </a:prstGeom>
        </p:spPr>
      </p:pic>
      <p:pic>
        <p:nvPicPr>
          <p:cNvPr id="5" name="Zástupný symbol pro obrázek 4"/>
          <p:cNvPicPr>
            <a:picLocks noGrp="1" noChangeAspect="1"/>
          </p:cNvPicPr>
          <p:nvPr>
            <p:ph type="pic" idx="1"/>
          </p:nvPr>
        </p:nvPicPr>
        <p:blipFill>
          <a:blip r:embed="rId4" cstate="screen">
            <a:extLst>
              <a:ext uri="{28A0092B-C50C-407E-A947-70E740481C1C}">
                <a14:useLocalDpi xmlns="" xmlns:a14="http://schemas.microsoft.com/office/drawing/2010/main" val="0"/>
              </a:ext>
            </a:extLst>
          </a:blip>
          <a:srcRect/>
          <a:stretch>
            <a:fillRect/>
          </a:stretch>
        </p:blipFill>
        <p:spPr>
          <a:xfrm>
            <a:off x="251520" y="188640"/>
            <a:ext cx="5486400" cy="4114800"/>
          </a:xfrm>
        </p:spPr>
      </p:pic>
    </p:spTree>
    <p:extLst>
      <p:ext uri="{BB962C8B-B14F-4D97-AF65-F5344CB8AC3E}">
        <p14:creationId xmlns="" xmlns:p14="http://schemas.microsoft.com/office/powerpoint/2010/main" val="2380812317"/>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Modřín opadavý - nepůvodní</a:t>
            </a:r>
            <a:endParaRPr lang="cs-CZ" dirty="0"/>
          </a:p>
        </p:txBody>
      </p:sp>
      <p:sp>
        <p:nvSpPr>
          <p:cNvPr id="4" name="Zástupný symbol pro text 3"/>
          <p:cNvSpPr>
            <a:spLocks noGrp="1"/>
          </p:cNvSpPr>
          <p:nvPr>
            <p:ph type="body" sz="half" idx="2"/>
          </p:nvPr>
        </p:nvSpPr>
        <p:spPr/>
        <p:txBody>
          <a:bodyPr/>
          <a:lstStyle/>
          <a:p>
            <a:r>
              <a:rPr lang="cs-CZ" dirty="0" smtClean="0"/>
              <a:t>/2,1/</a:t>
            </a:r>
            <a:endParaRPr lang="cs-CZ" dirty="0"/>
          </a:p>
        </p:txBody>
      </p:sp>
      <p:pic>
        <p:nvPicPr>
          <p:cNvPr id="3" name="Obrázek 2"/>
          <p:cNvPicPr>
            <a:picLocks noChangeAspect="1"/>
          </p:cNvPicPr>
          <p:nvPr/>
        </p:nvPicPr>
        <p:blipFill>
          <a:blip r:embed="rId2" cstate="screen">
            <a:extLst>
              <a:ext uri="{28A0092B-C50C-407E-A947-70E740481C1C}">
                <a14:useLocalDpi xmlns="" xmlns:a14="http://schemas.microsoft.com/office/drawing/2010/main" val="0"/>
              </a:ext>
            </a:extLst>
          </a:blip>
          <a:stretch>
            <a:fillRect/>
          </a:stretch>
        </p:blipFill>
        <p:spPr>
          <a:xfrm rot="5400000">
            <a:off x="4827189" y="2578342"/>
            <a:ext cx="4716016" cy="3537012"/>
          </a:xfrm>
          <a:prstGeom prst="rect">
            <a:avLst/>
          </a:prstGeom>
        </p:spPr>
      </p:pic>
      <p:pic>
        <p:nvPicPr>
          <p:cNvPr id="6" name="Obrázek 5"/>
          <p:cNvPicPr>
            <a:picLocks noChangeAspect="1"/>
          </p:cNvPicPr>
          <p:nvPr/>
        </p:nvPicPr>
        <p:blipFill rotWithShape="1">
          <a:blip r:embed="rId3" cstate="screen">
            <a:extLst>
              <a:ext uri="{BEBA8EAE-BF5A-486C-A8C5-ECC9F3942E4B}">
                <a14:imgProps xmlns="" xmlns:a14="http://schemas.microsoft.com/office/drawing/2010/main">
                  <a14:imgLayer r:embed="rId4">
                    <a14:imgEffect>
                      <a14:colorTemperature colorTemp="11200"/>
                    </a14:imgEffect>
                  </a14:imgLayer>
                </a14:imgProps>
              </a:ext>
              <a:ext uri="{28A0092B-C50C-407E-A947-70E740481C1C}">
                <a14:useLocalDpi xmlns="" xmlns:a14="http://schemas.microsoft.com/office/drawing/2010/main" val="0"/>
              </a:ext>
            </a:extLst>
          </a:blip>
          <a:srcRect/>
          <a:stretch/>
        </p:blipFill>
        <p:spPr>
          <a:xfrm rot="5400000">
            <a:off x="6257545" y="560817"/>
            <a:ext cx="892630" cy="1012372"/>
          </a:xfrm>
          <a:prstGeom prst="rect">
            <a:avLst/>
          </a:prstGeom>
        </p:spPr>
      </p:pic>
      <p:pic>
        <p:nvPicPr>
          <p:cNvPr id="5" name="Zástupný symbol pro obrázek 4"/>
          <p:cNvPicPr>
            <a:picLocks noGrp="1" noChangeAspect="1"/>
          </p:cNvPicPr>
          <p:nvPr>
            <p:ph type="pic" idx="1"/>
          </p:nvPr>
        </p:nvPicPr>
        <p:blipFill>
          <a:blip r:embed="rId5" cstate="screen">
            <a:extLst>
              <a:ext uri="{28A0092B-C50C-407E-A947-70E740481C1C}">
                <a14:useLocalDpi xmlns="" xmlns:a14="http://schemas.microsoft.com/office/drawing/2010/main" val="0"/>
              </a:ext>
            </a:extLst>
          </a:blip>
          <a:srcRect/>
          <a:stretch>
            <a:fillRect/>
          </a:stretch>
        </p:blipFill>
        <p:spPr>
          <a:xfrm>
            <a:off x="323528" y="232048"/>
            <a:ext cx="5486400" cy="4114800"/>
          </a:xfrm>
        </p:spPr>
      </p:pic>
    </p:spTree>
    <p:extLst>
      <p:ext uri="{BB962C8B-B14F-4D97-AF65-F5344CB8AC3E}">
        <p14:creationId xmlns="" xmlns:p14="http://schemas.microsoft.com/office/powerpoint/2010/main" val="1648924919"/>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4722166"/>
            <a:ext cx="7017770" cy="566738"/>
          </a:xfrm>
        </p:spPr>
        <p:txBody>
          <a:bodyPr/>
          <a:lstStyle/>
          <a:p>
            <a:r>
              <a:rPr lang="cs-CZ" dirty="0" smtClean="0"/>
              <a:t>Douglaska tisolistá -nepůvodní</a:t>
            </a:r>
            <a:endParaRPr lang="cs-CZ" dirty="0"/>
          </a:p>
        </p:txBody>
      </p:sp>
      <p:sp>
        <p:nvSpPr>
          <p:cNvPr id="4" name="Zástupný symbol pro text 3"/>
          <p:cNvSpPr>
            <a:spLocks noGrp="1"/>
          </p:cNvSpPr>
          <p:nvPr>
            <p:ph type="body" sz="half" idx="2"/>
          </p:nvPr>
        </p:nvSpPr>
        <p:spPr/>
        <p:txBody>
          <a:bodyPr/>
          <a:lstStyle/>
          <a:p>
            <a:r>
              <a:rPr lang="cs-CZ" dirty="0" smtClean="0"/>
              <a:t>/2,1/</a:t>
            </a:r>
            <a:endParaRPr lang="cs-CZ" dirty="0"/>
          </a:p>
        </p:txBody>
      </p:sp>
      <p:pic>
        <p:nvPicPr>
          <p:cNvPr id="6" name="Zástupný symbol pro obrázek 6"/>
          <p:cNvPicPr>
            <a:picLocks noChangeAspect="1"/>
          </p:cNvPicPr>
          <p:nvPr/>
        </p:nvPicPr>
        <p:blipFill>
          <a:blip r:embed="rId2" cstate="screen">
            <a:extLst>
              <a:ext uri="{28A0092B-C50C-407E-A947-70E740481C1C}">
                <a14:useLocalDpi xmlns="" xmlns:a14="http://schemas.microsoft.com/office/drawing/2010/main" val="0"/>
              </a:ext>
            </a:extLst>
          </a:blip>
          <a:srcRect/>
          <a:stretch>
            <a:fillRect/>
          </a:stretch>
        </p:blipFill>
        <p:spPr>
          <a:xfrm>
            <a:off x="5708037" y="332656"/>
            <a:ext cx="3147120" cy="2360340"/>
          </a:xfrm>
          <a:prstGeom prst="rect">
            <a:avLst/>
          </a:prstGeom>
        </p:spPr>
      </p:pic>
      <p:pic>
        <p:nvPicPr>
          <p:cNvPr id="7" name="Zástupný symbol pro obrázek 5"/>
          <p:cNvPicPr>
            <a:picLocks noChangeAspect="1"/>
          </p:cNvPicPr>
          <p:nvPr/>
        </p:nvPicPr>
        <p:blipFill rotWithShape="1">
          <a:blip r:embed="rId3" cstate="screen">
            <a:extLst>
              <a:ext uri="{28A0092B-C50C-407E-A947-70E740481C1C}">
                <a14:useLocalDpi xmlns="" xmlns:a14="http://schemas.microsoft.com/office/drawing/2010/main" val="0"/>
              </a:ext>
            </a:extLst>
          </a:blip>
          <a:srcRect/>
          <a:stretch/>
        </p:blipFill>
        <p:spPr>
          <a:xfrm>
            <a:off x="5714544" y="2968352"/>
            <a:ext cx="3140614" cy="3576935"/>
          </a:xfrm>
          <a:prstGeom prst="rect">
            <a:avLst/>
          </a:prstGeom>
        </p:spPr>
      </p:pic>
      <p:pic>
        <p:nvPicPr>
          <p:cNvPr id="5" name="Zástupný symbol pro obrázek 4"/>
          <p:cNvPicPr>
            <a:picLocks noGrp="1" noChangeAspect="1"/>
          </p:cNvPicPr>
          <p:nvPr>
            <p:ph type="pic" idx="1"/>
          </p:nvPr>
        </p:nvPicPr>
        <p:blipFill>
          <a:blip r:embed="rId4" cstate="screen">
            <a:extLst>
              <a:ext uri="{28A0092B-C50C-407E-A947-70E740481C1C}">
                <a14:useLocalDpi xmlns="" xmlns:a14="http://schemas.microsoft.com/office/drawing/2010/main" val="0"/>
              </a:ext>
            </a:extLst>
          </a:blip>
          <a:srcRect/>
          <a:stretch>
            <a:fillRect/>
          </a:stretch>
        </p:blipFill>
        <p:spPr>
          <a:xfrm>
            <a:off x="107504" y="332656"/>
            <a:ext cx="5486400" cy="4114800"/>
          </a:xfrm>
        </p:spPr>
      </p:pic>
    </p:spTree>
    <p:extLst>
      <p:ext uri="{BB962C8B-B14F-4D97-AF65-F5344CB8AC3E}">
        <p14:creationId xmlns="" xmlns:p14="http://schemas.microsoft.com/office/powerpoint/2010/main" val="433828780"/>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800600"/>
            <a:ext cx="6883152" cy="566738"/>
          </a:xfrm>
        </p:spPr>
        <p:txBody>
          <a:bodyPr/>
          <a:lstStyle/>
          <a:p>
            <a:r>
              <a:rPr lang="cs-CZ" dirty="0" smtClean="0"/>
              <a:t>Zerav západní – túje je nepůvodní</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a:off x="323528" y="188640"/>
            <a:ext cx="5486400" cy="4114800"/>
          </a:xfrm>
        </p:spPr>
      </p:pic>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Obrázek 5"/>
          <p:cNvPicPr>
            <a:picLocks noChangeAspect="1"/>
          </p:cNvPicPr>
          <p:nvPr/>
        </p:nvPicPr>
        <p:blipFill>
          <a:blip r:embed="rId3" cstate="screen">
            <a:extLst>
              <a:ext uri="{28A0092B-C50C-407E-A947-70E740481C1C}">
                <a14:useLocalDpi xmlns="" xmlns:a14="http://schemas.microsoft.com/office/drawing/2010/main" val="0"/>
              </a:ext>
            </a:extLst>
          </a:blip>
          <a:stretch>
            <a:fillRect/>
          </a:stretch>
        </p:blipFill>
        <p:spPr>
          <a:xfrm>
            <a:off x="5004048" y="3696832"/>
            <a:ext cx="3635896" cy="2726922"/>
          </a:xfrm>
          <a:prstGeom prst="rect">
            <a:avLst/>
          </a:prstGeom>
        </p:spPr>
      </p:pic>
    </p:spTree>
    <p:extLst>
      <p:ext uri="{BB962C8B-B14F-4D97-AF65-F5344CB8AC3E}">
        <p14:creationId xmlns="" xmlns:p14="http://schemas.microsoft.com/office/powerpoint/2010/main" val="3624028033"/>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800600"/>
            <a:ext cx="6955160" cy="566738"/>
          </a:xfrm>
        </p:spPr>
        <p:txBody>
          <a:bodyPr/>
          <a:lstStyle/>
          <a:p>
            <a:r>
              <a:rPr lang="cs-CZ" dirty="0" smtClean="0"/>
              <a:t>Zerav východní – túje je nepůvodní</a:t>
            </a:r>
            <a:endParaRPr lang="cs-CZ" dirty="0"/>
          </a:p>
        </p:txBody>
      </p:sp>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4174232" y="1882552"/>
            <a:ext cx="5486400" cy="4114800"/>
          </a:xfrm>
        </p:spPr>
      </p:pic>
      <p:pic>
        <p:nvPicPr>
          <p:cNvPr id="7" name="Obrázek 6"/>
          <p:cNvPicPr>
            <a:picLocks noChangeAspect="1"/>
          </p:cNvPicPr>
          <p:nvPr/>
        </p:nvPicPr>
        <p:blipFill>
          <a:blip r:embed="rId3" cstate="screen">
            <a:extLst>
              <a:ext uri="{28A0092B-C50C-407E-A947-70E740481C1C}">
                <a14:useLocalDpi xmlns="" xmlns:a14="http://schemas.microsoft.com/office/drawing/2010/main" val="0"/>
              </a:ext>
            </a:extLst>
          </a:blip>
          <a:stretch>
            <a:fillRect/>
          </a:stretch>
        </p:blipFill>
        <p:spPr>
          <a:xfrm>
            <a:off x="539552" y="332656"/>
            <a:ext cx="4283968" cy="3212976"/>
          </a:xfrm>
          <a:prstGeom prst="rect">
            <a:avLst/>
          </a:prstGeom>
        </p:spPr>
      </p:pic>
    </p:spTree>
    <p:extLst>
      <p:ext uri="{BB962C8B-B14F-4D97-AF65-F5344CB8AC3E}">
        <p14:creationId xmlns="" xmlns:p14="http://schemas.microsoft.com/office/powerpoint/2010/main" val="2470394758"/>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077072"/>
            <a:ext cx="6955160" cy="1290266"/>
          </a:xfrm>
        </p:spPr>
        <p:txBody>
          <a:bodyPr/>
          <a:lstStyle/>
          <a:p>
            <a:r>
              <a:rPr lang="cs-CZ" dirty="0" smtClean="0"/>
              <a:t>Jalovec obecný</a:t>
            </a:r>
            <a:br>
              <a:rPr lang="cs-CZ" dirty="0" smtClean="0"/>
            </a:br>
            <a:r>
              <a:rPr lang="cs-CZ" dirty="0" smtClean="0"/>
              <a:t> – nezralá a zralá jalovčina</a:t>
            </a:r>
            <a:endParaRPr lang="cs-CZ" dirty="0"/>
          </a:p>
        </p:txBody>
      </p:sp>
      <p:pic>
        <p:nvPicPr>
          <p:cNvPr id="5" name="Zástupný symbol pro obrázek 4"/>
          <p:cNvPicPr>
            <a:picLocks noGrp="1" noChangeAspect="1"/>
          </p:cNvPicPr>
          <p:nvPr>
            <p:ph type="pic" idx="1"/>
          </p:nvPr>
        </p:nvPicPr>
        <p:blipFill rotWithShape="1">
          <a:blip r:embed="rId2" cstate="screen">
            <a:extLst>
              <a:ext uri="{28A0092B-C50C-407E-A947-70E740481C1C}">
                <a14:useLocalDpi xmlns="" xmlns:a14="http://schemas.microsoft.com/office/drawing/2010/main" val="0"/>
              </a:ext>
            </a:extLst>
          </a:blip>
          <a:srcRect/>
          <a:stretch/>
        </p:blipFill>
        <p:spPr>
          <a:xfrm>
            <a:off x="179512" y="167815"/>
            <a:ext cx="4395801" cy="3305877"/>
          </a:xfrm>
        </p:spPr>
      </p:pic>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4"/>
          <p:cNvPicPr>
            <a:picLocks noChangeAspect="1"/>
          </p:cNvPicPr>
          <p:nvPr/>
        </p:nvPicPr>
        <p:blipFill>
          <a:blip r:embed="rId3" cstate="screen">
            <a:extLst>
              <a:ext uri="{28A0092B-C50C-407E-A947-70E740481C1C}">
                <a14:useLocalDpi xmlns="" xmlns:a14="http://schemas.microsoft.com/office/drawing/2010/main" val="0"/>
              </a:ext>
            </a:extLst>
          </a:blip>
          <a:srcRect/>
          <a:stretch>
            <a:fillRect/>
          </a:stretch>
        </p:blipFill>
        <p:spPr>
          <a:xfrm>
            <a:off x="4705739" y="3212976"/>
            <a:ext cx="3830216" cy="2872662"/>
          </a:xfrm>
          <a:prstGeom prst="rect">
            <a:avLst/>
          </a:prstGeom>
        </p:spPr>
      </p:pic>
      <p:pic>
        <p:nvPicPr>
          <p:cNvPr id="7" name="Zástupný symbol pro obrázek 4"/>
          <p:cNvPicPr>
            <a:picLocks noChangeAspect="1"/>
          </p:cNvPicPr>
          <p:nvPr/>
        </p:nvPicPr>
        <p:blipFill>
          <a:blip r:embed="rId4" cstate="screen">
            <a:extLst>
              <a:ext uri="{28A0092B-C50C-407E-A947-70E740481C1C}">
                <a14:useLocalDpi xmlns="" xmlns:a14="http://schemas.microsoft.com/office/drawing/2010/main" val="0"/>
              </a:ext>
            </a:extLst>
          </a:blip>
          <a:srcRect/>
          <a:stretch>
            <a:fillRect/>
          </a:stretch>
        </p:blipFill>
        <p:spPr>
          <a:xfrm>
            <a:off x="4716016" y="188640"/>
            <a:ext cx="3830216" cy="2872662"/>
          </a:xfrm>
          <a:prstGeom prst="rect">
            <a:avLst/>
          </a:prstGeom>
        </p:spPr>
      </p:pic>
    </p:spTree>
    <p:extLst>
      <p:ext uri="{BB962C8B-B14F-4D97-AF65-F5344CB8AC3E}">
        <p14:creationId xmlns="" xmlns:p14="http://schemas.microsoft.com/office/powerpoint/2010/main" val="2836166567"/>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Šiška cedru</a:t>
            </a:r>
            <a:endParaRPr lang="cs-CZ" dirty="0"/>
          </a:p>
        </p:txBody>
      </p:sp>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Tree>
    <p:extLst>
      <p:ext uri="{BB962C8B-B14F-4D97-AF65-F5344CB8AC3E}">
        <p14:creationId xmlns="" xmlns:p14="http://schemas.microsoft.com/office/powerpoint/2010/main" val="3115628450"/>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39687" y="4270375"/>
            <a:ext cx="5486400" cy="566738"/>
          </a:xfrm>
        </p:spPr>
        <p:txBody>
          <a:bodyPr>
            <a:normAutofit fontScale="90000"/>
          </a:bodyPr>
          <a:lstStyle/>
          <a:p>
            <a:r>
              <a:rPr lang="cs-CZ" dirty="0" smtClean="0"/>
              <a:t>Smrk pichlavý – nepůvodní</a:t>
            </a:r>
            <a:br>
              <a:rPr lang="cs-CZ" dirty="0" smtClean="0"/>
            </a:br>
            <a:r>
              <a:rPr lang="cs-CZ" dirty="0" smtClean="0"/>
              <a:t> zde stříbrný kultivar</a:t>
            </a:r>
            <a:endParaRPr lang="cs-CZ" dirty="0"/>
          </a:p>
        </p:txBody>
      </p:sp>
      <p:sp>
        <p:nvSpPr>
          <p:cNvPr id="4" name="Zástupný symbol pro text 3"/>
          <p:cNvSpPr>
            <a:spLocks noGrp="1"/>
          </p:cNvSpPr>
          <p:nvPr>
            <p:ph type="body" sz="half" idx="2"/>
          </p:nvPr>
        </p:nvSpPr>
        <p:spPr>
          <a:xfrm>
            <a:off x="251520" y="5345159"/>
            <a:ext cx="5486400" cy="804862"/>
          </a:xfrm>
        </p:spPr>
        <p:txBody>
          <a:bodyPr/>
          <a:lstStyle/>
          <a:p>
            <a:r>
              <a:rPr lang="cs-CZ" dirty="0" smtClean="0"/>
              <a:t>/1/</a:t>
            </a:r>
            <a:endParaRPr lang="cs-CZ" dirty="0"/>
          </a:p>
        </p:txBody>
      </p:sp>
      <p:pic>
        <p:nvPicPr>
          <p:cNvPr id="6" name="Zástupný symbol pro obrázek 5"/>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3886200" y="1306488"/>
            <a:ext cx="5486400" cy="4114800"/>
          </a:xfrm>
        </p:spPr>
      </p:pic>
      <p:pic>
        <p:nvPicPr>
          <p:cNvPr id="7" name="Obrázek 6"/>
          <p:cNvPicPr>
            <a:picLocks noChangeAspect="1"/>
          </p:cNvPicPr>
          <p:nvPr/>
        </p:nvPicPr>
        <p:blipFill>
          <a:blip r:embed="rId3" cstate="screen">
            <a:extLst>
              <a:ext uri="{28A0092B-C50C-407E-A947-70E740481C1C}">
                <a14:useLocalDpi xmlns="" xmlns:a14="http://schemas.microsoft.com/office/drawing/2010/main" val="0"/>
              </a:ext>
            </a:extLst>
          </a:blip>
          <a:stretch>
            <a:fillRect/>
          </a:stretch>
        </p:blipFill>
        <p:spPr>
          <a:xfrm>
            <a:off x="323528" y="620688"/>
            <a:ext cx="3936437" cy="2952328"/>
          </a:xfrm>
          <a:prstGeom prst="rect">
            <a:avLst/>
          </a:prstGeom>
        </p:spPr>
      </p:pic>
      <p:pic>
        <p:nvPicPr>
          <p:cNvPr id="8" name="Obrázek 7"/>
          <p:cNvPicPr>
            <a:picLocks noChangeAspect="1"/>
          </p:cNvPicPr>
          <p:nvPr/>
        </p:nvPicPr>
        <p:blipFill rotWithShape="1">
          <a:blip r:embed="rId4" cstate="screen">
            <a:extLst>
              <a:ext uri="{28A0092B-C50C-407E-A947-70E740481C1C}">
                <a14:useLocalDpi xmlns="" xmlns:a14="http://schemas.microsoft.com/office/drawing/2010/main" val="0"/>
              </a:ext>
            </a:extLst>
          </a:blip>
          <a:srcRect r="-588"/>
          <a:stretch/>
        </p:blipFill>
        <p:spPr>
          <a:xfrm>
            <a:off x="1198712" y="4963886"/>
            <a:ext cx="3131840" cy="1426028"/>
          </a:xfrm>
          <a:prstGeom prst="rect">
            <a:avLst/>
          </a:prstGeom>
        </p:spPr>
      </p:pic>
    </p:spTree>
    <p:extLst>
      <p:ext uri="{BB962C8B-B14F-4D97-AF65-F5344CB8AC3E}">
        <p14:creationId xmlns="" xmlns:p14="http://schemas.microsoft.com/office/powerpoint/2010/main" val="1815645192"/>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800600"/>
            <a:ext cx="6883152" cy="566738"/>
          </a:xfrm>
        </p:spPr>
        <p:txBody>
          <a:bodyPr/>
          <a:lstStyle/>
          <a:p>
            <a:r>
              <a:rPr lang="cs-CZ" dirty="0" smtClean="0"/>
              <a:t>Smrk ztepilý</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a:off x="179512" y="260648"/>
            <a:ext cx="5486400" cy="4114800"/>
          </a:xfrm>
        </p:spPr>
      </p:pic>
      <p:sp>
        <p:nvSpPr>
          <p:cNvPr id="4" name="Zástupný symbol pro text 3"/>
          <p:cNvSpPr>
            <a:spLocks noGrp="1"/>
          </p:cNvSpPr>
          <p:nvPr>
            <p:ph type="body" sz="half" idx="2"/>
          </p:nvPr>
        </p:nvSpPr>
        <p:spPr/>
        <p:txBody>
          <a:bodyPr/>
          <a:lstStyle/>
          <a:p>
            <a:r>
              <a:rPr lang="cs-CZ" dirty="0" smtClean="0"/>
              <a:t>/2,1/</a:t>
            </a:r>
            <a:endParaRPr lang="cs-CZ" dirty="0"/>
          </a:p>
        </p:txBody>
      </p:sp>
      <p:pic>
        <p:nvPicPr>
          <p:cNvPr id="6" name="Zástupný symbol pro obrázek 4"/>
          <p:cNvPicPr>
            <a:picLocks noChangeAspect="1"/>
          </p:cNvPicPr>
          <p:nvPr/>
        </p:nvPicPr>
        <p:blipFill>
          <a:blip r:embed="rId3" cstate="screen">
            <a:extLst>
              <a:ext uri="{28A0092B-C50C-407E-A947-70E740481C1C}">
                <a14:useLocalDpi xmlns="" xmlns:a14="http://schemas.microsoft.com/office/drawing/2010/main" val="0"/>
              </a:ext>
            </a:extLst>
          </a:blip>
          <a:srcRect/>
          <a:stretch>
            <a:fillRect/>
          </a:stretch>
        </p:blipFill>
        <p:spPr>
          <a:xfrm rot="5400000">
            <a:off x="5378294" y="628946"/>
            <a:ext cx="2946379" cy="2209784"/>
          </a:xfrm>
          <a:prstGeom prst="rect">
            <a:avLst/>
          </a:prstGeom>
        </p:spPr>
      </p:pic>
      <p:pic>
        <p:nvPicPr>
          <p:cNvPr id="7" name="Zástupný symbol pro obrázek 4"/>
          <p:cNvPicPr>
            <a:picLocks noChangeAspect="1"/>
          </p:cNvPicPr>
          <p:nvPr/>
        </p:nvPicPr>
        <p:blipFill>
          <a:blip r:embed="rId4" cstate="screen">
            <a:extLst>
              <a:ext uri="{28A0092B-C50C-407E-A947-70E740481C1C}">
                <a14:useLocalDpi xmlns="" xmlns:a14="http://schemas.microsoft.com/office/drawing/2010/main" val="0"/>
              </a:ext>
            </a:extLst>
          </a:blip>
          <a:srcRect/>
          <a:stretch>
            <a:fillRect/>
          </a:stretch>
        </p:blipFill>
        <p:spPr>
          <a:xfrm rot="5400000">
            <a:off x="5708864" y="3772762"/>
            <a:ext cx="3326160" cy="2494620"/>
          </a:xfrm>
          <a:prstGeom prst="rect">
            <a:avLst/>
          </a:prstGeom>
        </p:spPr>
      </p:pic>
      <p:pic>
        <p:nvPicPr>
          <p:cNvPr id="3" name="Obrázek 2"/>
          <p:cNvPicPr>
            <a:picLocks noChangeAspect="1"/>
          </p:cNvPicPr>
          <p:nvPr/>
        </p:nvPicPr>
        <p:blipFill rotWithShape="1">
          <a:blip r:embed="rId5" cstate="screen">
            <a:extLst>
              <a:ext uri="{28A0092B-C50C-407E-A947-70E740481C1C}">
                <a14:useLocalDpi xmlns="" xmlns:a14="http://schemas.microsoft.com/office/drawing/2010/main" val="0"/>
              </a:ext>
            </a:extLst>
          </a:blip>
          <a:srcRect/>
          <a:stretch/>
        </p:blipFill>
        <p:spPr>
          <a:xfrm rot="16200000" flipV="1">
            <a:off x="3587574" y="4328599"/>
            <a:ext cx="1466771" cy="3242335"/>
          </a:xfrm>
          <a:prstGeom prst="rect">
            <a:avLst/>
          </a:prstGeom>
        </p:spPr>
      </p:pic>
    </p:spTree>
    <p:extLst>
      <p:ext uri="{BB962C8B-B14F-4D97-AF65-F5344CB8AC3E}">
        <p14:creationId xmlns="" xmlns:p14="http://schemas.microsoft.com/office/powerpoint/2010/main" val="4213075222"/>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4800600"/>
            <a:ext cx="7027168" cy="566738"/>
          </a:xfrm>
        </p:spPr>
        <p:txBody>
          <a:bodyPr>
            <a:normAutofit/>
          </a:bodyPr>
          <a:lstStyle/>
          <a:p>
            <a:r>
              <a:rPr lang="cs-CZ" dirty="0" smtClean="0"/>
              <a:t>Horská smrčina, v popředí kleč, vpravo vlajková forma smrku</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a:off x="251520" y="188640"/>
            <a:ext cx="5486400" cy="4114800"/>
          </a:xfrm>
        </p:spPr>
      </p:pic>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4"/>
          <p:cNvPicPr>
            <a:picLocks noChangeAspect="1"/>
          </p:cNvPicPr>
          <p:nvPr/>
        </p:nvPicPr>
        <p:blipFill>
          <a:blip r:embed="rId3" cstate="screen">
            <a:extLst>
              <a:ext uri="{28A0092B-C50C-407E-A947-70E740481C1C}">
                <a14:useLocalDpi xmlns="" xmlns:a14="http://schemas.microsoft.com/office/drawing/2010/main" val="0"/>
              </a:ext>
            </a:extLst>
          </a:blip>
          <a:srcRect/>
          <a:stretch>
            <a:fillRect/>
          </a:stretch>
        </p:blipFill>
        <p:spPr>
          <a:xfrm rot="5400000">
            <a:off x="5346273" y="1016732"/>
            <a:ext cx="3744416" cy="2808312"/>
          </a:xfrm>
          <a:prstGeom prst="rect">
            <a:avLst/>
          </a:prstGeom>
        </p:spPr>
      </p:pic>
    </p:spTree>
    <p:extLst>
      <p:ext uri="{BB962C8B-B14F-4D97-AF65-F5344CB8AC3E}">
        <p14:creationId xmlns="" xmlns:p14="http://schemas.microsoft.com/office/powerpoint/2010/main" val="2542967565"/>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Smrčina – 1.zóna NP – přirozený ekosystém</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/1/</a:t>
            </a:r>
            <a:endParaRPr lang="cs-CZ" dirty="0"/>
          </a:p>
        </p:txBody>
      </p:sp>
    </p:spTree>
    <p:extLst>
      <p:ext uri="{BB962C8B-B14F-4D97-AF65-F5344CB8AC3E}">
        <p14:creationId xmlns="" xmlns:p14="http://schemas.microsoft.com/office/powerpoint/2010/main" val="2967923043"/>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4259965" y="788707"/>
            <a:ext cx="4800533" cy="3600400"/>
          </a:xfrm>
        </p:spPr>
      </p:pic>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4"/>
          <p:cNvPicPr>
            <a:picLocks noChangeAspect="1"/>
          </p:cNvPicPr>
          <p:nvPr/>
        </p:nvPicPr>
        <p:blipFill>
          <a:blip r:embed="rId3" cstate="screen">
            <a:extLst>
              <a:ext uri="{28A0092B-C50C-407E-A947-70E740481C1C}">
                <a14:useLocalDpi xmlns="" xmlns:a14="http://schemas.microsoft.com/office/drawing/2010/main" val="0"/>
              </a:ext>
            </a:extLst>
          </a:blip>
          <a:srcRect/>
          <a:stretch>
            <a:fillRect/>
          </a:stretch>
        </p:blipFill>
        <p:spPr>
          <a:xfrm rot="5400000">
            <a:off x="449542" y="854714"/>
            <a:ext cx="4752528" cy="3564396"/>
          </a:xfrm>
          <a:prstGeom prst="rect">
            <a:avLst/>
          </a:prstGeom>
        </p:spPr>
      </p:pic>
    </p:spTree>
    <p:extLst>
      <p:ext uri="{BB962C8B-B14F-4D97-AF65-F5344CB8AC3E}">
        <p14:creationId xmlns="" xmlns:p14="http://schemas.microsoft.com/office/powerpoint/2010/main" val="462321240"/>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Vrchoviště s vlajkovou formou smrku, podmáčená zóna</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/1/</a:t>
            </a:r>
            <a:endParaRPr lang="cs-CZ" dirty="0"/>
          </a:p>
        </p:txBody>
      </p:sp>
    </p:spTree>
    <p:extLst>
      <p:ext uri="{BB962C8B-B14F-4D97-AF65-F5344CB8AC3E}">
        <p14:creationId xmlns="" xmlns:p14="http://schemas.microsoft.com/office/powerpoint/2010/main" val="3612723254"/>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„Mrtvý les“- 1.zóna NP, v popředí přirozená obnova lesa</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/1/</a:t>
            </a:r>
            <a:endParaRPr lang="cs-CZ" dirty="0"/>
          </a:p>
        </p:txBody>
      </p:sp>
    </p:spTree>
    <p:extLst>
      <p:ext uri="{BB962C8B-B14F-4D97-AF65-F5344CB8AC3E}">
        <p14:creationId xmlns="" xmlns:p14="http://schemas.microsoft.com/office/powerpoint/2010/main" val="4029146488"/>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4725144"/>
            <a:ext cx="5486400" cy="566738"/>
          </a:xfrm>
        </p:spPr>
        <p:txBody>
          <a:bodyPr>
            <a:normAutofit fontScale="90000"/>
          </a:bodyPr>
          <a:lstStyle/>
          <a:p>
            <a:r>
              <a:rPr lang="cs-CZ" dirty="0" smtClean="0"/>
              <a:t>Horní hranice lesa – smrčina přechází v klečové pásmo</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a:off x="323528" y="260648"/>
            <a:ext cx="5256584" cy="3942438"/>
          </a:xfrm>
        </p:spPr>
      </p:pic>
      <p:sp>
        <p:nvSpPr>
          <p:cNvPr id="4" name="Zástupný symbol pro text 3"/>
          <p:cNvSpPr>
            <a:spLocks noGrp="1"/>
          </p:cNvSpPr>
          <p:nvPr>
            <p:ph type="body" sz="half" idx="2"/>
          </p:nvPr>
        </p:nvSpPr>
        <p:spPr/>
        <p:txBody>
          <a:bodyPr/>
          <a:lstStyle/>
          <a:p>
            <a:r>
              <a:rPr lang="cs-CZ" dirty="0" smtClean="0"/>
              <a:t>/1/</a:t>
            </a:r>
            <a:endParaRPr lang="cs-CZ" dirty="0"/>
          </a:p>
        </p:txBody>
      </p:sp>
      <p:pic>
        <p:nvPicPr>
          <p:cNvPr id="6" name="Zástupný symbol pro obrázek 32"/>
          <p:cNvPicPr>
            <a:picLocks noChangeAspect="1"/>
          </p:cNvPicPr>
          <p:nvPr/>
        </p:nvPicPr>
        <p:blipFill>
          <a:blip r:embed="rId3" cstate="screen">
            <a:extLst>
              <a:ext uri="{28A0092B-C50C-407E-A947-70E740481C1C}">
                <a14:useLocalDpi xmlns="" xmlns:a14="http://schemas.microsoft.com/office/drawing/2010/main" val="0"/>
              </a:ext>
            </a:extLst>
          </a:blip>
          <a:srcRect/>
          <a:stretch>
            <a:fillRect/>
          </a:stretch>
        </p:blipFill>
        <p:spPr>
          <a:xfrm rot="5400000">
            <a:off x="5821415" y="739425"/>
            <a:ext cx="3254152" cy="2440614"/>
          </a:xfrm>
          <a:prstGeom prst="rect">
            <a:avLst/>
          </a:prstGeom>
        </p:spPr>
      </p:pic>
      <p:pic>
        <p:nvPicPr>
          <p:cNvPr id="7" name="Zástupný symbol pro obrázek 4"/>
          <p:cNvPicPr>
            <a:picLocks noChangeAspect="1"/>
          </p:cNvPicPr>
          <p:nvPr/>
        </p:nvPicPr>
        <p:blipFill>
          <a:blip r:embed="rId4" cstate="screen">
            <a:extLst>
              <a:ext uri="{28A0092B-C50C-407E-A947-70E740481C1C}">
                <a14:useLocalDpi xmlns="" xmlns:a14="http://schemas.microsoft.com/office/drawing/2010/main" val="0"/>
              </a:ext>
            </a:extLst>
          </a:blip>
          <a:srcRect/>
          <a:stretch>
            <a:fillRect/>
          </a:stretch>
        </p:blipFill>
        <p:spPr>
          <a:xfrm>
            <a:off x="5724128" y="4242725"/>
            <a:ext cx="3267862" cy="2450897"/>
          </a:xfrm>
          <a:prstGeom prst="rect">
            <a:avLst/>
          </a:prstGeom>
        </p:spPr>
      </p:pic>
    </p:spTree>
    <p:extLst>
      <p:ext uri="{BB962C8B-B14F-4D97-AF65-F5344CB8AC3E}">
        <p14:creationId xmlns="" xmlns:p14="http://schemas.microsoft.com/office/powerpoint/2010/main" val="514664654"/>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Horské údolí – vertikální zonace biotopů</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/1/</a:t>
            </a:r>
            <a:endParaRPr lang="cs-CZ" dirty="0"/>
          </a:p>
        </p:txBody>
      </p:sp>
    </p:spTree>
    <p:extLst>
      <p:ext uri="{BB962C8B-B14F-4D97-AF65-F5344CB8AC3E}">
        <p14:creationId xmlns="" xmlns:p14="http://schemas.microsoft.com/office/powerpoint/2010/main" val="4132805091"/>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Smrčina, pásmo kleče, alpinské pásmo</a:t>
            </a:r>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
        <p:nvSpPr>
          <p:cNvPr id="4" name="Zástupný symbol pro text 3"/>
          <p:cNvSpPr>
            <a:spLocks noGrp="1"/>
          </p:cNvSpPr>
          <p:nvPr>
            <p:ph type="body" sz="half" idx="2"/>
          </p:nvPr>
        </p:nvSpPr>
        <p:spPr/>
        <p:txBody>
          <a:bodyPr/>
          <a:lstStyle/>
          <a:p>
            <a:r>
              <a:rPr lang="cs-CZ" dirty="0" smtClean="0"/>
              <a:t>/1/</a:t>
            </a:r>
            <a:endParaRPr lang="cs-CZ" dirty="0"/>
          </a:p>
        </p:txBody>
      </p:sp>
    </p:spTree>
    <p:extLst>
      <p:ext uri="{BB962C8B-B14F-4D97-AF65-F5344CB8AC3E}">
        <p14:creationId xmlns="" xmlns:p14="http://schemas.microsoft.com/office/powerpoint/2010/main" val="1351318174"/>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3454152" y="1090464"/>
            <a:ext cx="5486400" cy="4114800"/>
          </a:xfrm>
        </p:spPr>
      </p:pic>
      <p:sp>
        <p:nvSpPr>
          <p:cNvPr id="4" name="Zástupný symbol pro text 3"/>
          <p:cNvSpPr>
            <a:spLocks noGrp="1"/>
          </p:cNvSpPr>
          <p:nvPr>
            <p:ph type="body" sz="half" idx="2"/>
          </p:nvPr>
        </p:nvSpPr>
        <p:spPr>
          <a:xfrm>
            <a:off x="467544" y="5367338"/>
            <a:ext cx="6811144" cy="804862"/>
          </a:xfrm>
        </p:spPr>
        <p:txBody>
          <a:bodyPr/>
          <a:lstStyle/>
          <a:p>
            <a:r>
              <a:rPr lang="cs-CZ" dirty="0" smtClean="0"/>
              <a:t>/1/</a:t>
            </a:r>
            <a:endParaRPr lang="cs-CZ" dirty="0"/>
          </a:p>
        </p:txBody>
      </p:sp>
      <p:cxnSp>
        <p:nvCxnSpPr>
          <p:cNvPr id="6" name="Přímá spojnice se šipkou 5"/>
          <p:cNvCxnSpPr/>
          <p:nvPr/>
        </p:nvCxnSpPr>
        <p:spPr>
          <a:xfrm>
            <a:off x="2483768" y="1340768"/>
            <a:ext cx="1872208" cy="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9" name="Přímá spojnice se šipkou 8"/>
          <p:cNvCxnSpPr/>
          <p:nvPr/>
        </p:nvCxnSpPr>
        <p:spPr>
          <a:xfrm>
            <a:off x="2483768" y="1844824"/>
            <a:ext cx="2232248" cy="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11" name="Přímá spojnice se šipkou 10"/>
          <p:cNvCxnSpPr/>
          <p:nvPr/>
        </p:nvCxnSpPr>
        <p:spPr>
          <a:xfrm>
            <a:off x="2555776" y="2780928"/>
            <a:ext cx="2520280" cy="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cxnSp>
        <p:nvCxnSpPr>
          <p:cNvPr id="13" name="Přímá spojnice se šipkou 12"/>
          <p:cNvCxnSpPr/>
          <p:nvPr/>
        </p:nvCxnSpPr>
        <p:spPr>
          <a:xfrm>
            <a:off x="2627784" y="4293096"/>
            <a:ext cx="3132348" cy="0"/>
          </a:xfrm>
          <a:prstGeom prst="straightConnector1">
            <a:avLst/>
          </a:prstGeom>
          <a:ln>
            <a:tailEnd type="arrow"/>
          </a:ln>
        </p:spPr>
        <p:style>
          <a:lnRef idx="3">
            <a:schemeClr val="accent6"/>
          </a:lnRef>
          <a:fillRef idx="0">
            <a:schemeClr val="accent6"/>
          </a:fillRef>
          <a:effectRef idx="2">
            <a:schemeClr val="accent6"/>
          </a:effectRef>
          <a:fontRef idx="minor">
            <a:schemeClr val="tx1"/>
          </a:fontRef>
        </p:style>
      </p:cxnSp>
      <p:sp>
        <p:nvSpPr>
          <p:cNvPr id="18" name="TextovéPole 17"/>
          <p:cNvSpPr txBox="1"/>
          <p:nvPr/>
        </p:nvSpPr>
        <p:spPr>
          <a:xfrm>
            <a:off x="179512" y="836712"/>
            <a:ext cx="2304256" cy="369332"/>
          </a:xfrm>
          <a:prstGeom prst="rect">
            <a:avLst/>
          </a:prstGeom>
          <a:noFill/>
        </p:spPr>
        <p:txBody>
          <a:bodyPr wrap="square" rtlCol="0">
            <a:spAutoFit/>
          </a:bodyPr>
          <a:lstStyle/>
          <a:p>
            <a:r>
              <a:rPr lang="cs-CZ" dirty="0" err="1" smtClean="0"/>
              <a:t>Subalpinské</a:t>
            </a:r>
            <a:r>
              <a:rPr lang="cs-CZ" dirty="0" smtClean="0"/>
              <a:t> pásmo</a:t>
            </a:r>
            <a:endParaRPr lang="cs-CZ" dirty="0"/>
          </a:p>
        </p:txBody>
      </p:sp>
      <p:sp>
        <p:nvSpPr>
          <p:cNvPr id="19" name="TextovéPole 18"/>
          <p:cNvSpPr txBox="1"/>
          <p:nvPr/>
        </p:nvSpPr>
        <p:spPr>
          <a:xfrm>
            <a:off x="179512" y="1628800"/>
            <a:ext cx="2304256" cy="369332"/>
          </a:xfrm>
          <a:prstGeom prst="rect">
            <a:avLst/>
          </a:prstGeom>
          <a:noFill/>
        </p:spPr>
        <p:txBody>
          <a:bodyPr wrap="square" rtlCol="0">
            <a:spAutoFit/>
          </a:bodyPr>
          <a:lstStyle/>
          <a:p>
            <a:r>
              <a:rPr lang="cs-CZ" dirty="0" smtClean="0"/>
              <a:t>Pásmo klečové</a:t>
            </a:r>
            <a:endParaRPr lang="cs-CZ" dirty="0"/>
          </a:p>
        </p:txBody>
      </p:sp>
      <p:sp>
        <p:nvSpPr>
          <p:cNvPr id="20" name="TextovéPole 19"/>
          <p:cNvSpPr txBox="1"/>
          <p:nvPr/>
        </p:nvSpPr>
        <p:spPr>
          <a:xfrm>
            <a:off x="179512" y="2564904"/>
            <a:ext cx="2376264" cy="369332"/>
          </a:xfrm>
          <a:prstGeom prst="rect">
            <a:avLst/>
          </a:prstGeom>
          <a:noFill/>
        </p:spPr>
        <p:txBody>
          <a:bodyPr wrap="square" rtlCol="0">
            <a:spAutoFit/>
          </a:bodyPr>
          <a:lstStyle/>
          <a:p>
            <a:r>
              <a:rPr lang="cs-CZ" dirty="0" smtClean="0"/>
              <a:t>Jehličnatý les</a:t>
            </a:r>
            <a:endParaRPr lang="cs-CZ" dirty="0"/>
          </a:p>
        </p:txBody>
      </p:sp>
      <p:sp>
        <p:nvSpPr>
          <p:cNvPr id="21" name="TextovéPole 20"/>
          <p:cNvSpPr txBox="1"/>
          <p:nvPr/>
        </p:nvSpPr>
        <p:spPr>
          <a:xfrm>
            <a:off x="251520" y="4149080"/>
            <a:ext cx="2376264" cy="369332"/>
          </a:xfrm>
          <a:prstGeom prst="rect">
            <a:avLst/>
          </a:prstGeom>
          <a:noFill/>
        </p:spPr>
        <p:txBody>
          <a:bodyPr wrap="square" rtlCol="0">
            <a:spAutoFit/>
          </a:bodyPr>
          <a:lstStyle/>
          <a:p>
            <a:r>
              <a:rPr lang="cs-CZ" dirty="0" smtClean="0"/>
              <a:t>Smíšený les</a:t>
            </a:r>
            <a:endParaRPr lang="cs-CZ" dirty="0"/>
          </a:p>
        </p:txBody>
      </p:sp>
    </p:spTree>
    <p:extLst>
      <p:ext uri="{BB962C8B-B14F-4D97-AF65-F5344CB8AC3E}">
        <p14:creationId xmlns="" xmlns:p14="http://schemas.microsoft.com/office/powerpoint/2010/main" val="3434223401"/>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2" name="Zástupný symbol pro obsah 1"/>
          <p:cNvSpPr>
            <a:spLocks noGrp="1"/>
          </p:cNvSpPr>
          <p:nvPr>
            <p:ph idx="1"/>
          </p:nvPr>
        </p:nvSpPr>
        <p:spPr/>
        <p:txBody>
          <a:bodyPr/>
          <a:lstStyle/>
          <a:p>
            <a:r>
              <a:rPr lang="cs-CZ" dirty="0" smtClean="0"/>
              <a:t>základní druhy</a:t>
            </a:r>
            <a:endParaRPr lang="en-US" dirty="0"/>
          </a:p>
        </p:txBody>
      </p:sp>
    </p:spTree>
    <p:extLst>
      <p:ext uri="{BB962C8B-B14F-4D97-AF65-F5344CB8AC3E}">
        <p14:creationId xmlns="" xmlns:p14="http://schemas.microsoft.com/office/powerpoint/2010/main" val="294821074"/>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1</a:t>
            </a:r>
            <a:endParaRPr lang="en-US" dirty="0"/>
          </a:p>
        </p:txBody>
      </p:sp>
      <p:sp>
        <p:nvSpPr>
          <p:cNvPr id="4" name="Zástupný symbol pro text 3"/>
          <p:cNvSpPr>
            <a:spLocks noGrp="1"/>
          </p:cNvSpPr>
          <p:nvPr>
            <p:ph type="body" sz="half" idx="2"/>
          </p:nvPr>
        </p:nvSpPr>
        <p:spPr/>
        <p:txBody>
          <a:bodyPr/>
          <a:lstStyle/>
          <a:p>
            <a:endParaRPr lang="en-US" dirty="0"/>
          </a:p>
        </p:txBody>
      </p:sp>
      <p:pic>
        <p:nvPicPr>
          <p:cNvPr id="6"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Tree>
    <p:extLst>
      <p:ext uri="{BB962C8B-B14F-4D97-AF65-F5344CB8AC3E}">
        <p14:creationId xmlns="" xmlns:p14="http://schemas.microsoft.com/office/powerpoint/2010/main" val="3253591288"/>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dirty="0" smtClean="0"/>
              <a:t>2</a:t>
            </a:r>
            <a:endParaRPr lang="en-US" dirty="0"/>
          </a:p>
        </p:txBody>
      </p:sp>
      <p:sp>
        <p:nvSpPr>
          <p:cNvPr id="6" name="Zástupný symbol pro text 5"/>
          <p:cNvSpPr>
            <a:spLocks noGrp="1"/>
          </p:cNvSpPr>
          <p:nvPr>
            <p:ph type="body" sz="half" idx="2"/>
          </p:nvPr>
        </p:nvSpPr>
        <p:spPr/>
        <p:txBody>
          <a:bodyPr/>
          <a:lstStyle/>
          <a:p>
            <a:endParaRPr lang="en-US"/>
          </a:p>
        </p:txBody>
      </p:sp>
      <p:pic>
        <p:nvPicPr>
          <p:cNvPr id="7"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Tree>
    <p:extLst>
      <p:ext uri="{BB962C8B-B14F-4D97-AF65-F5344CB8AC3E}">
        <p14:creationId xmlns="" xmlns:p14="http://schemas.microsoft.com/office/powerpoint/2010/main" val="824066247"/>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3</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Tree>
    <p:extLst>
      <p:ext uri="{BB962C8B-B14F-4D97-AF65-F5344CB8AC3E}">
        <p14:creationId xmlns="" xmlns:p14="http://schemas.microsoft.com/office/powerpoint/2010/main" val="1008030637"/>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4</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rotWithShape="1">
          <a:blip r:embed="rId2" cstate="screen">
            <a:extLst>
              <a:ext uri="{28A0092B-C50C-407E-A947-70E740481C1C}">
                <a14:useLocalDpi xmlns="" xmlns:a14="http://schemas.microsoft.com/office/drawing/2010/main" val="0"/>
              </a:ext>
            </a:extLst>
          </a:blip>
          <a:srcRect/>
          <a:stretch/>
        </p:blipFill>
        <p:spPr>
          <a:prstGeom prst="rect">
            <a:avLst/>
          </a:prstGeom>
        </p:spPr>
      </p:pic>
    </p:spTree>
    <p:extLst>
      <p:ext uri="{BB962C8B-B14F-4D97-AF65-F5344CB8AC3E}">
        <p14:creationId xmlns="" xmlns:p14="http://schemas.microsoft.com/office/powerpoint/2010/main" val="1772952991"/>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5</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prstGeom prst="rect">
            <a:avLst/>
          </a:prstGeom>
        </p:spPr>
      </p:pic>
    </p:spTree>
    <p:extLst>
      <p:ext uri="{BB962C8B-B14F-4D97-AF65-F5344CB8AC3E}">
        <p14:creationId xmlns="" xmlns:p14="http://schemas.microsoft.com/office/powerpoint/2010/main" val="3745321247"/>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POZNÁVEJTE NÁSLEDUJÍCÍ ROSTLINY</a:t>
            </a:r>
            <a:endParaRPr lang="en-US" dirty="0"/>
          </a:p>
        </p:txBody>
      </p:sp>
      <p:sp>
        <p:nvSpPr>
          <p:cNvPr id="3" name="Zástupný symbol pro obsah 2"/>
          <p:cNvSpPr>
            <a:spLocks noGrp="1"/>
          </p:cNvSpPr>
          <p:nvPr>
            <p:ph idx="1"/>
          </p:nvPr>
        </p:nvSpPr>
        <p:spPr/>
        <p:txBody>
          <a:bodyPr/>
          <a:lstStyle/>
          <a:p>
            <a:r>
              <a:rPr lang="cs-CZ" dirty="0" smtClean="0"/>
              <a:t>další druhy</a:t>
            </a:r>
            <a:endParaRPr lang="en-US" dirty="0"/>
          </a:p>
        </p:txBody>
      </p:sp>
    </p:spTree>
    <p:extLst>
      <p:ext uri="{BB962C8B-B14F-4D97-AF65-F5344CB8AC3E}">
        <p14:creationId xmlns="" xmlns:p14="http://schemas.microsoft.com/office/powerpoint/2010/main" val="785460424"/>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1725960" y="1522512"/>
            <a:ext cx="5486400" cy="4114800"/>
          </a:xfrm>
        </p:spPr>
      </p:pic>
    </p:spTree>
    <p:extLst>
      <p:ext uri="{BB962C8B-B14F-4D97-AF65-F5344CB8AC3E}">
        <p14:creationId xmlns="" xmlns:p14="http://schemas.microsoft.com/office/powerpoint/2010/main" val="124316483"/>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5"/>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xfrm rot="5400000">
            <a:off x="1797968" y="1306488"/>
            <a:ext cx="5486400" cy="4114800"/>
          </a:xfrm>
        </p:spPr>
      </p:pic>
    </p:spTree>
    <p:extLst>
      <p:ext uri="{BB962C8B-B14F-4D97-AF65-F5344CB8AC3E}">
        <p14:creationId xmlns="" xmlns:p14="http://schemas.microsoft.com/office/powerpoint/2010/main" val="1001727391"/>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Tree>
    <p:extLst>
      <p:ext uri="{BB962C8B-B14F-4D97-AF65-F5344CB8AC3E}">
        <p14:creationId xmlns="" xmlns:p14="http://schemas.microsoft.com/office/powerpoint/2010/main" val="3601784945"/>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rotWithShape="1">
          <a:blip r:embed="rId2" cstate="screen">
            <a:extLst>
              <a:ext uri="{28A0092B-C50C-407E-A947-70E740481C1C}">
                <a14:useLocalDpi xmlns="" xmlns:a14="http://schemas.microsoft.com/office/drawing/2010/main" val="0"/>
              </a:ext>
            </a:extLst>
          </a:blip>
          <a:srcRect/>
          <a:stretch/>
        </p:blipFill>
        <p:spPr>
          <a:prstGeom prst="rect">
            <a:avLst/>
          </a:prstGeom>
        </p:spPr>
      </p:pic>
    </p:spTree>
    <p:extLst>
      <p:ext uri="{BB962C8B-B14F-4D97-AF65-F5344CB8AC3E}">
        <p14:creationId xmlns="" xmlns:p14="http://schemas.microsoft.com/office/powerpoint/2010/main" val="1729077760"/>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E</a:t>
            </a:r>
            <a:endParaRPr lang="en-US" dirty="0"/>
          </a:p>
        </p:txBody>
      </p:sp>
      <p:sp>
        <p:nvSpPr>
          <p:cNvPr id="4" name="Zástupný symbol pro text 3"/>
          <p:cNvSpPr>
            <a:spLocks noGrp="1"/>
          </p:cNvSpPr>
          <p:nvPr>
            <p:ph type="body" sz="half" idx="2"/>
          </p:nvPr>
        </p:nvSpPr>
        <p:spPr/>
        <p:txBody>
          <a:bodyPr/>
          <a:lstStyle/>
          <a:p>
            <a:endParaRPr lang="en-US"/>
          </a:p>
        </p:txBody>
      </p:sp>
      <p:pic>
        <p:nvPicPr>
          <p:cNvPr id="6" name="Zástupný symbol pro obrázek 5"/>
          <p:cNvPicPr>
            <a:picLocks noGrp="1" noChangeAspect="1"/>
          </p:cNvPicPr>
          <p:nvPr>
            <p:ph type="pic" idx="1"/>
          </p:nvPr>
        </p:nvPicPr>
        <p:blipFill rotWithShape="1">
          <a:blip r:embed="rId2" cstate="screen">
            <a:extLst>
              <a:ext uri="{28A0092B-C50C-407E-A947-70E740481C1C}">
                <a14:useLocalDpi xmlns="" xmlns:a14="http://schemas.microsoft.com/office/drawing/2010/main" val="0"/>
              </a:ext>
            </a:extLst>
          </a:blip>
          <a:srcRect/>
          <a:stretch/>
        </p:blipFill>
        <p:spPr>
          <a:prstGeom prst="rect">
            <a:avLst/>
          </a:prstGeom>
        </p:spPr>
      </p:pic>
    </p:spTree>
    <p:extLst>
      <p:ext uri="{BB962C8B-B14F-4D97-AF65-F5344CB8AC3E}">
        <p14:creationId xmlns="" xmlns:p14="http://schemas.microsoft.com/office/powerpoint/2010/main" val="1034058920"/>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a:t>
            </a:r>
            <a:endParaRPr lang="en-US" dirty="0"/>
          </a:p>
        </p:txBody>
      </p:sp>
      <p:sp>
        <p:nvSpPr>
          <p:cNvPr id="4" name="Zástupný symbol pro text 3"/>
          <p:cNvSpPr>
            <a:spLocks noGrp="1"/>
          </p:cNvSpPr>
          <p:nvPr>
            <p:ph type="body" sz="half" idx="2"/>
          </p:nvPr>
        </p:nvSpPr>
        <p:spPr/>
        <p:txBody>
          <a:bodyPr/>
          <a:lstStyle/>
          <a:p>
            <a:endParaRPr lang="en-US"/>
          </a:p>
        </p:txBody>
      </p:sp>
      <p:pic>
        <p:nvPicPr>
          <p:cNvPr id="7" name="Zástupný symbol pro obrázek 6"/>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a:prstGeom prst="rect">
            <a:avLst/>
          </a:prstGeom>
        </p:spPr>
      </p:pic>
    </p:spTree>
    <p:extLst>
      <p:ext uri="{BB962C8B-B14F-4D97-AF65-F5344CB8AC3E}">
        <p14:creationId xmlns="" xmlns:p14="http://schemas.microsoft.com/office/powerpoint/2010/main" val="2836324309"/>
      </p:ext>
    </p:extLst>
  </p:cSld>
  <p:clrMapOvr>
    <a:masterClrMapping/>
  </p:clrMapOvr>
  <mc:AlternateContent xmlns:mc="http://schemas.openxmlformats.org/markup-compatibility/2006">
    <mc:Choice xmlns="" xmlns:p14="http://schemas.microsoft.com/office/powerpoint/2010/main" Requires="p14">
      <p:transition spd="slow" p14:dur="3400" advTm="69000">
        <p14:reveal/>
      </p:transition>
    </mc:Choice>
    <mc:Fallback>
      <p:transition spd="slow" advTm="69000">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a:t>
            </a:r>
            <a:endParaRPr lang="cs-CZ" dirty="0"/>
          </a:p>
        </p:txBody>
      </p:sp>
      <p:sp>
        <p:nvSpPr>
          <p:cNvPr id="4" name="Zástupný symbol pro text 3"/>
          <p:cNvSpPr>
            <a:spLocks noGrp="1"/>
          </p:cNvSpPr>
          <p:nvPr>
            <p:ph type="body" sz="half" idx="2"/>
          </p:nvPr>
        </p:nvSpPr>
        <p:spPr/>
        <p:txBody>
          <a:bodyPr/>
          <a:lstStyle/>
          <a:p>
            <a:endParaRPr lang="cs-CZ"/>
          </a:p>
        </p:txBody>
      </p:sp>
      <p:pic>
        <p:nvPicPr>
          <p:cNvPr id="5" name="Zástupný symbol pro obrázek 4"/>
          <p:cNvPicPr>
            <a:picLocks noGrp="1" noChangeAspect="1"/>
          </p:cNvPicPr>
          <p:nvPr>
            <p:ph type="pic" idx="1"/>
          </p:nvPr>
        </p:nvPicPr>
        <p:blipFill>
          <a:blip r:embed="rId2" cstate="screen">
            <a:extLst>
              <a:ext uri="{28A0092B-C50C-407E-A947-70E740481C1C}">
                <a14:useLocalDpi xmlns="" xmlns:a14="http://schemas.microsoft.com/office/drawing/2010/main" val="0"/>
              </a:ext>
            </a:extLst>
          </a:blip>
          <a:srcRect/>
          <a:stretch>
            <a:fillRect/>
          </a:stretch>
        </p:blipFill>
        <p:spPr/>
      </p:pic>
    </p:spTree>
    <p:extLst>
      <p:ext uri="{BB962C8B-B14F-4D97-AF65-F5344CB8AC3E}">
        <p14:creationId xmlns="" xmlns:p14="http://schemas.microsoft.com/office/powerpoint/2010/main" val="2734130871"/>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457200" y="274638"/>
            <a:ext cx="8229600" cy="6250706"/>
          </a:xfrm>
        </p:spPr>
        <p:txBody>
          <a:bodyPr anchor="t">
            <a:normAutofit/>
          </a:bodyPr>
          <a:lstStyle/>
          <a:p>
            <a:pPr algn="l"/>
            <a:r>
              <a:rPr lang="cs-CZ" sz="1600" b="1" dirty="0" smtClean="0"/>
              <a:t>ŘEŠENÍ:</a:t>
            </a:r>
            <a:br>
              <a:rPr lang="cs-CZ" sz="1600" b="1" dirty="0" smtClean="0"/>
            </a:br>
            <a:r>
              <a:rPr lang="cs-CZ" sz="1600" dirty="0" smtClean="0"/>
              <a:t/>
            </a:r>
            <a:br>
              <a:rPr lang="cs-CZ" sz="1600" dirty="0" smtClean="0"/>
            </a:br>
            <a:r>
              <a:rPr lang="cs-CZ" sz="1600" dirty="0" smtClean="0"/>
              <a:t>1. Borovice lesní</a:t>
            </a:r>
            <a:br>
              <a:rPr lang="cs-CZ" sz="1600" dirty="0" smtClean="0"/>
            </a:br>
            <a:r>
              <a:rPr lang="cs-CZ" sz="1600" dirty="0" smtClean="0"/>
              <a:t>2. Smrk ztepilý</a:t>
            </a:r>
            <a:br>
              <a:rPr lang="cs-CZ" sz="1600" dirty="0" smtClean="0"/>
            </a:br>
            <a:r>
              <a:rPr lang="cs-CZ" sz="1600" dirty="0" smtClean="0"/>
              <a:t>3. Modřín opadavý</a:t>
            </a:r>
            <a:br>
              <a:rPr lang="cs-CZ" sz="1600" dirty="0" smtClean="0"/>
            </a:br>
            <a:r>
              <a:rPr lang="cs-CZ" sz="1600" dirty="0" smtClean="0"/>
              <a:t>4. Tis červený</a:t>
            </a:r>
            <a:br>
              <a:rPr lang="cs-CZ" sz="1600" dirty="0" smtClean="0"/>
            </a:br>
            <a:r>
              <a:rPr lang="cs-CZ" sz="1600" dirty="0" smtClean="0"/>
              <a:t>5. Jalovec obecný</a:t>
            </a:r>
            <a:br>
              <a:rPr lang="cs-CZ" sz="1600" dirty="0" smtClean="0"/>
            </a:br>
            <a:r>
              <a:rPr lang="cs-CZ" sz="1600" dirty="0" smtClean="0"/>
              <a:t>A. Smrk pichlavý</a:t>
            </a:r>
            <a:br>
              <a:rPr lang="cs-CZ" sz="1600" dirty="0" smtClean="0"/>
            </a:br>
            <a:r>
              <a:rPr lang="cs-CZ" sz="1600" dirty="0" smtClean="0"/>
              <a:t>B. Zerav východní</a:t>
            </a:r>
            <a:br>
              <a:rPr lang="cs-CZ" sz="1600" dirty="0" smtClean="0"/>
            </a:br>
            <a:r>
              <a:rPr lang="cs-CZ" sz="1600" dirty="0" smtClean="0"/>
              <a:t>C. Zerav západní</a:t>
            </a:r>
            <a:br>
              <a:rPr lang="cs-CZ" sz="1600" dirty="0" smtClean="0"/>
            </a:br>
            <a:r>
              <a:rPr lang="cs-CZ" sz="1600" dirty="0" smtClean="0"/>
              <a:t>D. Douglaska tisolistá</a:t>
            </a:r>
            <a:br>
              <a:rPr lang="cs-CZ" sz="1600" dirty="0" smtClean="0"/>
            </a:br>
            <a:r>
              <a:rPr lang="cs-CZ" sz="1600" dirty="0" smtClean="0"/>
              <a:t>E.  Jedle bělokorá</a:t>
            </a:r>
            <a:br>
              <a:rPr lang="cs-CZ" sz="1600" dirty="0" smtClean="0"/>
            </a:br>
            <a:r>
              <a:rPr lang="cs-CZ" sz="1600" dirty="0" smtClean="0"/>
              <a:t>H. Borovice vejmutovka</a:t>
            </a:r>
            <a:br>
              <a:rPr lang="cs-CZ" sz="1600" dirty="0" smtClean="0"/>
            </a:br>
            <a:r>
              <a:rPr lang="cs-CZ" sz="1600" dirty="0" smtClean="0"/>
              <a:t>G. Jinan dvoulaločný</a:t>
            </a:r>
            <a:br>
              <a:rPr lang="cs-CZ" sz="1600" dirty="0" smtClean="0"/>
            </a:br>
            <a:r>
              <a:rPr lang="cs-CZ" sz="1600" dirty="0" smtClean="0"/>
              <a:t/>
            </a:r>
            <a:br>
              <a:rPr lang="cs-CZ" sz="1600" dirty="0" smtClean="0"/>
            </a:br>
            <a:r>
              <a:rPr lang="cs-CZ" sz="1600" dirty="0" smtClean="0"/>
              <a:t/>
            </a:r>
            <a:br>
              <a:rPr lang="cs-CZ" sz="1600" dirty="0" smtClean="0"/>
            </a:br>
            <a:r>
              <a:rPr lang="cs-CZ" sz="1600" b="1" dirty="0"/>
              <a:t>Z</a:t>
            </a:r>
            <a:r>
              <a:rPr lang="cs-CZ" sz="1600" b="1" dirty="0" smtClean="0"/>
              <a:t>droje snímků:</a:t>
            </a:r>
            <a:br>
              <a:rPr lang="cs-CZ" sz="1600" b="1" dirty="0" smtClean="0"/>
            </a:br>
            <a:r>
              <a:rPr lang="cs-CZ" sz="1600" dirty="0"/>
              <a:t>1/ vlastní</a:t>
            </a:r>
            <a:br>
              <a:rPr lang="cs-CZ" sz="1600" dirty="0"/>
            </a:br>
            <a:r>
              <a:rPr lang="cs-CZ" sz="1600" dirty="0"/>
              <a:t>2/ MUDr</a:t>
            </a:r>
            <a:r>
              <a:rPr lang="cs-CZ" sz="1600" dirty="0" smtClean="0"/>
              <a:t>. Šárka </a:t>
            </a:r>
            <a:r>
              <a:rPr lang="cs-CZ" sz="1600" dirty="0" err="1"/>
              <a:t>Firgenhutová</a:t>
            </a:r>
            <a:r>
              <a:rPr lang="cs-CZ" sz="1600" dirty="0"/>
              <a:t> (se souhlasem autora)</a:t>
            </a:r>
            <a:br>
              <a:rPr lang="cs-CZ" sz="1600" dirty="0"/>
            </a:br>
            <a:r>
              <a:rPr lang="cs-CZ" sz="1600" dirty="0"/>
              <a:t>3/ RNDr. Dagmar Řeháková (se souhlasem autora)</a:t>
            </a:r>
            <a:br>
              <a:rPr lang="cs-CZ" sz="1600" dirty="0"/>
            </a:br>
            <a:r>
              <a:rPr lang="cs-CZ" sz="1600" dirty="0"/>
              <a:t>4/ Jan Smyčka (se souhlasem autora)</a:t>
            </a:r>
            <a:br>
              <a:rPr lang="cs-CZ" sz="1600" dirty="0"/>
            </a:br>
            <a:r>
              <a:rPr lang="cs-CZ" sz="1600" dirty="0"/>
              <a:t>5/ Marie </a:t>
            </a:r>
            <a:r>
              <a:rPr lang="cs-CZ" sz="1600" dirty="0" err="1"/>
              <a:t>Pospíšková</a:t>
            </a:r>
            <a:r>
              <a:rPr lang="cs-CZ" sz="1600" dirty="0"/>
              <a:t> (se souhlasem autora)</a:t>
            </a:r>
            <a:r>
              <a:rPr lang="cs-CZ" sz="1600" b="1" dirty="0" smtClean="0"/>
              <a:t/>
            </a:r>
            <a:br>
              <a:rPr lang="cs-CZ" sz="1600" b="1" dirty="0" smtClean="0"/>
            </a:br>
            <a:r>
              <a:rPr lang="cs-CZ" sz="1600" dirty="0" smtClean="0"/>
              <a:t/>
            </a:r>
            <a:br>
              <a:rPr lang="cs-CZ" sz="1600" dirty="0" smtClean="0"/>
            </a:br>
            <a:r>
              <a:rPr lang="cs-CZ" sz="1600" dirty="0" smtClean="0"/>
              <a:t/>
            </a:r>
            <a:br>
              <a:rPr lang="cs-CZ" sz="1600" dirty="0" smtClean="0"/>
            </a:br>
            <a:endParaRPr lang="en-US" sz="1600" dirty="0"/>
          </a:p>
        </p:txBody>
      </p:sp>
    </p:spTree>
    <p:extLst>
      <p:ext uri="{BB962C8B-B14F-4D97-AF65-F5344CB8AC3E}">
        <p14:creationId xmlns="" xmlns:p14="http://schemas.microsoft.com/office/powerpoint/2010/main" val="1508440956"/>
      </p:ext>
    </p:extLst>
  </p:cSld>
  <p:clrMapOvr>
    <a:masterClrMapping/>
  </p:clrMapOvr>
  <mc:AlternateContent xmlns:mc="http://schemas.openxmlformats.org/markup-compatibility/2006">
    <mc:Choice xmlns="" xmlns:p14="http://schemas.microsoft.com/office/powerpoint/2010/main" Requires="p14">
      <p:transition p14:dur="100" advTm="69000">
        <p:cut/>
      </p:transition>
    </mc:Choice>
    <mc:Fallback>
      <p:transition advTm="69000">
        <p:cut/>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2503</TotalTime>
  <Words>453</Words>
  <Application>Microsoft Office PowerPoint</Application>
  <PresentationFormat>Předvádění na obrazovce (4:3)</PresentationFormat>
  <Paragraphs>123</Paragraphs>
  <Slides>44</Slides>
  <Notes>1</Notes>
  <HiddenSlides>0</HiddenSlides>
  <MMClips>0</MMClips>
  <ScaleCrop>false</ScaleCrop>
  <HeadingPairs>
    <vt:vector size="4" baseType="variant">
      <vt:variant>
        <vt:lpstr>Motiv</vt:lpstr>
      </vt:variant>
      <vt:variant>
        <vt:i4>1</vt:i4>
      </vt:variant>
      <vt:variant>
        <vt:lpstr>Nadpisy snímků</vt:lpstr>
      </vt:variant>
      <vt:variant>
        <vt:i4>44</vt:i4>
      </vt:variant>
    </vt:vector>
  </HeadingPairs>
  <TitlesOfParts>
    <vt:vector size="45" baseType="lpstr">
      <vt:lpstr>Motiv systému Office</vt:lpstr>
      <vt:lpstr>Snímek 1</vt:lpstr>
      <vt:lpstr>NAHOSEMENNÉ ROSTLINY</vt:lpstr>
      <vt:lpstr>oddělení: NAHOSEMENNÉ  třída: Jehličnany</vt:lpstr>
      <vt:lpstr>VYBRANÍ ZÁSTUPCI</vt:lpstr>
      <vt:lpstr>Jinan dvoulaločný</vt:lpstr>
      <vt:lpstr>Borovice lesní</vt:lpstr>
      <vt:lpstr>Borovice blatka</vt:lpstr>
      <vt:lpstr>Borovice kleč</vt:lpstr>
      <vt:lpstr>Borovice černá - nepůvodní</vt:lpstr>
      <vt:lpstr>Borovice vejmutovka – nepůvodní</vt:lpstr>
      <vt:lpstr>Jedle bělokorá </vt:lpstr>
      <vt:lpstr>Tis červený</vt:lpstr>
      <vt:lpstr>Modřín opadavý - nepůvodní</vt:lpstr>
      <vt:lpstr>Douglaska tisolistá -nepůvodní</vt:lpstr>
      <vt:lpstr>Zerav západní – túje je nepůvodní</vt:lpstr>
      <vt:lpstr>Zerav východní – túje je nepůvodní</vt:lpstr>
      <vt:lpstr>Jalovec obecný  – nezralá a zralá jalovčina</vt:lpstr>
      <vt:lpstr>Šiška cedru</vt:lpstr>
      <vt:lpstr>Smrk pichlavý – nepůvodní  zde stříbrný kultivar</vt:lpstr>
      <vt:lpstr>Smrk ztepilý</vt:lpstr>
      <vt:lpstr>Horská smrčina, v popředí kleč, vpravo vlajková forma smrku</vt:lpstr>
      <vt:lpstr>Smrčina – 1.zóna NP – přirozený ekosystém</vt:lpstr>
      <vt:lpstr>Snímek 23</vt:lpstr>
      <vt:lpstr>Vrchoviště s vlajkovou formou smrku, podmáčená zóna</vt:lpstr>
      <vt:lpstr>„Mrtvý les“- 1.zóna NP, v popředí přirozená obnova lesa</vt:lpstr>
      <vt:lpstr>Horní hranice lesa – smrčina přechází v klečové pásmo</vt:lpstr>
      <vt:lpstr>Horské údolí – vertikální zonace biotopů</vt:lpstr>
      <vt:lpstr>Smrčina, pásmo kleče, alpinské pásmo</vt:lpstr>
      <vt:lpstr>Snímek 29</vt:lpstr>
      <vt:lpstr>POZNÁVEJTE NÁSLEDUJÍCÍ ROSTLINY</vt:lpstr>
      <vt:lpstr>1</vt:lpstr>
      <vt:lpstr>2</vt:lpstr>
      <vt:lpstr>3</vt:lpstr>
      <vt:lpstr>4</vt:lpstr>
      <vt:lpstr>5</vt:lpstr>
      <vt:lpstr>POZNÁVEJTE NÁSLEDUJÍCÍ ROSTLINY</vt:lpstr>
      <vt:lpstr>A</vt:lpstr>
      <vt:lpstr>B</vt:lpstr>
      <vt:lpstr>C</vt:lpstr>
      <vt:lpstr>D</vt:lpstr>
      <vt:lpstr>E</vt:lpstr>
      <vt:lpstr>F</vt:lpstr>
      <vt:lpstr>G</vt:lpstr>
      <vt:lpstr>ŘEŠENÍ:  1. Borovice lesní 2. Smrk ztepilý 3. Modřín opadavý 4. Tis červený 5. Jalovec obecný A. Smrk pichlavý B. Zerav východní C. Zerav západní D. Douglaska tisolistá E.  Jedle bělokorá H. Borovice vejmutovka G. Jinan dvoulaločný   Zdroje snímků: 1/ vlastní 2/ MUDr. Šárka Firgenhutová (se souhlasem autora) 3/ RNDr. Dagmar Řeháková (se souhlasem autora) 4/ Jan Smyčka (se souhlasem autora) 5/ Marie Pospíšková (se souhlasem autora)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DVOUDĚLOŽNÉ ROSTLINY</dc:title>
  <dc:creator>ucitel</dc:creator>
  <cp:lastModifiedBy>Dum</cp:lastModifiedBy>
  <cp:revision>84</cp:revision>
  <dcterms:created xsi:type="dcterms:W3CDTF">2013-10-21T13:47:32Z</dcterms:created>
  <dcterms:modified xsi:type="dcterms:W3CDTF">2014-05-06T15:15:05Z</dcterms:modified>
</cp:coreProperties>
</file>