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pptx" ContentType="application/vnd.openxmlformats-officedocument.presentationml.presentation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7" r:id="rId2"/>
    <p:sldId id="260" r:id="rId3"/>
    <p:sldId id="264" r:id="rId4"/>
    <p:sldId id="256" r:id="rId5"/>
    <p:sldId id="263" r:id="rId6"/>
    <p:sldId id="257" r:id="rId7"/>
    <p:sldId id="259" r:id="rId8"/>
    <p:sldId id="265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Rg st="1" end="9"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58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385043-CE1F-40AF-8CA8-9CDBEC2723D0}" type="datetimeFigureOut">
              <a:rPr lang="cs-CZ" smtClean="0"/>
              <a:t>13.9.2011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EEE62EF-B2E1-4141-BD39-914D45ABA5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09764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http://www.mapy-stiefel.cz/detail.asp?polozka=X47403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EE62EF-B2E1-4141-BD39-914D45ABA521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04944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3.emf"/><Relationship Id="rId4" Type="http://schemas.openxmlformats.org/officeDocument/2006/relationships/package" Target="../embeddings/Prezentace_aplikace_Microsoft_PowerPoint1.pptx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Relationship Id="rId9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67852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88641"/>
            <a:ext cx="7772400" cy="2304255"/>
          </a:xfrm>
        </p:spPr>
        <p:txBody>
          <a:bodyPr/>
          <a:lstStyle/>
          <a:p>
            <a:r>
              <a:rPr lang="cs-CZ" dirty="0" smtClean="0"/>
              <a:t>Středočeský kraj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?</a:t>
            </a:r>
            <a:r>
              <a:rPr lang="cs-CZ" sz="4400" b="1" dirty="0" smtClean="0"/>
              <a:t>???           ?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2795228"/>
            <a:ext cx="3312368" cy="24842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262359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Kde leží Česká republika v Evropě?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533916394"/>
              </p:ext>
            </p:extLst>
          </p:nvPr>
        </p:nvGraphicFramePr>
        <p:xfrm>
          <a:off x="467544" y="1556792"/>
          <a:ext cx="5904656" cy="442797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51" name="Prezentace" r:id="rId4" imgW="4570501" imgH="3427618" progId="PowerPoint.Show.12">
                  <p:embed/>
                </p:oleObj>
              </mc:Choice>
              <mc:Fallback>
                <p:oleObj name="Prezentace" r:id="rId4" imgW="4570501" imgH="3427618" progId="PowerPoint.Show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467544" y="1556792"/>
                        <a:ext cx="5904656" cy="4427979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897557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Podnadpis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571500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763688" y="332656"/>
            <a:ext cx="54016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http://www.mapy-stiefel.cz/detail.asp?polozka=X47403</a:t>
            </a:r>
          </a:p>
          <a:p>
            <a:endParaRPr lang="cs-CZ" dirty="0"/>
          </a:p>
        </p:txBody>
      </p:sp>
      <p:sp>
        <p:nvSpPr>
          <p:cNvPr id="2" name="Šipka dolů 1"/>
          <p:cNvSpPr/>
          <p:nvPr/>
        </p:nvSpPr>
        <p:spPr>
          <a:xfrm>
            <a:off x="3851920" y="3068960"/>
            <a:ext cx="484632" cy="978408"/>
          </a:xfrm>
          <a:prstGeom prst="downArrow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63003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Kde leží Středočeský kraj v ČR?</a:t>
            </a:r>
            <a:endParaRPr lang="cs-CZ" dirty="0"/>
          </a:p>
        </p:txBody>
      </p:sp>
      <p:pic>
        <p:nvPicPr>
          <p:cNvPr id="1026" name="Picture 2" descr="C:\Users\OEM\Pictures\mapa-cr-slepa-kraje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8250" y="1910556"/>
            <a:ext cx="6667500" cy="3905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873909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 descr="http://www.zemepis.com/images/mapycr/krajec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90600" y="1042987"/>
            <a:ext cx="7162800" cy="4772025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555776" y="6165304"/>
            <a:ext cx="1939955" cy="8156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/>
              <a:t>© Zeměpis.com 2002 - 2011 | </a:t>
            </a:r>
          </a:p>
          <a:p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6" name="Šipka dolů 5"/>
          <p:cNvSpPr/>
          <p:nvPr/>
        </p:nvSpPr>
        <p:spPr>
          <a:xfrm>
            <a:off x="3131839" y="1916832"/>
            <a:ext cx="720081" cy="1152128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57534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700" b="1" dirty="0"/>
              <a:t>Středočeský kraj</a:t>
            </a:r>
            <a:r>
              <a:rPr lang="cs-CZ" sz="2700" dirty="0"/>
              <a:t/>
            </a:r>
            <a:br>
              <a:rPr lang="cs-CZ" sz="2700" dirty="0"/>
            </a:br>
            <a:r>
              <a:rPr lang="cs-CZ" dirty="0"/>
              <a:t> 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2200" dirty="0"/>
              <a:t>Na rozdíl od ostatních krajů nemá své sídlo umístěno na vlastním území, ale je jím hlavní město </a:t>
            </a:r>
            <a:r>
              <a:rPr lang="cs-CZ" sz="2200" dirty="0" smtClean="0"/>
              <a:t>Praha, </a:t>
            </a:r>
            <a:r>
              <a:rPr lang="cs-CZ" sz="2200" dirty="0"/>
              <a:t>které má </a:t>
            </a:r>
            <a:r>
              <a:rPr lang="cs-CZ" sz="2200" dirty="0" smtClean="0"/>
              <a:t>postavení </a:t>
            </a:r>
            <a:r>
              <a:rPr lang="cs-CZ" sz="2200" dirty="0"/>
              <a:t>samostatného kraje.</a:t>
            </a:r>
          </a:p>
          <a:p>
            <a:r>
              <a:rPr lang="cs-CZ" sz="2200" dirty="0"/>
              <a:t>Středočeský kraj leží uprostřed </a:t>
            </a:r>
            <a:r>
              <a:rPr lang="cs-CZ" sz="2200" dirty="0" smtClean="0"/>
              <a:t>Čech. </a:t>
            </a:r>
            <a:r>
              <a:rPr lang="cs-CZ" sz="2200" dirty="0"/>
              <a:t>Velikostí, počtem obcí i obyvatel patří mezi největší </a:t>
            </a:r>
            <a:r>
              <a:rPr lang="cs-CZ" sz="2200" dirty="0" smtClean="0"/>
              <a:t>kraje. </a:t>
            </a:r>
            <a:r>
              <a:rPr lang="cs-CZ" sz="2200" dirty="0"/>
              <a:t>Jeho rozloha (11 014 km</a:t>
            </a:r>
            <a:r>
              <a:rPr lang="cs-CZ" sz="2200" baseline="30000" dirty="0"/>
              <a:t>2</a:t>
            </a:r>
            <a:r>
              <a:rPr lang="cs-CZ" sz="2200" dirty="0"/>
              <a:t>) tvoří téměř 14 % území Česka a je cca 1,9 krát větší než je průměrná rozloha kraje v zemi.</a:t>
            </a:r>
          </a:p>
          <a:p>
            <a:r>
              <a:rPr lang="cs-CZ" sz="2200" dirty="0" smtClean="0"/>
              <a:t>Pro </a:t>
            </a:r>
            <a:r>
              <a:rPr lang="cs-CZ" sz="2200" dirty="0"/>
              <a:t>Středočeský kraj je charakteristická rozvinutá zemědělská i průmyslová výroba. Zemědělská výroba těží z vynikajících přírodních podmínek v severovýchodní části kraje, kraj vyniká hlavně rostlinnou výrobou – pěstováním pšenice, ječmene, cukrové řepy, brambor, v příměstských částech ovoce, zeleniny a okrasných rostlin. Rozvíjí se pěstování energetických plodin, zejména řepky olejky.</a:t>
            </a:r>
          </a:p>
          <a:p>
            <a:r>
              <a:rPr lang="cs-CZ" sz="2200" dirty="0" smtClean="0"/>
              <a:t>Stěžejními </a:t>
            </a:r>
            <a:r>
              <a:rPr lang="cs-CZ" sz="2200" dirty="0"/>
              <a:t>průmyslovými odvětvími jsou strojírenství, chemie a potravinářství. Škoda Mladá Boleslav se stala podnikem celostátního významu. Několika významnějšími podniky je zastoupeno i sklářství, keramika a polygrafie. </a:t>
            </a:r>
          </a:p>
          <a:p>
            <a:endParaRPr lang="cs-CZ" sz="2200" dirty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620688"/>
            <a:ext cx="7620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965288" y="414961"/>
            <a:ext cx="857250" cy="733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107541" y="1412775"/>
            <a:ext cx="1047750" cy="619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075978" y="2204864"/>
            <a:ext cx="933450" cy="619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023591" y="3110283"/>
            <a:ext cx="942975" cy="666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059916" y="3997622"/>
            <a:ext cx="1000125" cy="781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074204" y="4959647"/>
            <a:ext cx="1028700" cy="714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099372" y="5805264"/>
            <a:ext cx="1352550" cy="895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790113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650306"/>
          </a:xfrm>
        </p:spPr>
        <p:txBody>
          <a:bodyPr>
            <a:noAutofit/>
          </a:bodyPr>
          <a:lstStyle/>
          <a:p>
            <a:pPr algn="l"/>
            <a:r>
              <a:rPr lang="cs-CZ" sz="2000" dirty="0" smtClean="0"/>
              <a:t>Na </a:t>
            </a:r>
            <a:r>
              <a:rPr lang="cs-CZ" sz="2000" dirty="0"/>
              <a:t>území Středočeského kraje se nachází množství významných historicky cenných památek a několik chráněných krajinných oblastí. Největší koncentrací památek se vyznačuje město Kutná Hora, které bylo zapsáno do Seznamu světového přírodního a kulturního dědictví UNESCO. Nejcennější přírodní oblast kraje představuje CHKO Křivoklátsko, která figuruje na seznamu biosférických rezervací a která je jedním ze dvou adeptů na vyhlášení nového národního parku. Mezi další významné oblasti patří CHKO Kokořínsko, Český kras, Český ráj a </a:t>
            </a:r>
            <a:r>
              <a:rPr lang="cs-CZ" sz="2000" dirty="0" smtClean="0"/>
              <a:t>Blaník.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26427" y="3306088"/>
            <a:ext cx="8287941" cy="2841179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dirty="0" smtClean="0"/>
              <a:t>                                                                               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                                                                                                                                   </a:t>
            </a:r>
          </a:p>
          <a:p>
            <a:pPr marL="0" indent="0">
              <a:buNone/>
            </a:pPr>
            <a:r>
              <a:rPr lang="cs-CZ" sz="4000" dirty="0"/>
              <a:t> </a:t>
            </a:r>
            <a:endParaRPr lang="cs-CZ" sz="4000" dirty="0" smtClean="0"/>
          </a:p>
          <a:p>
            <a:pPr marL="0" indent="0">
              <a:buNone/>
            </a:pPr>
            <a:r>
              <a:rPr lang="cs-CZ" sz="2600" dirty="0" smtClean="0"/>
              <a:t>Karlštejn        </a:t>
            </a:r>
            <a:r>
              <a:rPr lang="cs-CZ" sz="2600" dirty="0"/>
              <a:t>Kokořín  </a:t>
            </a:r>
            <a:r>
              <a:rPr lang="cs-CZ" sz="2600" dirty="0" smtClean="0"/>
              <a:t>              Mělník               Křivoklát            </a:t>
            </a:r>
            <a:r>
              <a:rPr lang="cs-CZ" sz="2600" dirty="0"/>
              <a:t>Kutná </a:t>
            </a:r>
            <a:r>
              <a:rPr lang="cs-CZ" sz="2600" dirty="0" smtClean="0"/>
              <a:t>Hora</a:t>
            </a:r>
          </a:p>
          <a:p>
            <a:pPr marL="0" indent="0">
              <a:buNone/>
            </a:pPr>
            <a:r>
              <a:rPr lang="cs-CZ" dirty="0"/>
              <a:t>                                                                                                         </a:t>
            </a:r>
          </a:p>
          <a:p>
            <a:pPr marL="0" indent="0">
              <a:buNone/>
            </a:pPr>
            <a:r>
              <a:rPr lang="cs-CZ" sz="2600" dirty="0" smtClean="0"/>
              <a:t>   Dobříš                                                                                         Svatá Hora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                                                     </a:t>
            </a:r>
            <a:endParaRPr lang="cs-CZ" dirty="0"/>
          </a:p>
          <a:p>
            <a:endParaRPr lang="cs-CZ" dirty="0"/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6427" y="3392677"/>
            <a:ext cx="1134851" cy="9724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9306" y="3487794"/>
            <a:ext cx="1511713" cy="887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3438228"/>
            <a:ext cx="1502621" cy="9864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9308" y="3457315"/>
            <a:ext cx="1381468" cy="9797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7528" y="3368070"/>
            <a:ext cx="1442864" cy="11268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7082" y="5089796"/>
            <a:ext cx="1502830" cy="10461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6824" y="5061180"/>
            <a:ext cx="1615012" cy="10747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571228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600" dirty="0" smtClean="0"/>
              <a:t>Použité zdroje:</a:t>
            </a:r>
            <a:endParaRPr lang="cs-CZ" sz="1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/>
              <a:t>http://www.mapy-stiefel.cz</a:t>
            </a:r>
          </a:p>
          <a:p>
            <a:r>
              <a:rPr lang="cs-CZ" sz="1600" dirty="0"/>
              <a:t>                       zemepis.com</a:t>
            </a:r>
          </a:p>
          <a:p>
            <a:r>
              <a:rPr lang="cs-CZ" sz="1600" dirty="0"/>
              <a:t>                       </a:t>
            </a:r>
            <a:r>
              <a:rPr lang="cs-CZ" sz="1600" dirty="0" smtClean="0"/>
              <a:t>tema.novinky.cz</a:t>
            </a:r>
            <a:endParaRPr lang="cs-CZ" sz="1600" dirty="0"/>
          </a:p>
          <a:p>
            <a:r>
              <a:rPr lang="cs-CZ" sz="1600" dirty="0"/>
              <a:t>                       </a:t>
            </a:r>
            <a:r>
              <a:rPr lang="cs-CZ" sz="1600" dirty="0" smtClean="0"/>
              <a:t>wikipedia.org</a:t>
            </a:r>
            <a:endParaRPr lang="cs-CZ" sz="1600" dirty="0"/>
          </a:p>
          <a:p>
            <a:r>
              <a:rPr lang="cs-CZ" sz="1600" dirty="0"/>
              <a:t> </a:t>
            </a:r>
            <a:r>
              <a:rPr lang="cs-CZ" sz="1600" dirty="0" smtClean="0"/>
              <a:t>                      hradkarlstejn.cz (Hrady a zámky v okolí.)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3256941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97</TotalTime>
  <Words>190</Words>
  <Application>Microsoft Office PowerPoint</Application>
  <PresentationFormat>Předvádění na obrazovce (4:3)</PresentationFormat>
  <Paragraphs>31</Paragraphs>
  <Slides>9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sady Office</vt:lpstr>
      <vt:lpstr>Prezentace</vt:lpstr>
      <vt:lpstr>Prezentace aplikace PowerPoint</vt:lpstr>
      <vt:lpstr>Středočeský kraj </vt:lpstr>
      <vt:lpstr>Kde leží Česká republika v Evropě?</vt:lpstr>
      <vt:lpstr>Prezentace aplikace PowerPoint</vt:lpstr>
      <vt:lpstr>Kde leží Středočeský kraj v ČR?</vt:lpstr>
      <vt:lpstr>Prezentace aplikace PowerPoint</vt:lpstr>
      <vt:lpstr>Středočeský kraj   </vt:lpstr>
      <vt:lpstr>Na území Středočeského kraje se nachází množství významných historicky cenných památek a několik chráněných krajinných oblastí. Největší koncentrací památek se vyznačuje město Kutná Hora, které bylo zapsáno do Seznamu světového přírodního a kulturního dědictví UNESCO. Nejcennější přírodní oblast kraje představuje CHKO Křivoklátsko, která figuruje na seznamu biosférických rezervací a která je jedním ze dvou adeptů na vyhlášení nového národního parku. Mezi další významné oblasti patří CHKO Kokořínsko, Český kras, Český ráj a Blaník.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52</cp:revision>
  <dcterms:created xsi:type="dcterms:W3CDTF">2011-09-06T15:24:54Z</dcterms:created>
  <dcterms:modified xsi:type="dcterms:W3CDTF">2011-09-13T09:19:00Z</dcterms:modified>
</cp:coreProperties>
</file>