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slides/slide4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2"/>
  </p:notesMasterIdLst>
  <p:handoutMasterIdLst>
    <p:handoutMasterId r:id="rId43"/>
  </p:handoutMasterIdLst>
  <p:sldIdLst>
    <p:sldId id="322" r:id="rId2"/>
    <p:sldId id="256" r:id="rId3"/>
    <p:sldId id="257" r:id="rId4"/>
    <p:sldId id="258" r:id="rId5"/>
    <p:sldId id="272" r:id="rId6"/>
    <p:sldId id="259" r:id="rId7"/>
    <p:sldId id="273" r:id="rId8"/>
    <p:sldId id="310" r:id="rId9"/>
    <p:sldId id="331" r:id="rId10"/>
    <p:sldId id="329" r:id="rId11"/>
    <p:sldId id="311" r:id="rId12"/>
    <p:sldId id="312" r:id="rId13"/>
    <p:sldId id="317" r:id="rId14"/>
    <p:sldId id="313" r:id="rId15"/>
    <p:sldId id="260" r:id="rId16"/>
    <p:sldId id="271" r:id="rId17"/>
    <p:sldId id="270" r:id="rId18"/>
    <p:sldId id="283" r:id="rId19"/>
    <p:sldId id="308" r:id="rId20"/>
    <p:sldId id="330" r:id="rId21"/>
    <p:sldId id="301" r:id="rId22"/>
    <p:sldId id="302" r:id="rId23"/>
    <p:sldId id="303" r:id="rId24"/>
    <p:sldId id="269" r:id="rId25"/>
    <p:sldId id="267" r:id="rId26"/>
    <p:sldId id="263" r:id="rId27"/>
    <p:sldId id="265" r:id="rId28"/>
    <p:sldId id="264" r:id="rId29"/>
    <p:sldId id="266" r:id="rId30"/>
    <p:sldId id="280" r:id="rId31"/>
    <p:sldId id="281" r:id="rId32"/>
    <p:sldId id="276" r:id="rId33"/>
    <p:sldId id="277" r:id="rId34"/>
    <p:sldId id="278" r:id="rId35"/>
    <p:sldId id="279" r:id="rId36"/>
    <p:sldId id="282" r:id="rId37"/>
    <p:sldId id="285" r:id="rId38"/>
    <p:sldId id="286" r:id="rId39"/>
    <p:sldId id="297" r:id="rId40"/>
    <p:sldId id="268" r:id="rId4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835" autoAdjust="0"/>
    <p:restoredTop sz="94729" autoAdjust="0"/>
  </p:normalViewPr>
  <p:slideViewPr>
    <p:cSldViewPr>
      <p:cViewPr varScale="1">
        <p:scale>
          <a:sx n="103" d="100"/>
          <a:sy n="103" d="100"/>
        </p:scale>
        <p:origin x="-234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65" d="100"/>
          <a:sy n="65" d="100"/>
        </p:scale>
        <p:origin x="-2364" y="-12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notesMaster" Target="notesMasters/notesMaster1.xml"/><Relationship Id="rId47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1EF9E83-2134-4E81-8F2E-2A744EE2E88C}" type="datetimeFigureOut">
              <a:rPr lang="en-US" smtClean="0"/>
              <a:pPr/>
              <a:t>5/6/2014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EF99C28-D3CA-4B57-A440-A7746680CAB0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22531616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2F8CDA8-4297-43E4-9DA0-FD2B7D9F6CA8}" type="datetimeFigureOut">
              <a:rPr lang="en-US" smtClean="0"/>
              <a:pPr/>
              <a:t>5/6/2014</a:t>
            </a:fld>
            <a:endParaRPr lang="en-US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DC288D-7FB0-4B41-B0C4-C93926AC44F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9244477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DC288D-7FB0-4B41-B0C4-C93926AC44F6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25667107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C0DD9-23F7-4F59-9FA3-FDFB58668F2D}" type="datetimeFigureOut">
              <a:rPr lang="en-US" smtClean="0"/>
              <a:pPr/>
              <a:t>5/6/2014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DB92A-F33E-4A5E-8A85-16947D23E4C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53006502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100" advTm="69000">
        <p:cut/>
      </p:transition>
    </mc:Choice>
    <mc:Fallback>
      <p:transition advTm="69000">
        <p:cut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C0DD9-23F7-4F59-9FA3-FDFB58668F2D}" type="datetimeFigureOut">
              <a:rPr lang="en-US" smtClean="0"/>
              <a:pPr/>
              <a:t>5/6/2014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DB92A-F33E-4A5E-8A85-16947D23E4C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11198636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100" advTm="69000">
        <p:cut/>
      </p:transition>
    </mc:Choice>
    <mc:Fallback>
      <p:transition advTm="69000">
        <p:cut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C0DD9-23F7-4F59-9FA3-FDFB58668F2D}" type="datetimeFigureOut">
              <a:rPr lang="en-US" smtClean="0"/>
              <a:pPr/>
              <a:t>5/6/2014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DB92A-F33E-4A5E-8A85-16947D23E4C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4533848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100" advTm="69000">
        <p:cut/>
      </p:transition>
    </mc:Choice>
    <mc:Fallback>
      <p:transition advTm="69000">
        <p:cut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C0DD9-23F7-4F59-9FA3-FDFB58668F2D}" type="datetimeFigureOut">
              <a:rPr lang="en-US" smtClean="0"/>
              <a:pPr/>
              <a:t>5/6/2014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DB92A-F33E-4A5E-8A85-16947D23E4C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348489662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100" advTm="69000">
        <p:cut/>
      </p:transition>
    </mc:Choice>
    <mc:Fallback>
      <p:transition advTm="69000">
        <p:cut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C0DD9-23F7-4F59-9FA3-FDFB58668F2D}" type="datetimeFigureOut">
              <a:rPr lang="en-US" smtClean="0"/>
              <a:pPr/>
              <a:t>5/6/2014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DB92A-F33E-4A5E-8A85-16947D23E4C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5391415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100" advTm="69000">
        <p:cut/>
      </p:transition>
    </mc:Choice>
    <mc:Fallback>
      <p:transition advTm="69000">
        <p:cut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C0DD9-23F7-4F59-9FA3-FDFB58668F2D}" type="datetimeFigureOut">
              <a:rPr lang="en-US" smtClean="0"/>
              <a:pPr/>
              <a:t>5/6/2014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DB92A-F33E-4A5E-8A85-16947D23E4C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39038463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100" advTm="69000">
        <p:cut/>
      </p:transition>
    </mc:Choice>
    <mc:Fallback>
      <p:transition advTm="69000">
        <p:cut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C0DD9-23F7-4F59-9FA3-FDFB58668F2D}" type="datetimeFigureOut">
              <a:rPr lang="en-US" smtClean="0"/>
              <a:pPr/>
              <a:t>5/6/2014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DB92A-F33E-4A5E-8A85-16947D23E4C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49293015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100" advTm="69000">
        <p:cut/>
      </p:transition>
    </mc:Choice>
    <mc:Fallback>
      <p:transition advTm="69000">
        <p:cut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C0DD9-23F7-4F59-9FA3-FDFB58668F2D}" type="datetimeFigureOut">
              <a:rPr lang="en-US" smtClean="0"/>
              <a:pPr/>
              <a:t>5/6/2014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DB92A-F33E-4A5E-8A85-16947D23E4C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33250004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100" advTm="69000">
        <p:cut/>
      </p:transition>
    </mc:Choice>
    <mc:Fallback>
      <p:transition advTm="69000">
        <p:cut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C0DD9-23F7-4F59-9FA3-FDFB58668F2D}" type="datetimeFigureOut">
              <a:rPr lang="en-US" smtClean="0"/>
              <a:pPr/>
              <a:t>5/6/2014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DB92A-F33E-4A5E-8A85-16947D23E4C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230589201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100" advTm="69000">
        <p:cut/>
      </p:transition>
    </mc:Choice>
    <mc:Fallback>
      <p:transition advTm="69000">
        <p:cut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C0DD9-23F7-4F59-9FA3-FDFB58668F2D}" type="datetimeFigureOut">
              <a:rPr lang="en-US" smtClean="0"/>
              <a:pPr/>
              <a:t>5/6/2014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DB92A-F33E-4A5E-8A85-16947D23E4C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216401717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100" advTm="69000">
        <p:cut/>
      </p:transition>
    </mc:Choice>
    <mc:Fallback>
      <p:transition advTm="69000">
        <p:cut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C0DD9-23F7-4F59-9FA3-FDFB58668F2D}" type="datetimeFigureOut">
              <a:rPr lang="en-US" smtClean="0"/>
              <a:pPr/>
              <a:t>5/6/2014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DB92A-F33E-4A5E-8A85-16947D23E4C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804872271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100" advTm="69000">
        <p:cut/>
      </p:transition>
    </mc:Choice>
    <mc:Fallback>
      <p:transition advTm="69000">
        <p:cut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FC0DD9-23F7-4F59-9FA3-FDFB58668F2D}" type="datetimeFigureOut">
              <a:rPr lang="en-US" smtClean="0"/>
              <a:pPr/>
              <a:t>5/6/2014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DDB92A-F33E-4A5E-8A85-16947D23E4C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2593245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="" xmlns:p14="http://schemas.microsoft.com/office/powerpoint/2010/main" Requires="p14">
      <p:transition p14:dur="100" advTm="69000">
        <p:cut/>
      </p:transition>
    </mc:Choice>
    <mc:Fallback>
      <p:transition advTm="69000">
        <p:cut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5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9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9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9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9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9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9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9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9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9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29.jpe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9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9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9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9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9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9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9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9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9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9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9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9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9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9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129" name="Group 57"/>
          <p:cNvGraphicFramePr>
            <a:graphicFrameLocks noGrp="1"/>
          </p:cNvGraphicFramePr>
          <p:nvPr>
            <p:ph type="subTitle" idx="1"/>
            <p:extLst>
              <p:ext uri="{D42A27DB-BD31-4B8C-83A1-F6EECF244321}">
                <p14:modId xmlns="" xmlns:p14="http://schemas.microsoft.com/office/powerpoint/2010/main" val="579554702"/>
              </p:ext>
            </p:extLst>
          </p:nvPr>
        </p:nvGraphicFramePr>
        <p:xfrm>
          <a:off x="1331913" y="1700213"/>
          <a:ext cx="6400800" cy="4728116"/>
        </p:xfrm>
        <a:graphic>
          <a:graphicData uri="http://schemas.openxmlformats.org/drawingml/2006/table">
            <a:tbl>
              <a:tblPr/>
              <a:tblGrid>
                <a:gridCol w="1685925"/>
                <a:gridCol w="4714875"/>
              </a:tblGrid>
              <a:tr h="22781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 pitchFamily="34" charset="0"/>
                          <a:cs typeface="Times New Roman,Bold"/>
                        </a:rPr>
                        <a:t>CZ.1.07/1.5.00/34.0950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6836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 pitchFamily="34" charset="0"/>
                          <a:cs typeface="Times New Roman" pitchFamily="18" charset="0"/>
                        </a:rPr>
                        <a:t>Kódování materiálu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 pitchFamily="34" charset="0"/>
                          <a:cs typeface="Times New Roman,Bold"/>
                        </a:rPr>
                        <a:t>vy_32_INOVACE_bio_bot19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781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 pitchFamily="34" charset="0"/>
                          <a:cs typeface="Times New Roman" pitchFamily="18" charset="0"/>
                        </a:rPr>
                        <a:t>Označení materiálu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bot19_</a:t>
                      </a:r>
                      <a:r>
                        <a:rPr kumimoji="0" lang="cs-CZ" alt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amarylkovite.pptx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781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 pitchFamily="34" charset="0"/>
                          <a:cs typeface="Times New Roman,Bold"/>
                        </a:rPr>
                        <a:t>Gymnázium Kladno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781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Lenka Smyčková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0959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Anotace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Prezentace seznamuje žáky  se zástupci jednoděložných rostlin řádu </a:t>
                      </a:r>
                      <a:r>
                        <a:rPr kumimoji="0" lang="cs-CZ" alt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chřestotvaré</a:t>
                      </a: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 s důrazem na čeleď </a:t>
                      </a:r>
                      <a:r>
                        <a:rPr kumimoji="0" lang="cs-CZ" alt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amarylkovité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781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Předmět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biologie</a:t>
                      </a: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781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Tematická oblast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botanika</a:t>
                      </a: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781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Téma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Amarylkovité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5629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Očekávané výstupy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Žáci  poznávají zástupce  rostliny z řádu </a:t>
                      </a:r>
                      <a:r>
                        <a:rPr kumimoji="0" lang="cs-CZ" alt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chřestotvarých</a:t>
                      </a: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, určí základní druhy, případně další druhy.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781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Klíčová slova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Jednoděložné, </a:t>
                      </a:r>
                      <a:r>
                        <a:rPr kumimoji="0" lang="cs-CZ" alt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chřestotvaré</a:t>
                      </a: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,  </a:t>
                      </a:r>
                      <a:r>
                        <a:rPr kumimoji="0" lang="cs-CZ" alt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amarylkovité</a:t>
                      </a: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, </a:t>
                      </a:r>
                      <a:r>
                        <a:rPr kumimoji="0" lang="cs-CZ" alt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chřestovité</a:t>
                      </a: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, </a:t>
                      </a:r>
                      <a:r>
                        <a:rPr kumimoji="0" lang="cs-CZ" alt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hyacintovité</a:t>
                      </a: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, kosatcovité, česnekovité, zástupci</a:t>
                      </a: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5629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Druh učebního materiálu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prezentace 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0581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1. </a:t>
                      </a: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ročník </a:t>
                      </a: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čtyřletého gymnázia a odpovídající ročník víceletého gymnázia, seminář z biologie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781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 pitchFamily="34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 pitchFamily="34" charset="0"/>
                          <a:cs typeface="Times New Roman,Bold"/>
                        </a:rPr>
                        <a:t>osmileté gymnázium, čtyřleté gymnázium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781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 pitchFamily="34" charset="0"/>
                          <a:cs typeface="Times New Roman" pitchFamily="18" charset="0"/>
                        </a:rPr>
                        <a:t>Ověřeno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 pitchFamily="34" charset="0"/>
                          <a:cs typeface="Times New Roman,Bold"/>
                        </a:rPr>
                        <a:t>(16.4.2014, SBIO</a:t>
                      </a: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 pitchFamily="34" charset="0"/>
                          <a:cs typeface="Calibri" pitchFamily="34" charset="0"/>
                        </a:rPr>
                        <a:t>)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7815">
                <a:tc gridSpan="2"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Zdroje uvedeny na konci dokumentu.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102" name="Obrázek 3"/>
          <p:cNvPicPr>
            <a:picLocks noGrp="1" noChangeAspect="1" noChangeArrowheads="1"/>
          </p:cNvPicPr>
          <p:nvPr>
            <p:ph type="ctrTitle"/>
          </p:nvPr>
        </p:nvPicPr>
        <p:blipFill>
          <a:blip r:embed="rId2" cstate="screen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473200" y="333375"/>
            <a:ext cx="5761038" cy="1258888"/>
          </a:xfr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4913094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100" advTm="69000">
        <p:cut/>
      </p:transition>
    </mc:Choice>
    <mc:Fallback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JEDNODĚLOŽNÉ ROSTLINY</a:t>
            </a:r>
            <a:endParaRPr lang="en-US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AMARYLKOVITÉ A DALŠÍ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2319207931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100" advTm="69000">
        <p:cut/>
      </p:transition>
    </mc:Choice>
    <mc:Fallback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u="sng" dirty="0" smtClean="0"/>
              <a:t>řád: CHŘESTOTVARÉ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err="1" smtClean="0"/>
              <a:t>čeledi:Amarylkovité</a:t>
            </a:r>
            <a:r>
              <a:rPr lang="cs-CZ" dirty="0" smtClean="0"/>
              <a:t>, Kosatcovité, </a:t>
            </a:r>
            <a:r>
              <a:rPr lang="cs-CZ" dirty="0" err="1" smtClean="0"/>
              <a:t>Hyacintovité</a:t>
            </a:r>
            <a:r>
              <a:rPr lang="cs-CZ" dirty="0" smtClean="0"/>
              <a:t>, Česnekovité, </a:t>
            </a:r>
            <a:r>
              <a:rPr lang="cs-CZ" dirty="0" err="1" smtClean="0"/>
              <a:t>Chřestovité</a:t>
            </a:r>
            <a:r>
              <a:rPr lang="cs-CZ" dirty="0" smtClean="0"/>
              <a:t> 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patří do řádu společně s čeledí Vstavačové</a:t>
            </a:r>
          </a:p>
          <a:p>
            <a:r>
              <a:rPr lang="cs-CZ" dirty="0" smtClean="0"/>
              <a:t>ZNAKY:						 vegetativní rozmnožování cibulemi, oddenky, </a:t>
            </a:r>
            <a:r>
              <a:rPr lang="cs-CZ" dirty="0"/>
              <a:t>listy </a:t>
            </a:r>
            <a:r>
              <a:rPr lang="cs-CZ" dirty="0" smtClean="0"/>
              <a:t>často v přízemní růžici, vytvořená pochva, žilnatina souběžná, květy mají okvětí 3+3, u některých korunka-srostlá trubka uvnitř květu, častá květenství vrcholík nebo okolík, plodem bobule nebo tobolka</a:t>
            </a:r>
          </a:p>
          <a:p>
            <a:r>
              <a:rPr lang="cs-CZ" dirty="0" smtClean="0"/>
              <a:t> druhy původní a introdukované</a:t>
            </a:r>
          </a:p>
          <a:p>
            <a:r>
              <a:rPr lang="cs-CZ" dirty="0" smtClean="0"/>
              <a:t> pěstované jako okrasné květiny, zelenina</a:t>
            </a:r>
          </a:p>
          <a:p>
            <a:pPr marL="0" indent="0">
              <a:buNone/>
            </a:pPr>
            <a:endParaRPr lang="cs-CZ" dirty="0"/>
          </a:p>
          <a:p>
            <a:endParaRPr lang="cs-CZ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281635551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100" advTm="69000">
        <p:cut/>
      </p:transition>
    </mc:Choice>
    <mc:Fallback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VYBRANÍ ZÁSTUPCI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sz="2900" dirty="0" smtClean="0"/>
              <a:t>sněženka</a:t>
            </a:r>
            <a:r>
              <a:rPr lang="cs-CZ" sz="2000" dirty="0"/>
              <a:t> </a:t>
            </a:r>
            <a:r>
              <a:rPr lang="cs-CZ" sz="2900" i="1" dirty="0" smtClean="0"/>
              <a:t>(</a:t>
            </a:r>
            <a:r>
              <a:rPr lang="cs-CZ" sz="2900" i="1" dirty="0" err="1" smtClean="0"/>
              <a:t>Galanthus</a:t>
            </a:r>
            <a:r>
              <a:rPr lang="cs-CZ" sz="2900" i="1" dirty="0" smtClean="0"/>
              <a:t> ) </a:t>
            </a:r>
          </a:p>
          <a:p>
            <a:r>
              <a:rPr lang="cs-CZ" sz="2900" dirty="0" smtClean="0"/>
              <a:t>bledule </a:t>
            </a:r>
            <a:r>
              <a:rPr lang="cs-CZ" sz="2900" i="1" dirty="0" smtClean="0"/>
              <a:t>(</a:t>
            </a:r>
            <a:r>
              <a:rPr lang="cs-CZ" sz="2900" i="1" dirty="0" err="1"/>
              <a:t>Leucojum</a:t>
            </a:r>
            <a:r>
              <a:rPr lang="cs-CZ" sz="2900" i="1" dirty="0"/>
              <a:t> ) </a:t>
            </a:r>
            <a:endParaRPr lang="cs-CZ" sz="2900" i="1" dirty="0" smtClean="0"/>
          </a:p>
          <a:p>
            <a:r>
              <a:rPr lang="cs-CZ" sz="2900" dirty="0" smtClean="0"/>
              <a:t>narcis </a:t>
            </a:r>
            <a:r>
              <a:rPr lang="cs-CZ" sz="2900" i="1" dirty="0" smtClean="0"/>
              <a:t>(</a:t>
            </a:r>
            <a:r>
              <a:rPr lang="cs-CZ" sz="2900" i="1" dirty="0" err="1"/>
              <a:t>N</a:t>
            </a:r>
            <a:r>
              <a:rPr lang="cs-CZ" sz="2900" i="1" dirty="0" err="1" smtClean="0"/>
              <a:t>arcissus</a:t>
            </a:r>
            <a:r>
              <a:rPr lang="cs-CZ" sz="2900" i="1" dirty="0" smtClean="0"/>
              <a:t>)</a:t>
            </a:r>
          </a:p>
          <a:p>
            <a:r>
              <a:rPr lang="cs-CZ" sz="2800" dirty="0" smtClean="0"/>
              <a:t>kosatec (</a:t>
            </a:r>
            <a:r>
              <a:rPr lang="cs-CZ" sz="2800" i="1" dirty="0"/>
              <a:t>Iris</a:t>
            </a:r>
            <a:r>
              <a:rPr lang="cs-CZ" sz="2800" dirty="0" smtClean="0"/>
              <a:t>)</a:t>
            </a:r>
          </a:p>
          <a:p>
            <a:r>
              <a:rPr lang="cs-CZ" sz="2800" dirty="0" smtClean="0"/>
              <a:t>mečík (</a:t>
            </a:r>
            <a:r>
              <a:rPr lang="cs-CZ" sz="2800" i="1" dirty="0" err="1"/>
              <a:t>Gladiolus</a:t>
            </a:r>
            <a:r>
              <a:rPr lang="cs-CZ" sz="2800" dirty="0" smtClean="0"/>
              <a:t>)</a:t>
            </a:r>
          </a:p>
          <a:p>
            <a:r>
              <a:rPr lang="cs-CZ" sz="2800" dirty="0" smtClean="0"/>
              <a:t>šafrán (</a:t>
            </a:r>
            <a:r>
              <a:rPr lang="cs-CZ" sz="2800" i="1" dirty="0" err="1"/>
              <a:t>Crocus</a:t>
            </a:r>
            <a:r>
              <a:rPr lang="cs-CZ" sz="2800" dirty="0" smtClean="0"/>
              <a:t>)</a:t>
            </a:r>
          </a:p>
          <a:p>
            <a:r>
              <a:rPr lang="cs-CZ" sz="2800" dirty="0" smtClean="0"/>
              <a:t>hyacint (</a:t>
            </a:r>
            <a:r>
              <a:rPr lang="cs-CZ" sz="2800" i="1" dirty="0" err="1"/>
              <a:t>Hyacinthus</a:t>
            </a:r>
            <a:r>
              <a:rPr lang="cs-CZ" sz="2800" dirty="0"/>
              <a:t> </a:t>
            </a:r>
            <a:r>
              <a:rPr lang="cs-CZ" sz="2800" dirty="0" smtClean="0"/>
              <a:t>)</a:t>
            </a:r>
          </a:p>
          <a:p>
            <a:r>
              <a:rPr lang="cs-CZ" sz="2800" dirty="0" smtClean="0"/>
              <a:t>modřenec  (</a:t>
            </a:r>
            <a:r>
              <a:rPr lang="cs-CZ" sz="2800" i="1" dirty="0" err="1" smtClean="0"/>
              <a:t>Muscari</a:t>
            </a:r>
            <a:r>
              <a:rPr lang="cs-CZ" sz="2800" dirty="0" smtClean="0"/>
              <a:t>)</a:t>
            </a:r>
          </a:p>
          <a:p>
            <a:r>
              <a:rPr lang="cs-CZ" sz="2800" dirty="0" smtClean="0"/>
              <a:t>ladoňka  (</a:t>
            </a:r>
            <a:r>
              <a:rPr lang="cs-CZ" sz="2800" i="1" dirty="0" err="1" smtClean="0"/>
              <a:t>Scilla</a:t>
            </a:r>
            <a:r>
              <a:rPr lang="cs-CZ" sz="2800" dirty="0" smtClean="0"/>
              <a:t> )</a:t>
            </a:r>
          </a:p>
          <a:p>
            <a:r>
              <a:rPr lang="cs-CZ" sz="2800" dirty="0" smtClean="0"/>
              <a:t>česnek ,</a:t>
            </a:r>
            <a:r>
              <a:rPr lang="cs-CZ" sz="2800" dirty="0"/>
              <a:t> </a:t>
            </a:r>
            <a:r>
              <a:rPr lang="cs-CZ" sz="2800" dirty="0" smtClean="0"/>
              <a:t>pažitka, cibule </a:t>
            </a:r>
            <a:r>
              <a:rPr lang="cs-CZ" sz="2800" i="1" dirty="0" smtClean="0"/>
              <a:t>(</a:t>
            </a:r>
            <a:r>
              <a:rPr lang="cs-CZ" sz="2800" i="1" dirty="0" err="1" smtClean="0"/>
              <a:t>Allium</a:t>
            </a:r>
            <a:r>
              <a:rPr lang="cs-CZ" sz="2800" i="1" dirty="0" smtClean="0"/>
              <a:t>)</a:t>
            </a:r>
          </a:p>
          <a:p>
            <a:r>
              <a:rPr lang="cs-CZ" sz="2800" dirty="0" smtClean="0"/>
              <a:t>konvalinka  </a:t>
            </a:r>
            <a:r>
              <a:rPr lang="cs-CZ" sz="2800" i="1" dirty="0" smtClean="0"/>
              <a:t>(</a:t>
            </a:r>
            <a:r>
              <a:rPr lang="cs-CZ" sz="2800" i="1" dirty="0" err="1" smtClean="0"/>
              <a:t>Convallaria</a:t>
            </a:r>
            <a:r>
              <a:rPr lang="cs-CZ" sz="2800" i="1" dirty="0"/>
              <a:t>)</a:t>
            </a:r>
            <a:endParaRPr lang="cs-CZ" sz="2800" i="1" dirty="0" smtClean="0"/>
          </a:p>
          <a:p>
            <a:r>
              <a:rPr lang="cs-CZ" sz="2800" dirty="0" smtClean="0"/>
              <a:t>kokořík </a:t>
            </a:r>
            <a:r>
              <a:rPr lang="cs-CZ" sz="2800" i="1" dirty="0" smtClean="0"/>
              <a:t>(</a:t>
            </a:r>
            <a:r>
              <a:rPr lang="cs-CZ" sz="2800" i="1" dirty="0" err="1" smtClean="0"/>
              <a:t>Polygonatum</a:t>
            </a:r>
            <a:r>
              <a:rPr lang="cs-CZ" sz="2800" i="1" dirty="0" smtClean="0"/>
              <a:t>)</a:t>
            </a:r>
          </a:p>
          <a:p>
            <a:r>
              <a:rPr lang="cs-CZ" sz="2800" dirty="0" smtClean="0"/>
              <a:t>pstroček </a:t>
            </a:r>
            <a:r>
              <a:rPr lang="cs-CZ" sz="2900" i="1" dirty="0"/>
              <a:t>(</a:t>
            </a:r>
            <a:r>
              <a:rPr lang="cs-CZ" sz="2900" i="1" dirty="0" err="1"/>
              <a:t>Maianthemum</a:t>
            </a:r>
            <a:r>
              <a:rPr lang="cs-CZ" sz="2900" i="1" dirty="0"/>
              <a:t>)</a:t>
            </a:r>
            <a:endParaRPr lang="cs-CZ" sz="2900" i="1" dirty="0" smtClean="0"/>
          </a:p>
        </p:txBody>
      </p:sp>
    </p:spTree>
    <p:extLst>
      <p:ext uri="{BB962C8B-B14F-4D97-AF65-F5344CB8AC3E}">
        <p14:creationId xmlns="" xmlns:p14="http://schemas.microsoft.com/office/powerpoint/2010/main" val="218232111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100" advTm="69000">
        <p:cut/>
      </p:transition>
    </mc:Choice>
    <mc:Fallback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4797152"/>
            <a:ext cx="5486400" cy="566738"/>
          </a:xfrm>
        </p:spPr>
        <p:txBody>
          <a:bodyPr/>
          <a:lstStyle/>
          <a:p>
            <a:r>
              <a:rPr lang="cs-CZ" dirty="0" smtClean="0"/>
              <a:t>Sněženka podsněžník</a:t>
            </a:r>
            <a:endParaRPr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/>
              <a:t>/</a:t>
            </a:r>
            <a:r>
              <a:rPr lang="cs-CZ" dirty="0" smtClean="0"/>
              <a:t>zdroj4,2</a:t>
            </a:r>
            <a:r>
              <a:rPr lang="cs-CZ" dirty="0"/>
              <a:t>/</a:t>
            </a:r>
            <a:endParaRPr lang="en-US" dirty="0"/>
          </a:p>
        </p:txBody>
      </p:sp>
      <p:pic>
        <p:nvPicPr>
          <p:cNvPr id="6" name="Zástupný symbol pro obrázek 5"/>
          <p:cNvPicPr>
            <a:picLocks noGrp="1" noChangeAspect="1"/>
          </p:cNvPicPr>
          <p:nvPr>
            <p:ph type="pic" idx="1"/>
          </p:nvPr>
        </p:nvPicPr>
        <p:blipFill>
          <a:blip r:embed="rId2" cstate="screen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275856" y="2348880"/>
            <a:ext cx="5486400" cy="4114800"/>
          </a:xfrm>
        </p:spPr>
      </p:pic>
      <p:sp>
        <p:nvSpPr>
          <p:cNvPr id="3" name="TextovéPole 2"/>
          <p:cNvSpPr txBox="1"/>
          <p:nvPr/>
        </p:nvSpPr>
        <p:spPr>
          <a:xfrm>
            <a:off x="467544" y="764704"/>
            <a:ext cx="77048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4000" dirty="0" err="1"/>
              <a:t>Amarylkovité</a:t>
            </a:r>
            <a:endParaRPr lang="cs-CZ" sz="40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-412941" y="853101"/>
            <a:ext cx="4388753" cy="2915815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547854672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100" advTm="69000">
        <p:cut/>
      </p:transition>
    </mc:Choice>
    <mc:Fallback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Bledule jarní</a:t>
            </a:r>
            <a:endParaRPr lang="en-US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/>
              <a:t>/</a:t>
            </a:r>
            <a:r>
              <a:rPr lang="cs-CZ" dirty="0" smtClean="0"/>
              <a:t>zdroj1/</a:t>
            </a:r>
            <a:endParaRPr lang="en-US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648"/>
            <a:ext cx="4572000" cy="3429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35896" y="2348880"/>
            <a:ext cx="4860032" cy="364502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64520120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100" advTm="69000">
        <p:cut/>
      </p:transition>
    </mc:Choice>
    <mc:Fallback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4869160"/>
            <a:ext cx="5486400" cy="566738"/>
          </a:xfrm>
        </p:spPr>
        <p:txBody>
          <a:bodyPr>
            <a:normAutofit/>
          </a:bodyPr>
          <a:lstStyle/>
          <a:p>
            <a:r>
              <a:rPr lang="cs-CZ" dirty="0" smtClean="0"/>
              <a:t>Narcis  bílý a žlutý (nepůvodní)</a:t>
            </a:r>
            <a:endParaRPr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475656" y="5645093"/>
            <a:ext cx="5486400" cy="804862"/>
          </a:xfrm>
        </p:spPr>
        <p:txBody>
          <a:bodyPr/>
          <a:lstStyle/>
          <a:p>
            <a:r>
              <a:rPr lang="cs-CZ" dirty="0"/>
              <a:t>/zdroj2/</a:t>
            </a:r>
            <a:endParaRPr lang="en-US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screen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491880" y="404664"/>
            <a:ext cx="5486400" cy="4114800"/>
          </a:xfr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332656"/>
            <a:ext cx="2643758" cy="3525011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86350919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100" advTm="69000">
        <p:cut/>
      </p:transition>
    </mc:Choice>
    <mc:Fallback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Kosatec žlutý</a:t>
            </a:r>
            <a:endParaRPr lang="cs-CZ" dirty="0"/>
          </a:p>
        </p:txBody>
      </p:sp>
      <p:pic>
        <p:nvPicPr>
          <p:cNvPr id="6" name="Zástupný symbol pro obrázek 5"/>
          <p:cNvPicPr>
            <a:picLocks noGrp="1" noChangeAspect="1"/>
          </p:cNvPicPr>
          <p:nvPr>
            <p:ph type="pic" idx="1"/>
          </p:nvPr>
        </p:nvPicPr>
        <p:blipFill>
          <a:blip r:embed="rId2" cstate="screen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699792" y="692696"/>
            <a:ext cx="5486400" cy="4114800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smtClean="0"/>
              <a:t>/2/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692696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Kosatcovité</a:t>
            </a:r>
          </a:p>
        </p:txBody>
      </p:sp>
    </p:spTree>
    <p:extLst>
      <p:ext uri="{BB962C8B-B14F-4D97-AF65-F5344CB8AC3E}">
        <p14:creationId xmlns="" xmlns:p14="http://schemas.microsoft.com/office/powerpoint/2010/main" val="213369739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100" advTm="69000">
        <p:cut/>
      </p:transition>
    </mc:Choice>
    <mc:Fallback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Kosatec nízký</a:t>
            </a:r>
            <a:endParaRPr lang="cs-CZ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screen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smtClean="0"/>
              <a:t>/5/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60720014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100" advTm="69000">
        <p:cut/>
      </p:transition>
    </mc:Choice>
    <mc:Fallback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4797152"/>
            <a:ext cx="5486400" cy="566738"/>
          </a:xfrm>
        </p:spPr>
        <p:txBody>
          <a:bodyPr/>
          <a:lstStyle/>
          <a:p>
            <a:r>
              <a:rPr lang="cs-CZ" dirty="0" smtClean="0"/>
              <a:t>Kosatec </a:t>
            </a:r>
            <a:r>
              <a:rPr lang="cs-CZ" dirty="0" err="1" smtClean="0"/>
              <a:t>různobarvý</a:t>
            </a:r>
            <a:endParaRPr lang="cs-CZ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screen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 rot="5400000">
            <a:off x="2230016" y="1234480"/>
            <a:ext cx="5486400" cy="4114800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smtClean="0"/>
              <a:t>/4/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51434113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100" advTm="69000">
        <p:cut/>
      </p:transition>
    </mc:Choice>
    <mc:Fallback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Kosatec zahradní kultivar</a:t>
            </a:r>
            <a:endParaRPr lang="cs-CZ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screen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/>
              <a:t>/2/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384676331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100" advTm="69000">
        <p:cut/>
      </p:transition>
    </mc:Choice>
    <mc:Fallback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Kosatec – zahradní kultivar</a:t>
            </a:r>
            <a:endParaRPr lang="cs-CZ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screen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/>
              <a:t>/2/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13541927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100" advTm="69000">
        <p:cut/>
      </p:transition>
    </mc:Choice>
    <mc:Fallback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Šafrán jarní - zahradní kultivary</a:t>
            </a:r>
            <a:endParaRPr lang="cs-CZ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screen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23528" y="404664"/>
            <a:ext cx="5486400" cy="4114800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smtClean="0"/>
              <a:t>/2,1/</a:t>
            </a:r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0072" y="3789040"/>
            <a:ext cx="3515883" cy="2636912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8184" y="332656"/>
            <a:ext cx="2193708" cy="2924944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6172910" y="3138517"/>
            <a:ext cx="23042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planá forma -rumunské hory </a:t>
            </a:r>
            <a:r>
              <a:rPr lang="cs-CZ" dirty="0" smtClean="0"/>
              <a:t>/4/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76940857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100" advTm="69000">
        <p:cut/>
      </p:transition>
    </mc:Choice>
    <mc:Fallback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Mečík střechovitý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smtClean="0"/>
              <a:t>/4,2</a:t>
            </a:r>
            <a:r>
              <a:rPr lang="cs-CZ" dirty="0"/>
              <a:t>/</a:t>
            </a:r>
          </a:p>
          <a:p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3928" y="404664"/>
            <a:ext cx="4236038" cy="566124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3211317" cy="4797152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64908169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100" advTm="69000">
        <p:cut/>
      </p:transition>
    </mc:Choice>
    <mc:Fallback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941168"/>
            <a:ext cx="5486400" cy="566738"/>
          </a:xfrm>
        </p:spPr>
        <p:txBody>
          <a:bodyPr/>
          <a:lstStyle/>
          <a:p>
            <a:r>
              <a:rPr lang="cs-CZ" dirty="0" smtClean="0"/>
              <a:t>Hyacint </a:t>
            </a:r>
            <a:endParaRPr lang="en-US" sz="1000" dirty="0"/>
          </a:p>
        </p:txBody>
      </p:sp>
      <p:sp>
        <p:nvSpPr>
          <p:cNvPr id="10" name="Zástupný symbol pro text 9"/>
          <p:cNvSpPr>
            <a:spLocks noGrp="1"/>
          </p:cNvSpPr>
          <p:nvPr>
            <p:ph type="body" sz="half" idx="2"/>
          </p:nvPr>
        </p:nvSpPr>
        <p:spPr>
          <a:xfrm>
            <a:off x="611560" y="5589240"/>
            <a:ext cx="2606080" cy="493448"/>
          </a:xfrm>
        </p:spPr>
        <p:txBody>
          <a:bodyPr>
            <a:normAutofit/>
          </a:bodyPr>
          <a:lstStyle/>
          <a:p>
            <a:r>
              <a:rPr lang="cs-CZ" dirty="0"/>
              <a:t>/zdroj2/</a:t>
            </a:r>
            <a:endParaRPr lang="en-US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screen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763688" y="2060848"/>
            <a:ext cx="5486400" cy="4114800"/>
          </a:xfrm>
        </p:spPr>
      </p:pic>
      <p:sp>
        <p:nvSpPr>
          <p:cNvPr id="3" name="TextovéPole 2"/>
          <p:cNvSpPr txBox="1"/>
          <p:nvPr/>
        </p:nvSpPr>
        <p:spPr>
          <a:xfrm>
            <a:off x="1331640" y="692696"/>
            <a:ext cx="56886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err="1"/>
              <a:t>Hyacintovité</a:t>
            </a:r>
            <a:endParaRPr lang="cs-CZ" sz="4000" dirty="0"/>
          </a:p>
        </p:txBody>
      </p:sp>
    </p:spTree>
    <p:extLst>
      <p:ext uri="{BB962C8B-B14F-4D97-AF65-F5344CB8AC3E}">
        <p14:creationId xmlns="" xmlns:p14="http://schemas.microsoft.com/office/powerpoint/2010/main" val="207546933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100" advTm="69000">
        <p:cut/>
      </p:transition>
    </mc:Choice>
    <mc:Fallback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Ladoňka dvoulistá</a:t>
            </a:r>
            <a:endParaRPr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/>
              <a:t>/zdroj2/</a:t>
            </a:r>
            <a:endParaRPr lang="en-US" dirty="0"/>
          </a:p>
        </p:txBody>
      </p:sp>
      <p:pic>
        <p:nvPicPr>
          <p:cNvPr id="6" name="Zástupný symbol pro obrázek 5"/>
          <p:cNvPicPr>
            <a:picLocks noGrp="1" noChangeAspect="1"/>
          </p:cNvPicPr>
          <p:nvPr>
            <p:ph type="pic" idx="1"/>
          </p:nvPr>
        </p:nvPicPr>
        <p:blipFill>
          <a:blip r:embed="rId2" cstate="screen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="" xmlns:p14="http://schemas.microsoft.com/office/powerpoint/2010/main" val="324825937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100" advTm="69000">
        <p:cut/>
      </p:transition>
    </mc:Choice>
    <mc:Fallback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91527" y="4644107"/>
            <a:ext cx="5486400" cy="566738"/>
          </a:xfrm>
        </p:spPr>
        <p:txBody>
          <a:bodyPr>
            <a:normAutofit/>
          </a:bodyPr>
          <a:lstStyle/>
          <a:p>
            <a:r>
              <a:rPr lang="cs-CZ" dirty="0" smtClean="0"/>
              <a:t>Snědek</a:t>
            </a:r>
            <a:endParaRPr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91527" y="5445224"/>
            <a:ext cx="5486400" cy="804862"/>
          </a:xfrm>
        </p:spPr>
        <p:txBody>
          <a:bodyPr/>
          <a:lstStyle/>
          <a:p>
            <a:r>
              <a:rPr lang="cs-CZ" dirty="0"/>
              <a:t>/</a:t>
            </a:r>
            <a:r>
              <a:rPr lang="cs-CZ" dirty="0" smtClean="0"/>
              <a:t>zdroj2/</a:t>
            </a:r>
            <a:endParaRPr lang="en-US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screen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="" xmlns:p14="http://schemas.microsoft.com/office/powerpoint/2010/main" val="210235806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100" advTm="69000">
        <p:cut/>
      </p:transition>
    </mc:Choice>
    <mc:Fallback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23728" y="5013176"/>
            <a:ext cx="5486400" cy="56673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Modřenec - zahradní kultivar</a:t>
            </a:r>
            <a:br>
              <a:rPr lang="cs-CZ" dirty="0" smtClean="0"/>
            </a:br>
            <a:r>
              <a:rPr lang="cs-CZ" dirty="0" smtClean="0"/>
              <a:t>- planá forma – rumunské hory</a:t>
            </a:r>
            <a:br>
              <a:rPr lang="cs-CZ" dirty="0" smtClean="0"/>
            </a:br>
            <a:endParaRPr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267744" y="5661248"/>
            <a:ext cx="5486400" cy="804862"/>
          </a:xfrm>
        </p:spPr>
        <p:txBody>
          <a:bodyPr/>
          <a:lstStyle/>
          <a:p>
            <a:r>
              <a:rPr lang="cs-CZ" dirty="0"/>
              <a:t>/</a:t>
            </a:r>
            <a:r>
              <a:rPr lang="cs-CZ" dirty="0" smtClean="0"/>
              <a:t>zdroj2,4/</a:t>
            </a:r>
            <a:endParaRPr lang="en-US" dirty="0"/>
          </a:p>
        </p:txBody>
      </p:sp>
      <p:pic>
        <p:nvPicPr>
          <p:cNvPr id="7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 cstate="screen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11560" y="332656"/>
            <a:ext cx="5486400" cy="4114800"/>
          </a:xfr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646695" y="2391260"/>
            <a:ext cx="5211518" cy="3488702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34053715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100" advTm="69000">
        <p:cut/>
      </p:transition>
    </mc:Choice>
    <mc:Fallback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35696" y="5229200"/>
            <a:ext cx="5486400" cy="566738"/>
          </a:xfrm>
        </p:spPr>
        <p:txBody>
          <a:bodyPr/>
          <a:lstStyle/>
          <a:p>
            <a:r>
              <a:rPr lang="cs-CZ" dirty="0" smtClean="0"/>
              <a:t>Česnek medvědí</a:t>
            </a:r>
            <a:endParaRPr lang="cs-CZ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screen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835696" y="1268760"/>
            <a:ext cx="5486400" cy="4114800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051720" y="5805264"/>
            <a:ext cx="5486400" cy="804862"/>
          </a:xfrm>
        </p:spPr>
        <p:txBody>
          <a:bodyPr/>
          <a:lstStyle/>
          <a:p>
            <a:r>
              <a:rPr lang="cs-CZ" dirty="0" smtClean="0"/>
              <a:t>/1/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99592" y="332656"/>
            <a:ext cx="734481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Česnekovité</a:t>
            </a:r>
            <a:endParaRPr lang="cs-CZ" sz="4000" dirty="0"/>
          </a:p>
        </p:txBody>
      </p:sp>
    </p:spTree>
    <p:extLst>
      <p:ext uri="{BB962C8B-B14F-4D97-AF65-F5344CB8AC3E}">
        <p14:creationId xmlns="" xmlns:p14="http://schemas.microsoft.com/office/powerpoint/2010/main" val="273574681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100" advTm="69000">
        <p:cut/>
      </p:transition>
    </mc:Choice>
    <mc:Fallback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4800600"/>
            <a:ext cx="6955160" cy="566738"/>
          </a:xfrm>
        </p:spPr>
        <p:txBody>
          <a:bodyPr/>
          <a:lstStyle/>
          <a:p>
            <a:r>
              <a:rPr lang="cs-CZ" dirty="0" smtClean="0"/>
              <a:t>Pažitka pobřežní</a:t>
            </a:r>
            <a:endParaRPr lang="cs-CZ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screen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 rot="5400000">
            <a:off x="1869976" y="1162472"/>
            <a:ext cx="5486400" cy="4114800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smtClean="0"/>
              <a:t>/4/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43320735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100" advTm="69000">
        <p:cut/>
      </p:transition>
    </mc:Choice>
    <mc:Fallback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725144"/>
            <a:ext cx="5486400" cy="566738"/>
          </a:xfrm>
        </p:spPr>
        <p:txBody>
          <a:bodyPr/>
          <a:lstStyle/>
          <a:p>
            <a:r>
              <a:rPr lang="cs-CZ" dirty="0" smtClean="0"/>
              <a:t>Bělozářka větevnatá</a:t>
            </a:r>
            <a:endParaRPr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/>
              <a:t>/zdroj2/</a:t>
            </a:r>
            <a:endParaRPr lang="en-US" dirty="0"/>
          </a:p>
          <a:p>
            <a:endParaRPr lang="en-US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9992" y="209261"/>
            <a:ext cx="4176464" cy="5568619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467544" y="980728"/>
            <a:ext cx="38884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err="1" smtClean="0"/>
              <a:t>Chřestovité</a:t>
            </a:r>
            <a:endParaRPr lang="cs-CZ" sz="4000" dirty="0"/>
          </a:p>
        </p:txBody>
      </p:sp>
    </p:spTree>
    <p:extLst>
      <p:ext uri="{BB962C8B-B14F-4D97-AF65-F5344CB8AC3E}">
        <p14:creationId xmlns="" xmlns:p14="http://schemas.microsoft.com/office/powerpoint/2010/main" val="1974409651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100" advTm="69000">
        <p:cut/>
      </p:transition>
    </mc:Choice>
    <mc:Fallback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Konvalinka vonná</a:t>
            </a:r>
            <a:endParaRPr lang="en-US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screen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792288" y="612775"/>
            <a:ext cx="5486400" cy="4114800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/>
              <a:t>/zdroj2/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3766843782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100" advTm="69000">
        <p:cut/>
      </p:transition>
    </mc:Choice>
    <mc:Fallback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Kokořík vonný a přeslenitý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/>
              <a:t>/zdroj2/</a:t>
            </a:r>
            <a:endParaRPr lang="en-US" dirty="0"/>
          </a:p>
          <a:p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1124744"/>
            <a:ext cx="3724707" cy="4966276"/>
          </a:xfrm>
          <a:prstGeom prst="rect">
            <a:avLst/>
          </a:prstGeom>
        </p:spPr>
      </p:pic>
      <p:pic>
        <p:nvPicPr>
          <p:cNvPr id="8" name="Zástupný symbol pro obrázek 7"/>
          <p:cNvPicPr>
            <a:picLocks noGrp="1" noChangeAspect="1"/>
          </p:cNvPicPr>
          <p:nvPr>
            <p:ph type="pic" idx="1"/>
          </p:nvPr>
        </p:nvPicPr>
        <p:blipFill>
          <a:blip r:embed="rId3" cstate="screen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95536" y="242866"/>
            <a:ext cx="5198368" cy="3898776"/>
          </a:xfrm>
        </p:spPr>
      </p:pic>
      <p:pic>
        <p:nvPicPr>
          <p:cNvPr id="7" name="Zástupný symbol pro obrázek 6"/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 rot="5400000">
            <a:off x="-70928" y="2599770"/>
            <a:ext cx="2688299" cy="201622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81232507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100" advTm="69000">
        <p:cut/>
      </p:transition>
    </mc:Choice>
    <mc:Fallback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Pstroček dvoulistý</a:t>
            </a:r>
            <a:endParaRPr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/>
              <a:t>/zdroj2/</a:t>
            </a:r>
            <a:endParaRPr lang="en-US" dirty="0"/>
          </a:p>
        </p:txBody>
      </p:sp>
      <p:pic>
        <p:nvPicPr>
          <p:cNvPr id="6" name="Zástupný symbol pro obrázek 5"/>
          <p:cNvPicPr>
            <a:picLocks noGrp="1" noChangeAspect="1"/>
          </p:cNvPicPr>
          <p:nvPr>
            <p:ph type="pic" idx="1"/>
          </p:nvPr>
        </p:nvPicPr>
        <p:blipFill>
          <a:blip r:embed="rId2" cstate="screen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="" xmlns:p14="http://schemas.microsoft.com/office/powerpoint/2010/main" val="36572336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100" advTm="69000">
        <p:cut/>
      </p:transition>
    </mc:Choice>
    <mc:Fallback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POZNÁVEJTE NÁSLEDUJÍCÍ ROSTLINY</a:t>
            </a:r>
            <a:endParaRPr lang="en-US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základní druhy</a:t>
            </a:r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29482107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100" advTm="69000">
        <p:cut/>
      </p:transition>
    </mc:Choice>
    <mc:Fallback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1</a:t>
            </a:r>
            <a:endParaRPr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8" name="Zástupný symbol pro obrázek 5"/>
          <p:cNvPicPr>
            <a:picLocks noGrp="1" noChangeAspect="1"/>
          </p:cNvPicPr>
          <p:nvPr>
            <p:ph type="pic" idx="1"/>
          </p:nvPr>
        </p:nvPicPr>
        <p:blipFill>
          <a:blip r:embed="rId2" cstate="screen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25359128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100" advTm="69000">
        <p:cut/>
      </p:transition>
    </mc:Choice>
    <mc:Fallback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2</a:t>
            </a:r>
            <a:endParaRPr lang="en-US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7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screen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="" xmlns:p14="http://schemas.microsoft.com/office/powerpoint/2010/main" val="82406624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3400" advTm="69000">
        <p14:reveal/>
      </p:transition>
    </mc:Choice>
    <mc:Fallback>
      <p:transition spd="slow" advTm="69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</a:t>
            </a:r>
            <a:endParaRPr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7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screen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="" xmlns:p14="http://schemas.microsoft.com/office/powerpoint/2010/main" val="100803063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3400" advTm="69000">
        <p14:reveal/>
      </p:transition>
    </mc:Choice>
    <mc:Fallback>
      <p:transition spd="slow" advTm="69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4</a:t>
            </a:r>
            <a:endParaRPr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/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620688"/>
            <a:ext cx="5508104" cy="4131078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772952991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3400" advTm="69000">
        <p14:reveal/>
      </p:transition>
    </mc:Choice>
    <mc:Fallback>
      <p:transition spd="slow" advTm="69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5</a:t>
            </a:r>
            <a:endParaRPr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Zástupný symbol pro obrázek 4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 rot="5400000">
            <a:off x="1725960" y="1594520"/>
            <a:ext cx="5486400" cy="4114800"/>
          </a:xfrm>
          <a:prstGeom prst="rect">
            <a:avLst/>
          </a:prstGeom>
        </p:spPr>
      </p:pic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/>
      </p:sp>
    </p:spTree>
    <p:extLst>
      <p:ext uri="{BB962C8B-B14F-4D97-AF65-F5344CB8AC3E}">
        <p14:creationId xmlns="" xmlns:p14="http://schemas.microsoft.com/office/powerpoint/2010/main" val="374532124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3400" advTm="69000">
        <p14:reveal/>
      </p:transition>
    </mc:Choice>
    <mc:Fallback>
      <p:transition spd="slow" advTm="69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POZNÁVEJTE NÁSLEDUJÍCÍ ROSTLINY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další druhy</a:t>
            </a:r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78546042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100" advTm="69000">
        <p:cut/>
      </p:transition>
    </mc:Choice>
    <mc:Fallback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</a:t>
            </a:r>
            <a:endParaRPr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8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screen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="" xmlns:p14="http://schemas.microsoft.com/office/powerpoint/2010/main" val="12431648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100" advTm="69000">
        <p:cut/>
      </p:transition>
    </mc:Choice>
    <mc:Fallback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</a:t>
            </a:r>
            <a:endParaRPr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7" name="Zástupný symbol pro obrázek 7"/>
          <p:cNvPicPr>
            <a:picLocks noGrp="1" noChangeAspect="1"/>
          </p:cNvPicPr>
          <p:nvPr>
            <p:ph type="pic" idx="1"/>
          </p:nvPr>
        </p:nvPicPr>
        <p:blipFill>
          <a:blip r:embed="rId2" cstate="screen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="" xmlns:p14="http://schemas.microsoft.com/office/powerpoint/2010/main" val="1001727391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3400" advTm="69000">
        <p14:reveal/>
      </p:transition>
    </mc:Choice>
    <mc:Fallback>
      <p:transition spd="slow" advTm="69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</a:t>
            </a:r>
            <a:endParaRPr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/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1800" y="404664"/>
            <a:ext cx="4236038" cy="5661248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60178494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3400" advTm="69000">
        <p14:reveal/>
      </p:transition>
    </mc:Choice>
    <mc:Fallback>
      <p:transition spd="slow" advTm="69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</a:t>
            </a:r>
            <a:endParaRPr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6" name="Zástupný symbol pro obrázek 5"/>
          <p:cNvPicPr>
            <a:picLocks noGrp="1" noChangeAspect="1"/>
          </p:cNvPicPr>
          <p:nvPr>
            <p:ph type="pic" idx="1"/>
          </p:nvPr>
        </p:nvPicPr>
        <p:blipFill>
          <a:blip r:embed="rId2" cstate="screen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="" xmlns:p14="http://schemas.microsoft.com/office/powerpoint/2010/main" val="172907776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3400" advTm="69000">
        <p14:reveal/>
      </p:transition>
    </mc:Choice>
    <mc:Fallback>
      <p:transition spd="slow" advTm="69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E</a:t>
            </a:r>
            <a:endParaRPr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6" name="Zástupný symbol pro obrázek 5"/>
          <p:cNvPicPr>
            <a:picLocks noGrp="1" noChangeAspect="1"/>
          </p:cNvPicPr>
          <p:nvPr>
            <p:ph type="pic" idx="1"/>
          </p:nvPr>
        </p:nvPicPr>
        <p:blipFill>
          <a:blip r:embed="rId2" cstate="screen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="" xmlns:p14="http://schemas.microsoft.com/office/powerpoint/2010/main" val="103405892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3400" advTm="69000">
        <p14:reveal/>
      </p:transition>
    </mc:Choice>
    <mc:Fallback>
      <p:transition spd="slow" advTm="69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</a:t>
            </a:r>
            <a:endParaRPr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6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screen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="" xmlns:p14="http://schemas.microsoft.com/office/powerpoint/2010/main" val="283632430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3400" advTm="69000">
        <p14:reveal/>
      </p:transition>
    </mc:Choice>
    <mc:Fallback>
      <p:transition spd="slow" advTm="69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</a:t>
            </a:r>
            <a:endParaRPr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6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 cstate="screen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="" xmlns:p14="http://schemas.microsoft.com/office/powerpoint/2010/main" val="196730195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3400" advTm="69000">
        <p14:reveal/>
      </p:transition>
    </mc:Choice>
    <mc:Fallback>
      <p:transition spd="slow" advTm="69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</a:t>
            </a:r>
            <a:endParaRPr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6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screen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="" xmlns:p14="http://schemas.microsoft.com/office/powerpoint/2010/main" val="403257212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100" advTm="69000">
        <p:cut/>
      </p:transition>
    </mc:Choice>
    <mc:Fallback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250706"/>
          </a:xfrm>
        </p:spPr>
        <p:txBody>
          <a:bodyPr>
            <a:normAutofit/>
          </a:bodyPr>
          <a:lstStyle/>
          <a:p>
            <a:pPr algn="l"/>
            <a:r>
              <a:rPr lang="cs-CZ" sz="1600" dirty="0" smtClean="0"/>
              <a:t>ŘEŠENÍ:</a:t>
            </a:r>
            <a:br>
              <a:rPr lang="cs-CZ" sz="1600" dirty="0" smtClean="0"/>
            </a:br>
            <a:r>
              <a:rPr lang="cs-CZ" sz="1600" dirty="0" smtClean="0"/>
              <a:t>1. Sněženka podsněžník</a:t>
            </a:r>
            <a:br>
              <a:rPr lang="cs-CZ" sz="1600" dirty="0" smtClean="0"/>
            </a:br>
            <a:r>
              <a:rPr lang="cs-CZ" sz="1600" dirty="0" smtClean="0"/>
              <a:t>2.Konvalinka vonná</a:t>
            </a:r>
            <a:br>
              <a:rPr lang="cs-CZ" sz="1600" dirty="0" smtClean="0"/>
            </a:br>
            <a:r>
              <a:rPr lang="cs-CZ" sz="1600" dirty="0" smtClean="0"/>
              <a:t>3.Narcis žlutý</a:t>
            </a:r>
            <a:br>
              <a:rPr lang="cs-CZ" sz="1600" dirty="0" smtClean="0"/>
            </a:br>
            <a:r>
              <a:rPr lang="cs-CZ" sz="1600" dirty="0" smtClean="0"/>
              <a:t>4.Bledule jarní</a:t>
            </a:r>
            <a:br>
              <a:rPr lang="cs-CZ" sz="1600" dirty="0" smtClean="0"/>
            </a:br>
            <a:r>
              <a:rPr lang="cs-CZ" sz="1600" dirty="0" smtClean="0"/>
              <a:t>5</a:t>
            </a:r>
            <a:r>
              <a:rPr lang="cs-CZ" sz="1600" dirty="0"/>
              <a:t>. </a:t>
            </a:r>
            <a:r>
              <a:rPr lang="cs-CZ" sz="1600" dirty="0" smtClean="0"/>
              <a:t>Pažitka</a:t>
            </a:r>
            <a:br>
              <a:rPr lang="cs-CZ" sz="1600" dirty="0" smtClean="0"/>
            </a:br>
            <a:r>
              <a:rPr lang="cs-CZ" sz="1600" dirty="0" smtClean="0"/>
              <a:t>A) Kosatec</a:t>
            </a:r>
            <a:br>
              <a:rPr lang="cs-CZ" sz="1600" dirty="0" smtClean="0"/>
            </a:br>
            <a:r>
              <a:rPr lang="cs-CZ" sz="1600" dirty="0" smtClean="0"/>
              <a:t>B) Kokořík vonný</a:t>
            </a:r>
            <a:br>
              <a:rPr lang="cs-CZ" sz="1600" dirty="0" smtClean="0"/>
            </a:br>
            <a:r>
              <a:rPr lang="cs-CZ" sz="1600" dirty="0" smtClean="0"/>
              <a:t>C) Mečík-Gladiola</a:t>
            </a:r>
            <a:br>
              <a:rPr lang="cs-CZ" sz="1600" dirty="0" smtClean="0"/>
            </a:br>
            <a:r>
              <a:rPr lang="cs-CZ" sz="1600" dirty="0" smtClean="0"/>
              <a:t>D</a:t>
            </a:r>
            <a:r>
              <a:rPr lang="cs-CZ" sz="1600" smtClean="0"/>
              <a:t>) </a:t>
            </a:r>
            <a:r>
              <a:rPr lang="cs-CZ" sz="1600" smtClean="0"/>
              <a:t>Pstroček </a:t>
            </a:r>
            <a:r>
              <a:rPr lang="cs-CZ" sz="1600" dirty="0" smtClean="0"/>
              <a:t>dvoulistý</a:t>
            </a:r>
            <a:br>
              <a:rPr lang="cs-CZ" sz="1600" dirty="0" smtClean="0"/>
            </a:br>
            <a:r>
              <a:rPr lang="cs-CZ" sz="1600" dirty="0" smtClean="0"/>
              <a:t>E) Kosatec žlutý</a:t>
            </a:r>
            <a:br>
              <a:rPr lang="cs-CZ" sz="1600" dirty="0" smtClean="0"/>
            </a:br>
            <a:r>
              <a:rPr lang="cs-CZ" sz="1600" dirty="0" smtClean="0"/>
              <a:t>F) Šafrán-</a:t>
            </a:r>
            <a:r>
              <a:rPr lang="cs-CZ" sz="1600" dirty="0" err="1" smtClean="0"/>
              <a:t>Crocus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>G) Modřenec</a:t>
            </a:r>
            <a:br>
              <a:rPr lang="cs-CZ" sz="1600" dirty="0" smtClean="0"/>
            </a:br>
            <a:r>
              <a:rPr lang="cs-CZ" sz="1600" dirty="0" smtClean="0"/>
              <a:t>H) Hyacint</a:t>
            </a:r>
            <a:br>
              <a:rPr lang="cs-CZ" sz="16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/>
              <a:t>Z</a:t>
            </a:r>
            <a:r>
              <a:rPr lang="cs-CZ" sz="1600" b="1" dirty="0" smtClean="0"/>
              <a:t>droje snímků:</a:t>
            </a:r>
            <a:br>
              <a:rPr lang="cs-CZ" sz="1600" b="1" dirty="0" smtClean="0"/>
            </a:br>
            <a:r>
              <a:rPr lang="cs-CZ" sz="1600" dirty="0" smtClean="0"/>
              <a:t>1/ vlastní</a:t>
            </a:r>
            <a:br>
              <a:rPr lang="cs-CZ" sz="1600" dirty="0" smtClean="0"/>
            </a:br>
            <a:r>
              <a:rPr lang="cs-CZ" sz="1600" dirty="0" smtClean="0"/>
              <a:t>2/ MUDr. Šárka </a:t>
            </a:r>
            <a:r>
              <a:rPr lang="cs-CZ" sz="1600" dirty="0" err="1" smtClean="0"/>
              <a:t>Firgenhutová</a:t>
            </a:r>
            <a:r>
              <a:rPr lang="cs-CZ" sz="1600" dirty="0" smtClean="0"/>
              <a:t> (se souhlasem autora)</a:t>
            </a:r>
            <a:br>
              <a:rPr lang="cs-CZ" sz="1600" dirty="0" smtClean="0"/>
            </a:br>
            <a:r>
              <a:rPr lang="cs-CZ" sz="1600" dirty="0" smtClean="0"/>
              <a:t>3/ Doubravka a Eva Požárová (se souhlasem autora)</a:t>
            </a:r>
            <a:br>
              <a:rPr lang="cs-CZ" sz="1600" dirty="0" smtClean="0"/>
            </a:br>
            <a:r>
              <a:rPr lang="cs-CZ" sz="1600" dirty="0" smtClean="0"/>
              <a:t>4/ Marie </a:t>
            </a:r>
            <a:r>
              <a:rPr lang="cs-CZ" sz="1600" dirty="0" err="1" smtClean="0"/>
              <a:t>Pospíšková</a:t>
            </a:r>
            <a:r>
              <a:rPr lang="cs-CZ" sz="1600" dirty="0" smtClean="0"/>
              <a:t> (se souhlasem autora)</a:t>
            </a:r>
            <a:br>
              <a:rPr lang="cs-CZ" sz="16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endParaRPr lang="en-US" sz="1600" dirty="0"/>
          </a:p>
        </p:txBody>
      </p:sp>
    </p:spTree>
    <p:extLst>
      <p:ext uri="{BB962C8B-B14F-4D97-AF65-F5344CB8AC3E}">
        <p14:creationId xmlns="" xmlns:p14="http://schemas.microsoft.com/office/powerpoint/2010/main" val="150844095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100" advTm="69000">
        <p:cut/>
      </p:transition>
    </mc:Choice>
    <mc:Fallback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1035</TotalTime>
  <Words>338</Words>
  <Application>Microsoft Office PowerPoint</Application>
  <PresentationFormat>Předvádění na obrazovce (4:3)</PresentationFormat>
  <Paragraphs>118</Paragraphs>
  <Slides>40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40</vt:i4>
      </vt:variant>
    </vt:vector>
  </HeadingPairs>
  <TitlesOfParts>
    <vt:vector size="41" baseType="lpstr">
      <vt:lpstr>Motiv systému Office</vt:lpstr>
      <vt:lpstr>Snímek 1</vt:lpstr>
      <vt:lpstr>JEDNODĚLOŽNÉ ROSTLINY</vt:lpstr>
      <vt:lpstr>řád: CHŘESTOTVARÉ  čeledi:Amarylkovité, Kosatcovité, Hyacintovité, Česnekovité, Chřestovité </vt:lpstr>
      <vt:lpstr>VYBRANÍ ZÁSTUPCI</vt:lpstr>
      <vt:lpstr>Sněženka podsněžník</vt:lpstr>
      <vt:lpstr>Bledule jarní</vt:lpstr>
      <vt:lpstr>Narcis  bílý a žlutý (nepůvodní)</vt:lpstr>
      <vt:lpstr>Kosatec žlutý</vt:lpstr>
      <vt:lpstr>Kosatec nízký</vt:lpstr>
      <vt:lpstr>Kosatec různobarvý</vt:lpstr>
      <vt:lpstr>Kosatec zahradní kultivar</vt:lpstr>
      <vt:lpstr>Kosatec – zahradní kultivar</vt:lpstr>
      <vt:lpstr>Šafrán jarní - zahradní kultivary</vt:lpstr>
      <vt:lpstr>Mečík střechovitý</vt:lpstr>
      <vt:lpstr>Hyacint </vt:lpstr>
      <vt:lpstr>Ladoňka dvoulistá</vt:lpstr>
      <vt:lpstr>Snědek</vt:lpstr>
      <vt:lpstr>Modřenec - zahradní kultivar - planá forma – rumunské hory </vt:lpstr>
      <vt:lpstr>Česnek medvědí</vt:lpstr>
      <vt:lpstr>Pažitka pobřežní</vt:lpstr>
      <vt:lpstr>Bělozářka větevnatá</vt:lpstr>
      <vt:lpstr>Konvalinka vonná</vt:lpstr>
      <vt:lpstr>Kokořík vonný a přeslenitý</vt:lpstr>
      <vt:lpstr>Pstroček dvoulistý</vt:lpstr>
      <vt:lpstr>POZNÁVEJTE NÁSLEDUJÍCÍ ROSTLINY</vt:lpstr>
      <vt:lpstr>1</vt:lpstr>
      <vt:lpstr>2</vt:lpstr>
      <vt:lpstr>3</vt:lpstr>
      <vt:lpstr>4</vt:lpstr>
      <vt:lpstr>5</vt:lpstr>
      <vt:lpstr>POZNÁVEJTE NÁSLEDUJÍCÍ ROSTLINY</vt:lpstr>
      <vt:lpstr>A</vt:lpstr>
      <vt:lpstr>B</vt:lpstr>
      <vt:lpstr>C</vt:lpstr>
      <vt:lpstr>D</vt:lpstr>
      <vt:lpstr>E</vt:lpstr>
      <vt:lpstr>F</vt:lpstr>
      <vt:lpstr>G</vt:lpstr>
      <vt:lpstr>H</vt:lpstr>
      <vt:lpstr>ŘEŠENÍ: 1. Sněženka podsněžník 2.Konvalinka vonná 3.Narcis žlutý 4.Bledule jarní 5. Pažitka A) Kosatec B) Kokořík vonný C) Mečík-Gladiola D) Pstroček dvoulistý E) Kosatec žlutý F) Šafrán-Crocus G) Modřenec H) Hyacint   Zdroje snímků: 1/ vlastní 2/ MUDr. Šárka Firgenhutová (se souhlasem autora) 3/ Doubravka a Eva Požárová (se souhlasem autora) 4/ Marie Pospíšková (se souhlasem autora)  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DVOUDĚLOŽNÉ ROSTLINY</dc:title>
  <dc:creator>ucitel</dc:creator>
  <cp:lastModifiedBy>Dum</cp:lastModifiedBy>
  <cp:revision>108</cp:revision>
  <dcterms:created xsi:type="dcterms:W3CDTF">2013-10-21T13:47:32Z</dcterms:created>
  <dcterms:modified xsi:type="dcterms:W3CDTF">2014-05-06T15:17:59Z</dcterms:modified>
</cp:coreProperties>
</file>