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2" r:id="rId1"/>
  </p:sldMasterIdLst>
  <p:notesMasterIdLst>
    <p:notesMasterId r:id="rId12"/>
  </p:notesMasterIdLst>
  <p:sldIdLst>
    <p:sldId id="268" r:id="rId2"/>
    <p:sldId id="256" r:id="rId3"/>
    <p:sldId id="269" r:id="rId4"/>
    <p:sldId id="258" r:id="rId5"/>
    <p:sldId id="262" r:id="rId6"/>
    <p:sldId id="261" r:id="rId7"/>
    <p:sldId id="265" r:id="rId8"/>
    <p:sldId id="266" r:id="rId9"/>
    <p:sldId id="271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CCFF99"/>
    <a:srgbClr val="CCFF33"/>
    <a:srgbClr val="33CC33"/>
    <a:srgbClr val="FF9933"/>
    <a:srgbClr val="F81C8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30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VY_32_INOVACE_17_Souhlásky s miminkem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Český jazyk pro 2. a 3.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23. 1. 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68D1EE7-80F3-441F-9382-1D78995A2579}" type="presOf" srcId="{D1D4F407-5343-4D3F-B5B9-D407B03CAEB4}" destId="{AED2198E-93D5-4001-81B4-73124B309672}" srcOrd="1" destOrd="0" presId="urn:microsoft.com/office/officeart/2005/8/layout/target3"/>
    <dgm:cxn modelId="{8FDAC4A4-CDDC-4061-8932-5A4E427C3A33}" type="presOf" srcId="{B651F6E3-6281-48DB-9319-2AEAFDAE7572}" destId="{70A198DD-41D2-4313-8B5B-1CF1BCF383FB}" srcOrd="1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AE912B05-3B9B-4BF3-BA60-E6AA7BF85F6C}" type="presOf" srcId="{D05761FA-3C71-4DD0-9183-7C99EBE53F4B}" destId="{6204D4B4-078C-4ACF-B823-77A728483A32}" srcOrd="0" destOrd="0" presId="urn:microsoft.com/office/officeart/2005/8/layout/target3"/>
    <dgm:cxn modelId="{30180F6E-B21F-4594-9B02-76077CF30065}" type="presOf" srcId="{757F3AB3-0718-4624-B441-E567A8F0AB56}" destId="{333A1088-737F-45CB-B68E-254E46348037}" srcOrd="0" destOrd="0" presId="urn:microsoft.com/office/officeart/2005/8/layout/target3"/>
    <dgm:cxn modelId="{08AC6D28-3B79-465B-9EEC-2BC57700797A}" type="presOf" srcId="{D8197B8C-B260-4A16-BDF4-0947B075E274}" destId="{5C0D1B75-263C-4468-B985-565C95B9422B}" srcOrd="1" destOrd="0" presId="urn:microsoft.com/office/officeart/2005/8/layout/target3"/>
    <dgm:cxn modelId="{5EB90E65-91F9-4C13-BCBA-9D149396BE38}" type="presOf" srcId="{B651F6E3-6281-48DB-9319-2AEAFDAE7572}" destId="{7145B55B-1B24-4B93-A1D4-B8021E4AC78C}" srcOrd="0" destOrd="0" presId="urn:microsoft.com/office/officeart/2005/8/layout/target3"/>
    <dgm:cxn modelId="{5357B905-3801-4F21-B16E-E898A5E4DDDE}" type="presOf" srcId="{D8197B8C-B260-4A16-BDF4-0947B075E274}" destId="{0F7944D4-5DCA-4B9E-A896-D52854246E44}" srcOrd="0" destOrd="0" presId="urn:microsoft.com/office/officeart/2005/8/layout/target3"/>
    <dgm:cxn modelId="{982BAAF0-8EE0-4247-B343-CC030672B9CF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990875-381D-48DC-9B3E-52E3D3BD1632}" type="presOf" srcId="{D1B46980-6531-4606-95E6-44980827E919}" destId="{004736B2-18D3-4D6D-AA18-DF3F81E9E312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29EA2D3B-DD60-44AF-99A1-24C45F09D077}" type="presOf" srcId="{D05761FA-3C71-4DD0-9183-7C99EBE53F4B}" destId="{23526C68-77CF-4757-B0E2-EC80EC09B19D}" srcOrd="1" destOrd="0" presId="urn:microsoft.com/office/officeart/2005/8/layout/target3"/>
    <dgm:cxn modelId="{D119F7A4-28AB-479E-A257-2EA16EE76185}" type="presOf" srcId="{4865AC3F-78E2-43BA-A56B-7C465B8FCF11}" destId="{FC425D1D-3DF2-408E-A4F8-250CA94A450A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FFABA007-EE32-4552-8D5E-95BC36AA1987}" type="presOf" srcId="{4C35D32F-0EAB-4CD7-82EE-45574DC2A586}" destId="{2463512F-938D-4E07-9D5C-7B2E99ABD39E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8870A524-D033-4F1B-A71A-BF6838533B84}" type="presOf" srcId="{D1B46980-6531-4606-95E6-44980827E919}" destId="{2CDFEC33-8C2A-49C6-B23B-FA3577B1DCE9}" srcOrd="1" destOrd="0" presId="urn:microsoft.com/office/officeart/2005/8/layout/target3"/>
    <dgm:cxn modelId="{FA75E11F-DADB-4A54-8C6B-DAA9DB979F48}" type="presOf" srcId="{4C35D32F-0EAB-4CD7-82EE-45574DC2A586}" destId="{A02C1AC3-4F1B-47BC-9A88-D00EAE61D85A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32B5FE83-115C-4E01-9B2C-8B0906C6451D}" type="presOf" srcId="{4865AC3F-78E2-43BA-A56B-7C465B8FCF11}" destId="{54F8D70D-FB57-4298-A600-D8F61B2A354A}" srcOrd="0" destOrd="0" presId="urn:microsoft.com/office/officeart/2005/8/layout/target3"/>
    <dgm:cxn modelId="{615F39F5-A893-421C-B26A-E0F2812830BF}" type="presParOf" srcId="{333A1088-737F-45CB-B68E-254E46348037}" destId="{F5ABB229-8D3B-4694-996A-96F23CF14429}" srcOrd="0" destOrd="0" presId="urn:microsoft.com/office/officeart/2005/8/layout/target3"/>
    <dgm:cxn modelId="{4D8835D3-7BF9-4858-A2B2-A8DEB800C12F}" type="presParOf" srcId="{333A1088-737F-45CB-B68E-254E46348037}" destId="{F41139FD-01EE-4571-8B17-4FB00FC51163}" srcOrd="1" destOrd="0" presId="urn:microsoft.com/office/officeart/2005/8/layout/target3"/>
    <dgm:cxn modelId="{0BEC80BD-3F8C-4CB7-AF5C-7054534C8698}" type="presParOf" srcId="{333A1088-737F-45CB-B68E-254E46348037}" destId="{D005CE8C-CC26-4C3E-AC11-E15060ECD759}" srcOrd="2" destOrd="0" presId="urn:microsoft.com/office/officeart/2005/8/layout/target3"/>
    <dgm:cxn modelId="{12CDE094-0343-4808-B5E7-471449BD4F8B}" type="presParOf" srcId="{333A1088-737F-45CB-B68E-254E46348037}" destId="{E2699407-A48D-4333-A645-7FA48F1FE3B7}" srcOrd="3" destOrd="0" presId="urn:microsoft.com/office/officeart/2005/8/layout/target3"/>
    <dgm:cxn modelId="{0F5DD419-C322-4C54-8ACB-568D88578FAB}" type="presParOf" srcId="{333A1088-737F-45CB-B68E-254E46348037}" destId="{D5EA2712-68D0-4098-BDE6-B295C6AB6119}" srcOrd="4" destOrd="0" presId="urn:microsoft.com/office/officeart/2005/8/layout/target3"/>
    <dgm:cxn modelId="{7AE5B818-CDD2-4B0E-91E0-67C89989252E}" type="presParOf" srcId="{333A1088-737F-45CB-B68E-254E46348037}" destId="{54F8D70D-FB57-4298-A600-D8F61B2A354A}" srcOrd="5" destOrd="0" presId="urn:microsoft.com/office/officeart/2005/8/layout/target3"/>
    <dgm:cxn modelId="{6B0E73E3-C571-4F1E-80CB-20ABC9708DD2}" type="presParOf" srcId="{333A1088-737F-45CB-B68E-254E46348037}" destId="{C616B022-AA0C-4D3B-BDBF-093D86622E86}" srcOrd="6" destOrd="0" presId="urn:microsoft.com/office/officeart/2005/8/layout/target3"/>
    <dgm:cxn modelId="{5BCAA4E1-0A0C-4695-BF73-C527CFFFDD63}" type="presParOf" srcId="{333A1088-737F-45CB-B68E-254E46348037}" destId="{69684AB7-5B8D-45A5-BC2F-6AF80EB883EF}" srcOrd="7" destOrd="0" presId="urn:microsoft.com/office/officeart/2005/8/layout/target3"/>
    <dgm:cxn modelId="{4336314A-AF1C-4E90-B4D7-FDDF774FD357}" type="presParOf" srcId="{333A1088-737F-45CB-B68E-254E46348037}" destId="{004736B2-18D3-4D6D-AA18-DF3F81E9E312}" srcOrd="8" destOrd="0" presId="urn:microsoft.com/office/officeart/2005/8/layout/target3"/>
    <dgm:cxn modelId="{DC183933-09B6-4351-9425-3F2F225DEE9B}" type="presParOf" srcId="{333A1088-737F-45CB-B68E-254E46348037}" destId="{9CCAD005-8609-4003-9C1F-3AFC293FB9F9}" srcOrd="9" destOrd="0" presId="urn:microsoft.com/office/officeart/2005/8/layout/target3"/>
    <dgm:cxn modelId="{8085B6AD-859E-4A92-A361-8AFF5D0A19E6}" type="presParOf" srcId="{333A1088-737F-45CB-B68E-254E46348037}" destId="{0C4087F0-2DA9-4805-A823-C8C5404FEF67}" srcOrd="10" destOrd="0" presId="urn:microsoft.com/office/officeart/2005/8/layout/target3"/>
    <dgm:cxn modelId="{53113101-82EB-4DAA-A380-7698034509D3}" type="presParOf" srcId="{333A1088-737F-45CB-B68E-254E46348037}" destId="{7145B55B-1B24-4B93-A1D4-B8021E4AC78C}" srcOrd="11" destOrd="0" presId="urn:microsoft.com/office/officeart/2005/8/layout/target3"/>
    <dgm:cxn modelId="{8CCDFA6F-8764-4AEC-AB90-28F6C748968D}" type="presParOf" srcId="{333A1088-737F-45CB-B68E-254E46348037}" destId="{6919BCDB-3A39-4371-A415-42187620F612}" srcOrd="12" destOrd="0" presId="urn:microsoft.com/office/officeart/2005/8/layout/target3"/>
    <dgm:cxn modelId="{09C4ECCB-11A6-4A10-88A2-7B81BB6DEA42}" type="presParOf" srcId="{333A1088-737F-45CB-B68E-254E46348037}" destId="{19974A4C-782A-40F8-BDC1-A903A52CB5DC}" srcOrd="13" destOrd="0" presId="urn:microsoft.com/office/officeart/2005/8/layout/target3"/>
    <dgm:cxn modelId="{C92C3946-5D42-4D7C-81E4-D265CB580140}" type="presParOf" srcId="{333A1088-737F-45CB-B68E-254E46348037}" destId="{0F7944D4-5DCA-4B9E-A896-D52854246E44}" srcOrd="14" destOrd="0" presId="urn:microsoft.com/office/officeart/2005/8/layout/target3"/>
    <dgm:cxn modelId="{085E58F0-3CD7-484A-B6D7-96B934ED7100}" type="presParOf" srcId="{333A1088-737F-45CB-B68E-254E46348037}" destId="{DFC55A8B-2DFD-41AE-A307-96A1D2E66396}" srcOrd="15" destOrd="0" presId="urn:microsoft.com/office/officeart/2005/8/layout/target3"/>
    <dgm:cxn modelId="{6F59CE02-DCDA-4368-BD3D-E4E712C9027A}" type="presParOf" srcId="{333A1088-737F-45CB-B68E-254E46348037}" destId="{EB210E99-FECE-49F2-86FD-20F903E541DE}" srcOrd="16" destOrd="0" presId="urn:microsoft.com/office/officeart/2005/8/layout/target3"/>
    <dgm:cxn modelId="{60FEEA83-6775-488C-AFE1-DAA9C52F2D0C}" type="presParOf" srcId="{333A1088-737F-45CB-B68E-254E46348037}" destId="{2463512F-938D-4E07-9D5C-7B2E99ABD39E}" srcOrd="17" destOrd="0" presId="urn:microsoft.com/office/officeart/2005/8/layout/target3"/>
    <dgm:cxn modelId="{001CF7DC-EAB9-4A9C-BC2B-BF079913CD62}" type="presParOf" srcId="{333A1088-737F-45CB-B68E-254E46348037}" destId="{59FE3E3B-A92F-4A98-9A20-76394874AFA6}" srcOrd="18" destOrd="0" presId="urn:microsoft.com/office/officeart/2005/8/layout/target3"/>
    <dgm:cxn modelId="{6580EB64-230D-4091-ACCA-E559C49724DE}" type="presParOf" srcId="{333A1088-737F-45CB-B68E-254E46348037}" destId="{8EB502EF-CA4F-4140-AFB6-D26D41E73615}" srcOrd="19" destOrd="0" presId="urn:microsoft.com/office/officeart/2005/8/layout/target3"/>
    <dgm:cxn modelId="{2173C4F5-F92E-4E9A-9034-AC6D4E0BA610}" type="presParOf" srcId="{333A1088-737F-45CB-B68E-254E46348037}" destId="{6204D4B4-078C-4ACF-B823-77A728483A32}" srcOrd="20" destOrd="0" presId="urn:microsoft.com/office/officeart/2005/8/layout/target3"/>
    <dgm:cxn modelId="{56CE8370-B6D3-4467-AB0D-BF572983D536}" type="presParOf" srcId="{333A1088-737F-45CB-B68E-254E46348037}" destId="{AED2198E-93D5-4001-81B4-73124B309672}" srcOrd="21" destOrd="0" presId="urn:microsoft.com/office/officeart/2005/8/layout/target3"/>
    <dgm:cxn modelId="{464BB1C5-6534-4DB3-9F01-2ED8FC0355A8}" type="presParOf" srcId="{333A1088-737F-45CB-B68E-254E46348037}" destId="{FC425D1D-3DF2-408E-A4F8-250CA94A450A}" srcOrd="22" destOrd="0" presId="urn:microsoft.com/office/officeart/2005/8/layout/target3"/>
    <dgm:cxn modelId="{E833DF24-F883-454B-B633-0BA02AA87AFF}" type="presParOf" srcId="{333A1088-737F-45CB-B68E-254E46348037}" destId="{2CDFEC33-8C2A-49C6-B23B-FA3577B1DCE9}" srcOrd="23" destOrd="0" presId="urn:microsoft.com/office/officeart/2005/8/layout/target3"/>
    <dgm:cxn modelId="{29EB1D9C-5EF6-45AF-A1AF-1EFB8866C2A9}" type="presParOf" srcId="{333A1088-737F-45CB-B68E-254E46348037}" destId="{70A198DD-41D2-4313-8B5B-1CF1BCF383FB}" srcOrd="24" destOrd="0" presId="urn:microsoft.com/office/officeart/2005/8/layout/target3"/>
    <dgm:cxn modelId="{2A6DF97A-2D22-4D0F-BFC9-1388107B5825}" type="presParOf" srcId="{333A1088-737F-45CB-B68E-254E46348037}" destId="{5C0D1B75-263C-4468-B985-565C95B9422B}" srcOrd="25" destOrd="0" presId="urn:microsoft.com/office/officeart/2005/8/layout/target3"/>
    <dgm:cxn modelId="{348467E5-DAC3-4B11-80BD-1DA416117983}" type="presParOf" srcId="{333A1088-737F-45CB-B68E-254E46348037}" destId="{A02C1AC3-4F1B-47BC-9A88-D00EAE61D85A}" srcOrd="26" destOrd="0" presId="urn:microsoft.com/office/officeart/2005/8/layout/target3"/>
    <dgm:cxn modelId="{D732BD3B-9F47-4D4C-BFB5-B81610BFFAEC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68351" cy="316835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67660" y="0"/>
          <a:ext cx="6768752" cy="316835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567660" y="0"/>
        <a:ext cx="6768752" cy="316834"/>
      </dsp:txXfrm>
    </dsp:sp>
    <dsp:sp modelId="{D5EA2712-68D0-4098-BDE6-B295C6AB6119}">
      <dsp:nvSpPr>
        <dsp:cNvPr id="0" name=""/>
        <dsp:cNvSpPr/>
      </dsp:nvSpPr>
      <dsp:spPr>
        <a:xfrm>
          <a:off x="237626" y="316834"/>
          <a:ext cx="2693099" cy="269309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584175" y="316834"/>
          <a:ext cx="6768752" cy="26930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23. 1. 2012</a:t>
          </a:r>
          <a:endParaRPr lang="cs-CZ" sz="2000" kern="1200" dirty="0"/>
        </a:p>
      </dsp:txBody>
      <dsp:txXfrm>
        <a:off x="1584175" y="316834"/>
        <a:ext cx="6768752" cy="316834"/>
      </dsp:txXfrm>
    </dsp:sp>
    <dsp:sp modelId="{69684AB7-5B8D-45A5-BC2F-6AF80EB883EF}">
      <dsp:nvSpPr>
        <dsp:cNvPr id="0" name=""/>
        <dsp:cNvSpPr/>
      </dsp:nvSpPr>
      <dsp:spPr>
        <a:xfrm>
          <a:off x="475252" y="633669"/>
          <a:ext cx="2217847" cy="22178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584175" y="633669"/>
          <a:ext cx="6768752" cy="22178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584175" y="633669"/>
        <a:ext cx="6768752" cy="316834"/>
      </dsp:txXfrm>
    </dsp:sp>
    <dsp:sp modelId="{0C4087F0-2DA9-4805-A823-C8C5404FEF67}">
      <dsp:nvSpPr>
        <dsp:cNvPr id="0" name=""/>
        <dsp:cNvSpPr/>
      </dsp:nvSpPr>
      <dsp:spPr>
        <a:xfrm>
          <a:off x="712878" y="950504"/>
          <a:ext cx="1742595" cy="174259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584175" y="950504"/>
          <a:ext cx="6768752" cy="174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VY_32_INOVACE_17_Souhlásky s miminkem</a:t>
          </a:r>
          <a:endParaRPr lang="cs-CZ" sz="2000" kern="1200" dirty="0"/>
        </a:p>
      </dsp:txBody>
      <dsp:txXfrm>
        <a:off x="1584175" y="950504"/>
        <a:ext cx="6768752" cy="316838"/>
      </dsp:txXfrm>
    </dsp:sp>
    <dsp:sp modelId="{19974A4C-782A-40F8-BDC1-A903A52CB5DC}">
      <dsp:nvSpPr>
        <dsp:cNvPr id="0" name=""/>
        <dsp:cNvSpPr/>
      </dsp:nvSpPr>
      <dsp:spPr>
        <a:xfrm>
          <a:off x="950506" y="1267342"/>
          <a:ext cx="1267339" cy="12673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584175" y="1267342"/>
          <a:ext cx="6768752" cy="12673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Český jazyk pro 2. a 3.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584175" y="1267342"/>
        <a:ext cx="6768752" cy="316834"/>
      </dsp:txXfrm>
    </dsp:sp>
    <dsp:sp modelId="{EB210E99-FECE-49F2-86FD-20F903E541DE}">
      <dsp:nvSpPr>
        <dsp:cNvPr id="0" name=""/>
        <dsp:cNvSpPr/>
      </dsp:nvSpPr>
      <dsp:spPr>
        <a:xfrm>
          <a:off x="1188132" y="1584176"/>
          <a:ext cx="792087" cy="7920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584175" y="1584176"/>
          <a:ext cx="6768752" cy="7920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584175" y="1584176"/>
        <a:ext cx="6768752" cy="316834"/>
      </dsp:txXfrm>
    </dsp:sp>
    <dsp:sp modelId="{8EB502EF-CA4F-4140-AFB6-D26D41E73615}">
      <dsp:nvSpPr>
        <dsp:cNvPr id="0" name=""/>
        <dsp:cNvSpPr/>
      </dsp:nvSpPr>
      <dsp:spPr>
        <a:xfrm>
          <a:off x="1425758" y="1901011"/>
          <a:ext cx="316834" cy="316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584175" y="1901011"/>
          <a:ext cx="6768752" cy="316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584175" y="1901011"/>
        <a:ext cx="6768752" cy="316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A786AE-7637-4B1F-8EEE-E0276E75291B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A0755B-36B2-4632-BC9E-320FD377E1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228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5219-CC24-45DF-A387-9983A280890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E9CD8-E638-4C58-803E-C4F836546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68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5219-CC24-45DF-A387-9983A280890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E9CD8-E638-4C58-803E-C4F836546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498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5219-CC24-45DF-A387-9983A280890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E9CD8-E638-4C58-803E-C4F836546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703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5219-CC24-45DF-A387-9983A280890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E9CD8-E638-4C58-803E-C4F836546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704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5219-CC24-45DF-A387-9983A280890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E9CD8-E638-4C58-803E-C4F836546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462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5219-CC24-45DF-A387-9983A280890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E9CD8-E638-4C58-803E-C4F836546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4443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5219-CC24-45DF-A387-9983A280890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E9CD8-E638-4C58-803E-C4F836546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133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5219-CC24-45DF-A387-9983A280890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E9CD8-E638-4C58-803E-C4F836546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495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5219-CC24-45DF-A387-9983A280890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E9CD8-E638-4C58-803E-C4F836546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725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5219-CC24-45DF-A387-9983A280890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E9CD8-E638-4C58-803E-C4F836546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7998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5219-CC24-45DF-A387-9983A280890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E9CD8-E638-4C58-803E-C4F836546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143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D15219-CC24-45DF-A387-9983A280890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DE9CD8-E638-4C58-803E-C4F836546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63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microsoft.com/office/2007/relationships/hdphoto" Target="../media/hdphoto2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15.png"/><Relationship Id="rId7" Type="http://schemas.openxmlformats.org/officeDocument/2006/relationships/image" Target="../media/image3.pn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20.png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wmf"/><Relationship Id="rId4" Type="http://schemas.microsoft.com/office/2007/relationships/hdphoto" Target="../media/hdphoto4.wdp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openxmlformats.org/officeDocument/2006/relationships/image" Target="../media/image29.wmf"/><Relationship Id="rId3" Type="http://schemas.microsoft.com/office/2007/relationships/hdphoto" Target="../media/hdphoto5.wdp"/><Relationship Id="rId7" Type="http://schemas.openxmlformats.org/officeDocument/2006/relationships/image" Target="../media/image27.png"/><Relationship Id="rId12" Type="http://schemas.microsoft.com/office/2007/relationships/hdphoto" Target="../media/hdphoto2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11" Type="http://schemas.openxmlformats.org/officeDocument/2006/relationships/image" Target="../media/image18.png"/><Relationship Id="rId5" Type="http://schemas.openxmlformats.org/officeDocument/2006/relationships/image" Target="../media/image26.png"/><Relationship Id="rId10" Type="http://schemas.microsoft.com/office/2007/relationships/hdphoto" Target="../media/hdphoto8.wdp"/><Relationship Id="rId4" Type="http://schemas.openxmlformats.org/officeDocument/2006/relationships/image" Target="../media/image25.wmf"/><Relationship Id="rId9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45223174"/>
              </p:ext>
            </p:extLst>
          </p:nvPr>
        </p:nvGraphicFramePr>
        <p:xfrm>
          <a:off x="539552" y="908720"/>
          <a:ext cx="835292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77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FF33">
                <a:alpha val="54000"/>
              </a:srgbClr>
            </a:gs>
            <a:gs pos="39999">
              <a:srgbClr val="CCFF99">
                <a:alpha val="55000"/>
              </a:srgbClr>
            </a:gs>
            <a:gs pos="100000">
              <a:srgbClr val="FFEBFA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DUM pro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</a:t>
            </a:r>
          </a:p>
          <a:p>
            <a:r>
              <a:rPr lang="cs-CZ" smtClean="0"/>
              <a:t>materiál </a:t>
            </a:r>
            <a:r>
              <a:rPr lang="cs-CZ" dirty="0" smtClean="0"/>
              <a:t>je určen k výuce a procvičení </a:t>
            </a:r>
            <a:r>
              <a:rPr lang="cs-CZ" dirty="0"/>
              <a:t>měkkých a </a:t>
            </a:r>
            <a:r>
              <a:rPr lang="cs-CZ" dirty="0" smtClean="0"/>
              <a:t>tvrdých souhlásek </a:t>
            </a:r>
          </a:p>
          <a:p>
            <a:r>
              <a:rPr lang="cs-CZ" dirty="0" smtClean="0"/>
              <a:t>na snímku 8 žáci roztřídí kostičky s tvrdými a měkkými souhláskami (ústně nebo zakroužkováním souhlásek na kostičkách příslušnou barvou pomocí funkce PERO v PowerPointu); správnost řešení si děti ověří kliknutím na kostičky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63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FF33">
                <a:alpha val="54000"/>
              </a:srgbClr>
            </a:gs>
            <a:gs pos="39999">
              <a:srgbClr val="CCFF99">
                <a:alpha val="55000"/>
              </a:srgbClr>
            </a:gs>
            <a:gs pos="100000">
              <a:srgbClr val="FFEBFA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>
            <a:off x="2402378" y="637171"/>
            <a:ext cx="6696744" cy="5616624"/>
          </a:xfrm>
          <a:prstGeom prst="wedgeEllipseCallout">
            <a:avLst>
              <a:gd name="adj1" fmla="val -57051"/>
              <a:gd name="adj2" fmla="val -41598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4000" b="1" spc="150" dirty="0">
                <a:ln>
                  <a:solidFill>
                    <a:schemeClr val="accent1">
                      <a:shade val="50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Pamatuj si :</a:t>
            </a:r>
            <a:br>
              <a:rPr lang="cs-CZ" sz="4000" b="1" spc="150" dirty="0">
                <a:ln>
                  <a:solidFill>
                    <a:schemeClr val="accent1">
                      <a:shade val="50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</a:br>
            <a:r>
              <a:rPr lang="cs-CZ" sz="4000" dirty="0"/>
              <a:t>hlásky dělíme na 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04051" y="2702441"/>
            <a:ext cx="60933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FF"/>
                </a:solidFill>
                <a:sym typeface="Wingdings 2"/>
              </a:rPr>
              <a:t></a:t>
            </a:r>
            <a:r>
              <a:rPr lang="cs-CZ" sz="4000" dirty="0" smtClean="0">
                <a:sym typeface="Wingdings 2"/>
              </a:rPr>
              <a:t> </a:t>
            </a:r>
            <a:r>
              <a:rPr lang="cs-CZ" sz="4000" dirty="0" smtClean="0"/>
              <a:t>samohlásky - </a:t>
            </a:r>
            <a:r>
              <a:rPr lang="cs-CZ" sz="4000" b="1" dirty="0" smtClean="0">
                <a:ln w="15875">
                  <a:solidFill>
                    <a:schemeClr val="tx1"/>
                  </a:solidFill>
                </a:ln>
                <a:solidFill>
                  <a:srgbClr val="FF00F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a, e, i, o, u, y</a:t>
            </a:r>
            <a:endParaRPr lang="cs-CZ" sz="4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679392" y="3576567"/>
            <a:ext cx="59766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  <a:sym typeface="Wingdings 2"/>
              </a:rPr>
              <a:t></a:t>
            </a:r>
            <a:r>
              <a:rPr lang="cs-CZ" sz="4000" dirty="0" smtClean="0">
                <a:sym typeface="Wingdings 2"/>
              </a:rPr>
              <a:t> </a:t>
            </a:r>
            <a:r>
              <a:rPr lang="cs-CZ" sz="4000" dirty="0" smtClean="0"/>
              <a:t>souhlásky – ostatní hlásky</a:t>
            </a:r>
            <a:endParaRPr lang="cs-CZ" sz="40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602162" y="4509120"/>
            <a:ext cx="1450238" cy="1744675"/>
            <a:chOff x="395536" y="2129553"/>
            <a:chExt cx="1450238" cy="1744675"/>
          </a:xfrm>
        </p:grpSpPr>
        <p:pic>
          <p:nvPicPr>
            <p:cNvPr id="15" name="Picture 3" descr="C:\Documents and Settings\Jana\Local Settings\Temporary Internet Files\Content.IE5\OGTI8IP2\MC90022217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95536" y="2129553"/>
              <a:ext cx="1450238" cy="17446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3125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75989" y="2752922"/>
              <a:ext cx="451292" cy="4230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8" name="Picture 2" descr="C:\Documents and Settings\Jana\Local Settings\Temporary Internet Files\Content.IE5\PI5YMQ0U\MC9003540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46378" flipH="1">
            <a:off x="1834548" y="5613840"/>
            <a:ext cx="866391" cy="1370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7" y="1196752"/>
            <a:ext cx="2657475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078" y="637171"/>
            <a:ext cx="952500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1957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0120" y="404664"/>
            <a:ext cx="5886444" cy="1143000"/>
          </a:xfrm>
          <a:ln w="25400" cmpd="dbl">
            <a:solidFill>
              <a:srgbClr val="00B0F0"/>
            </a:solidFill>
          </a:ln>
        </p:spPr>
        <p:txBody>
          <a:bodyPr/>
          <a:lstStyle/>
          <a:p>
            <a:pPr algn="ctr"/>
            <a:r>
              <a:rPr lang="cs-CZ" sz="5400" dirty="0" smtClean="0">
                <a:ln w="1587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FF0000"/>
                </a:solidFill>
                <a:latin typeface="Cooper Black" pitchFamily="18" charset="0"/>
              </a:rPr>
              <a:t>S</a:t>
            </a:r>
            <a:r>
              <a:rPr lang="cs-CZ" sz="5400" dirty="0" smtClean="0">
                <a:ln w="1587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Cooper Black" pitchFamily="18" charset="0"/>
              </a:rPr>
              <a:t>o</a:t>
            </a:r>
            <a:r>
              <a:rPr lang="cs-CZ" sz="5400" dirty="0" smtClean="0">
                <a:ln w="1587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Cooper Black" pitchFamily="18" charset="0"/>
              </a:rPr>
              <a:t>u</a:t>
            </a:r>
            <a:r>
              <a:rPr lang="cs-CZ" sz="5400" dirty="0" smtClean="0">
                <a:ln w="1587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FF0000"/>
                </a:solidFill>
                <a:latin typeface="Cooper Black" pitchFamily="18" charset="0"/>
              </a:rPr>
              <a:t>h</a:t>
            </a:r>
            <a:r>
              <a:rPr lang="cs-CZ" sz="5400" dirty="0" smtClean="0">
                <a:ln w="1587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Cooper Black" pitchFamily="18" charset="0"/>
              </a:rPr>
              <a:t>l</a:t>
            </a:r>
            <a:r>
              <a:rPr lang="cs-CZ" sz="5400" dirty="0" smtClean="0">
                <a:ln w="1587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Cooper Black" pitchFamily="18" charset="0"/>
              </a:rPr>
              <a:t>á</a:t>
            </a:r>
            <a:r>
              <a:rPr lang="cs-CZ" sz="5400" dirty="0" smtClean="0">
                <a:ln w="1587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FF0000"/>
                </a:solidFill>
                <a:latin typeface="Cooper Black" pitchFamily="18" charset="0"/>
              </a:rPr>
              <a:t>s</a:t>
            </a:r>
            <a:r>
              <a:rPr lang="cs-CZ" sz="5400" dirty="0" smtClean="0">
                <a:ln w="1587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Cooper Black" pitchFamily="18" charset="0"/>
              </a:rPr>
              <a:t>k</a:t>
            </a:r>
            <a:r>
              <a:rPr lang="cs-CZ" sz="5400" dirty="0" smtClean="0">
                <a:ln w="15875"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Cooper Black" pitchFamily="18" charset="0"/>
              </a:rPr>
              <a:t>y</a:t>
            </a:r>
            <a:endParaRPr lang="cs-CZ" sz="5400" dirty="0">
              <a:ln w="15875">
                <a:solidFill>
                  <a:schemeClr val="accent1">
                    <a:lumMod val="50000"/>
                  </a:schemeClr>
                </a:solidFill>
              </a:ln>
              <a:solidFill>
                <a:srgbClr val="00B0F0"/>
              </a:solidFill>
              <a:latin typeface="Cooper Black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80936" y="2348880"/>
            <a:ext cx="29523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3200" dirty="0" smtClean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tvrdé</a:t>
            </a:r>
          </a:p>
          <a:p>
            <a:pPr>
              <a:buClr>
                <a:srgbClr val="FF0000"/>
              </a:buClr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Clr>
                <a:srgbClr val="92D050"/>
              </a:buClr>
              <a:buFont typeface="Wingdings" pitchFamily="2" charset="2"/>
              <a:buChar char="Ø"/>
            </a:pPr>
            <a:r>
              <a:rPr lang="cs-CZ" sz="32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33CC33"/>
                </a:solidFill>
                <a:latin typeface="Arial" pitchFamily="34" charset="0"/>
                <a:cs typeface="Arial" pitchFamily="34" charset="0"/>
              </a:rPr>
              <a:t>měkké</a:t>
            </a:r>
          </a:p>
          <a:p>
            <a:pPr>
              <a:buClr>
                <a:srgbClr val="FF0000"/>
              </a:buClr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Clr>
                <a:srgbClr val="00B0F0"/>
              </a:buClr>
              <a:buFont typeface="Wingdings" pitchFamily="2" charset="2"/>
              <a:buChar char="Ø"/>
            </a:pPr>
            <a:r>
              <a:rPr lang="cs-CZ" sz="32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obojetné</a:t>
            </a:r>
            <a:endParaRPr lang="cs-CZ" sz="3200" dirty="0">
              <a:ln>
                <a:solidFill>
                  <a:schemeClr val="accent1">
                    <a:lumMod val="75000"/>
                  </a:schemeClr>
                </a:solidFill>
              </a:ln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80" name="Picture 8" descr="C:\Documents and Settings\Jana\Local Settings\Temporary Internet Files\Content.IE5\CK6ZA9E8\MC9002671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16" y="1685048"/>
            <a:ext cx="549392" cy="890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Documents and Settings\Jana\Local Settings\Temporary Internet Files\Content.IE5\CK6ZA9E8\MC9002671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9340" y="5270182"/>
            <a:ext cx="546078" cy="896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Documents and Settings\Jana\Local Settings\Temporary Internet Files\Content.IE5\93K67UOX\MC9002671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912" y="4581128"/>
            <a:ext cx="516857" cy="74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Documents and Settings\Jana\Local Settings\Temporary Internet Files\Content.IE5\KJRJUKIT\MC9002671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7784" y="2945306"/>
            <a:ext cx="704706" cy="84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1487454" y="2825133"/>
            <a:ext cx="576478" cy="934711"/>
            <a:chOff x="1361561" y="2065383"/>
            <a:chExt cx="1493359" cy="2552303"/>
          </a:xfrm>
        </p:grpSpPr>
        <p:pic>
          <p:nvPicPr>
            <p:cNvPr id="3086" name="Picture 14" descr="C:\Documents and Settings\Jana\Local Settings\Temporary Internet Files\Content.IE5\8UMYXVNH\MC900267172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61561" y="2764350"/>
              <a:ext cx="1493359" cy="18533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90" name="Picture 18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434198">
              <a:off x="1706932" y="2065383"/>
              <a:ext cx="978645" cy="656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093" name="Picture 21" descr="C:\Documents and Settings\Jana\Local Settings\Temporary Internet Files\Content.IE5\CK6ZA9E8\MC9002671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4725144"/>
            <a:ext cx="655032" cy="99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Documents and Settings\Jana\Local Settings\Temporary Internet Files\Content.IE5\IQZRG32A\MC90026718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384" y="5202734"/>
            <a:ext cx="642400" cy="964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7" name="Picture 25" descr="C:\Documents and Settings\Jana\Local Settings\Temporary Internet Files\Content.IE5\RSBZXVRJ\MC9002671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733928"/>
            <a:ext cx="558935" cy="693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4589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500" fill="hold"/>
                                        <p:tgtEl>
                                          <p:spTgt spid="308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500" fill="hold"/>
                                        <p:tgtEl>
                                          <p:spTgt spid="309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500" fill="hold"/>
                                        <p:tgtEl>
                                          <p:spTgt spid="308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500" fill="hold"/>
                                        <p:tgtEl>
                                          <p:spTgt spid="308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500" fill="hold"/>
                                        <p:tgtEl>
                                          <p:spTgt spid="309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500" fill="hold"/>
                                        <p:tgtEl>
                                          <p:spTgt spid="308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" dur="500" fill="hold"/>
                                        <p:tgtEl>
                                          <p:spTgt spid="309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1446" y="461137"/>
            <a:ext cx="4124325" cy="6396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430382" y="5948808"/>
            <a:ext cx="864096" cy="707886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ritannic Bold" pitchFamily="34" charset="0"/>
              </a:rPr>
              <a:t>h</a:t>
            </a:r>
            <a:endParaRPr lang="cs-CZ" sz="40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ritannic Bold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30382" y="4678737"/>
            <a:ext cx="864096" cy="646331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odoni MT Black" pitchFamily="18" charset="0"/>
              </a:rPr>
              <a:t>ch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odoni MT Black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13614" y="3647296"/>
            <a:ext cx="864096" cy="58477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odoni MT Black" pitchFamily="18" charset="0"/>
              </a:rPr>
              <a:t>k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odoni MT Black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13614" y="985209"/>
            <a:ext cx="864096" cy="46166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ritannic Bold" pitchFamily="34" charset="0"/>
              </a:rPr>
              <a:t>n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ritannic Bold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13614" y="1505490"/>
            <a:ext cx="864096" cy="46166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ritannic Bold" pitchFamily="34" charset="0"/>
              </a:rPr>
              <a:t>t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ritannic Bold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13614" y="2035260"/>
            <a:ext cx="864096" cy="523220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ritannic Bold" pitchFamily="34" charset="0"/>
              </a:rPr>
              <a:t>d</a:t>
            </a:r>
            <a:endParaRPr lang="cs-CZ" sz="28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ritannic Bold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13614" y="2755340"/>
            <a:ext cx="864096" cy="553998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odoni MT Black" pitchFamily="18" charset="0"/>
              </a:rPr>
              <a:t>r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261598" y="461136"/>
            <a:ext cx="5112568" cy="1167663"/>
          </a:xfrm>
          <a:prstGeom prst="rect">
            <a:avLst/>
          </a:prstGeom>
          <a:ln w="28575">
            <a:solidFill>
              <a:srgbClr val="FF0000"/>
            </a:solidFill>
          </a:ln>
        </p:spPr>
        <p:txBody>
          <a:bodyPr/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4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FF0000"/>
                </a:solidFill>
                <a:effectLst/>
                <a:latin typeface="Arial" pitchFamily="34" charset="0"/>
                <a:cs typeface="Arial" pitchFamily="34" charset="0"/>
              </a:rPr>
              <a:t>Souhlásky tvrdé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píšeme po nich y/ý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3" name="Picture 13" descr="C:\Documents and Settings\Jana\Local Settings\Temporary Internet Files\Content.IE5\KJRJUKIT\MC900335549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12741">
            <a:off x="6522236" y="160178"/>
            <a:ext cx="646851" cy="103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Skupina 19"/>
          <p:cNvGrpSpPr/>
          <p:nvPr/>
        </p:nvGrpSpPr>
        <p:grpSpPr>
          <a:xfrm flipH="1">
            <a:off x="683568" y="2420888"/>
            <a:ext cx="3213685" cy="3308982"/>
            <a:chOff x="4211960" y="2708920"/>
            <a:chExt cx="3213685" cy="3308982"/>
          </a:xfrm>
        </p:grpSpPr>
        <p:pic>
          <p:nvPicPr>
            <p:cNvPr id="21" name="Picture 6" descr="C:\Documents and Settings\Jana\Local Settings\Temporary Internet Files\Content.IE5\IQZRG32A\MC900110755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1960" y="2991932"/>
              <a:ext cx="3213685" cy="30259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057" l="9244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990710" y="2708920"/>
              <a:ext cx="1656184" cy="14752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6765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5" grpId="0" animBg="1"/>
      <p:bldP spid="17" grpId="0" animBg="1"/>
      <p:bldP spid="18" grpId="0" animBg="1"/>
      <p:bldP spid="19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8" name="Picture 8" descr="C:\Documents and Settings\Jana\Local Settings\Temporary Internet Files\Content.IE5\8UMYXVNH\MC900412444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968" y="5577776"/>
            <a:ext cx="949150" cy="105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1446" y="461137"/>
            <a:ext cx="4124325" cy="6396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099153" y="3197903"/>
            <a:ext cx="864096" cy="46166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ritannic Bold" pitchFamily="34" charset="0"/>
              </a:rPr>
              <a:t>h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ritannic Bold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68793" y="1581658"/>
            <a:ext cx="864096" cy="46166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odoni MT Black" pitchFamily="18" charset="0"/>
              </a:rPr>
              <a:t>v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odoni MT Black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64974" y="1557532"/>
            <a:ext cx="864096" cy="46166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odoni MT Black" pitchFamily="18" charset="0"/>
              </a:rPr>
              <a:t>k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odoni MT Black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333826"/>
            <a:ext cx="864096" cy="46166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ritannic Bold" pitchFamily="34" charset="0"/>
              </a:rPr>
              <a:t>n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ritannic Bold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4868" y="4017477"/>
            <a:ext cx="864096" cy="46166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ritannic Bold" pitchFamily="34" charset="0"/>
              </a:rPr>
              <a:t>t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ritannic Bold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4868" y="3197903"/>
            <a:ext cx="864096" cy="46166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ritannic Bold" pitchFamily="34" charset="0"/>
              </a:rPr>
              <a:t>d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ritannic Bold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99153" y="2348880"/>
            <a:ext cx="864096" cy="46166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odoni MT Black" pitchFamily="18" charset="0"/>
              </a:rPr>
              <a:t>r</a:t>
            </a:r>
          </a:p>
        </p:txBody>
      </p:sp>
      <p:pic>
        <p:nvPicPr>
          <p:cNvPr id="4109" name="Picture 13" descr="C:\Documents and Settings\Jana\Local Settings\Temporary Internet Files\Content.IE5\KJRJUKIT\MC900335549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12741">
            <a:off x="6489849" y="160178"/>
            <a:ext cx="646851" cy="103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254837" y="208851"/>
            <a:ext cx="4029131" cy="936104"/>
          </a:xfrm>
          <a:prstGeom prst="rect">
            <a:avLst/>
          </a:prstGeom>
        </p:spPr>
        <p:txBody>
          <a:bodyPr/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 algn="l">
              <a:buNone/>
            </a:pP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Pomůžeš miminku získat dudlík?</a:t>
            </a:r>
          </a:p>
          <a:p>
            <a:pPr marL="0" indent="0" algn="l">
              <a:buNone/>
            </a:pP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Klikni na kartičky s tvrdými souhláskami a potom na dudlík.</a:t>
            </a:r>
            <a:endParaRPr lang="cs-CZ" sz="2000" b="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2629557" y="5136299"/>
            <a:ext cx="2288026" cy="1625018"/>
            <a:chOff x="2629557" y="5136299"/>
            <a:chExt cx="2288026" cy="1625018"/>
          </a:xfrm>
        </p:grpSpPr>
        <p:pic>
          <p:nvPicPr>
            <p:cNvPr id="4107" name="Picture 11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4800" b="98400" l="0" r="100000">
                          <a14:foregroundMark x1="41477" y1="34400" x2="34091" y2="52800"/>
                          <a14:foregroundMark x1="20455" y1="30400" x2="39205" y2="32000"/>
                          <a14:foregroundMark x1="14773" y1="40800" x2="33523" y2="408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236752">
              <a:off x="2629557" y="5136299"/>
              <a:ext cx="2288026" cy="16250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23" name="Picture 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3125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83968" y="5791028"/>
              <a:ext cx="336597" cy="3155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1" name="TextovéPole 20"/>
          <p:cNvSpPr txBox="1"/>
          <p:nvPr/>
        </p:nvSpPr>
        <p:spPr>
          <a:xfrm>
            <a:off x="1775790" y="2348880"/>
            <a:ext cx="864096" cy="46166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odoni MT Black" pitchFamily="18" charset="0"/>
              </a:rPr>
              <a:t>p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odoni MT Black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9552" y="1557531"/>
            <a:ext cx="864096" cy="46166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odoni MT Black" pitchFamily="18" charset="0"/>
              </a:rPr>
              <a:t>s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odoni MT Black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91425" y="3197903"/>
            <a:ext cx="864096" cy="46166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odoni MT Black" pitchFamily="18" charset="0"/>
              </a:rPr>
              <a:t>b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odoni MT Black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806023" y="4017477"/>
            <a:ext cx="864096" cy="46166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odoni MT Black" pitchFamily="18" charset="0"/>
              </a:rPr>
              <a:t>c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odoni MT Black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099153" y="4017477"/>
            <a:ext cx="864096" cy="46166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odoni MT Black" pitchFamily="18" charset="0"/>
              </a:rPr>
              <a:t>m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odoni MT Black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83432" y="4789340"/>
            <a:ext cx="864096" cy="46166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odoni MT Black" pitchFamily="18" charset="0"/>
              </a:rPr>
              <a:t>j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odoni MT Black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01087" y="4770419"/>
            <a:ext cx="864096" cy="46166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odoni MT Black" pitchFamily="18" charset="0"/>
              </a:rPr>
              <a:t>ch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odoni MT Black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99153" y="4746973"/>
            <a:ext cx="864096" cy="46166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Bodoni MT Black" pitchFamily="18" charset="0"/>
              </a:rPr>
              <a:t>a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Bodoni MT Black" pitchFamily="18" charset="0"/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539552" y="6128612"/>
            <a:ext cx="224110" cy="216496"/>
          </a:xfrm>
          <a:prstGeom prst="actionButtonForwardNex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800" b="98400" l="0" r="100000">
                        <a14:foregroundMark x1="41477" y1="34400" x2="34091" y2="52800"/>
                        <a14:foregroundMark x1="20455" y1="30400" x2="39205" y2="32000"/>
                        <a14:foregroundMark x1="14773" y1="40800" x2="33523" y2="408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36752">
            <a:off x="2624185" y="5121555"/>
            <a:ext cx="2288026" cy="1625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1319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48148E-6 L 0.36597 0.42014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99" y="20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33333E-6 L 0.49983 -0.00857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983" y="-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85185E-6 L 0.50382 0.30231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91" y="1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59259E-6 L 0.35799 0.06088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899" y="3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48148E-6 L 0.63611 -0.16783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806" y="-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44444E-6 L 0.63611 -0.36088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806" y="-18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-2.59259E-6 L 0.63785 -0.1993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892" y="-9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5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1351541"/>
            <a:ext cx="5781736" cy="41764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800" b="98400" l="0" r="100000">
                        <a14:foregroundMark x1="41477" y1="34400" x2="34091" y2="52800"/>
                        <a14:foregroundMark x1="20455" y1="30400" x2="39205" y2="32000"/>
                        <a14:foregroundMark x1="14773" y1="40800" x2="33523" y2="408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73500">
            <a:off x="3600220" y="3292439"/>
            <a:ext cx="2023042" cy="1375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 descr="C:\Documents and Settings\Jana\Local Settings\Temporary Internet Files\Content.IE5\RSBZXVRJ\MC9002909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73797">
            <a:off x="5327495" y="3849138"/>
            <a:ext cx="383309" cy="944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Nadpis 1"/>
          <p:cNvSpPr txBox="1">
            <a:spLocks/>
          </p:cNvSpPr>
          <p:nvPr/>
        </p:nvSpPr>
        <p:spPr>
          <a:xfrm>
            <a:off x="1822074" y="1968629"/>
            <a:ext cx="5579334" cy="1203925"/>
          </a:xfrm>
          <a:prstGeom prst="rect">
            <a:avLst/>
          </a:prstGeom>
          <a:solidFill>
            <a:schemeClr val="bg1"/>
          </a:solidFill>
          <a:ln w="28575">
            <a:solidFill>
              <a:srgbClr val="33CC33"/>
            </a:solidFill>
          </a:ln>
        </p:spPr>
        <p:txBody>
          <a:bodyPr/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4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33CC33"/>
                </a:solidFill>
                <a:effectLst/>
                <a:latin typeface="Arial" pitchFamily="34" charset="0"/>
                <a:cs typeface="Arial" pitchFamily="34" charset="0"/>
              </a:rPr>
              <a:t>Souhlásky měkké</a:t>
            </a:r>
          </a:p>
          <a:p>
            <a:pPr marL="0" indent="0" algn="ctr">
              <a:buNone/>
            </a:pPr>
            <a:r>
              <a:rPr lang="cs-CZ" sz="240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píšeme po nich 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i/í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algn="l"/>
            <a:endParaRPr lang="cs-CZ" sz="2400" dirty="0">
              <a:ln>
                <a:solidFill>
                  <a:schemeClr val="accent1">
                    <a:lumMod val="75000"/>
                  </a:schemeClr>
                </a:solidFill>
              </a:ln>
              <a:solidFill>
                <a:srgbClr val="33CC33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715619" y="5893671"/>
            <a:ext cx="889819" cy="889819"/>
            <a:chOff x="318974" y="5917117"/>
            <a:chExt cx="889819" cy="889819"/>
          </a:xfrm>
        </p:grpSpPr>
        <p:sp>
          <p:nvSpPr>
            <p:cNvPr id="4" name="Ovál 3"/>
            <p:cNvSpPr/>
            <p:nvPr/>
          </p:nvSpPr>
          <p:spPr>
            <a:xfrm>
              <a:off x="318974" y="5917117"/>
              <a:ext cx="889819" cy="889819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33CC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411775" y="5984638"/>
              <a:ext cx="70421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ln w="3175">
                    <a:solidFill>
                      <a:schemeClr val="tx1"/>
                    </a:solidFill>
                  </a:ln>
                  <a:solidFill>
                    <a:srgbClr val="92D050"/>
                  </a:solidFill>
                </a:rPr>
                <a:t>ň</a:t>
              </a:r>
              <a:endParaRPr lang="cs-CZ" sz="4000" b="1" dirty="0">
                <a:ln w="3175">
                  <a:solidFill>
                    <a:schemeClr val="tx1"/>
                  </a:solidFill>
                </a:ln>
                <a:solidFill>
                  <a:srgbClr val="92D050"/>
                </a:solidFill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226172" y="3154977"/>
            <a:ext cx="889819" cy="889819"/>
            <a:chOff x="318974" y="5917117"/>
            <a:chExt cx="889819" cy="889819"/>
          </a:xfrm>
        </p:grpSpPr>
        <p:sp>
          <p:nvSpPr>
            <p:cNvPr id="34" name="Ovál 33"/>
            <p:cNvSpPr/>
            <p:nvPr/>
          </p:nvSpPr>
          <p:spPr>
            <a:xfrm>
              <a:off x="318974" y="5917117"/>
              <a:ext cx="889819" cy="889819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33CC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11775" y="5984638"/>
              <a:ext cx="70421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ln w="3175">
                    <a:solidFill>
                      <a:schemeClr val="tx1"/>
                    </a:solidFill>
                  </a:ln>
                  <a:solidFill>
                    <a:srgbClr val="92D050"/>
                  </a:solidFill>
                </a:rPr>
                <a:t>č</a:t>
              </a:r>
              <a:endParaRPr lang="cs-CZ" sz="4000" b="1" dirty="0">
                <a:ln w="3175">
                  <a:solidFill>
                    <a:schemeClr val="tx1"/>
                  </a:solidFill>
                </a:ln>
                <a:solidFill>
                  <a:srgbClr val="92D050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318973" y="253321"/>
            <a:ext cx="889819" cy="889819"/>
            <a:chOff x="318974" y="5917117"/>
            <a:chExt cx="889819" cy="889819"/>
          </a:xfrm>
        </p:grpSpPr>
        <p:sp>
          <p:nvSpPr>
            <p:cNvPr id="37" name="Ovál 36"/>
            <p:cNvSpPr/>
            <p:nvPr/>
          </p:nvSpPr>
          <p:spPr>
            <a:xfrm>
              <a:off x="318974" y="5917117"/>
              <a:ext cx="889819" cy="889819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33CC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11775" y="5984638"/>
              <a:ext cx="70421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ln w="3175">
                    <a:solidFill>
                      <a:schemeClr val="tx1"/>
                    </a:solidFill>
                  </a:ln>
                  <a:solidFill>
                    <a:srgbClr val="92D050"/>
                  </a:solidFill>
                </a:rPr>
                <a:t>ř</a:t>
              </a:r>
              <a:endParaRPr lang="cs-CZ" sz="4000" b="1" dirty="0">
                <a:ln w="3175">
                  <a:solidFill>
                    <a:schemeClr val="tx1"/>
                  </a:solidFill>
                </a:ln>
                <a:solidFill>
                  <a:srgbClr val="92D050"/>
                </a:solidFill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4130294" y="138909"/>
            <a:ext cx="889819" cy="889819"/>
            <a:chOff x="318974" y="5917117"/>
            <a:chExt cx="889819" cy="889819"/>
          </a:xfrm>
        </p:grpSpPr>
        <p:sp>
          <p:nvSpPr>
            <p:cNvPr id="40" name="Ovál 39"/>
            <p:cNvSpPr/>
            <p:nvPr/>
          </p:nvSpPr>
          <p:spPr>
            <a:xfrm>
              <a:off x="318974" y="5917117"/>
              <a:ext cx="889819" cy="889819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33CC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11775" y="5984638"/>
              <a:ext cx="70421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ln w="3175">
                    <a:solidFill>
                      <a:schemeClr val="tx1"/>
                    </a:solidFill>
                  </a:ln>
                  <a:solidFill>
                    <a:srgbClr val="92D050"/>
                  </a:solidFill>
                </a:rPr>
                <a:t>c</a:t>
              </a:r>
              <a:endParaRPr lang="cs-CZ" sz="4000" b="1" dirty="0">
                <a:ln w="3175">
                  <a:solidFill>
                    <a:schemeClr val="tx1"/>
                  </a:solidFill>
                </a:ln>
                <a:solidFill>
                  <a:srgbClr val="92D050"/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7622059" y="24497"/>
            <a:ext cx="889819" cy="889819"/>
            <a:chOff x="318974" y="5917117"/>
            <a:chExt cx="889819" cy="889819"/>
          </a:xfrm>
        </p:grpSpPr>
        <p:sp>
          <p:nvSpPr>
            <p:cNvPr id="43" name="Ovál 42"/>
            <p:cNvSpPr/>
            <p:nvPr/>
          </p:nvSpPr>
          <p:spPr>
            <a:xfrm>
              <a:off x="318974" y="5917117"/>
              <a:ext cx="889819" cy="889819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33CC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1775" y="5984638"/>
              <a:ext cx="70421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ln w="3175">
                    <a:solidFill>
                      <a:schemeClr val="tx1"/>
                    </a:solidFill>
                  </a:ln>
                  <a:solidFill>
                    <a:srgbClr val="92D050"/>
                  </a:solidFill>
                </a:rPr>
                <a:t>j</a:t>
              </a:r>
              <a:endParaRPr lang="cs-CZ" sz="4000" b="1" dirty="0">
                <a:ln w="3175">
                  <a:solidFill>
                    <a:schemeClr val="tx1"/>
                  </a:solidFill>
                </a:ln>
                <a:solidFill>
                  <a:srgbClr val="92D050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7856312" y="3369854"/>
            <a:ext cx="889819" cy="889819"/>
            <a:chOff x="318974" y="5917117"/>
            <a:chExt cx="889819" cy="889819"/>
          </a:xfrm>
        </p:grpSpPr>
        <p:sp>
          <p:nvSpPr>
            <p:cNvPr id="46" name="Ovál 45"/>
            <p:cNvSpPr/>
            <p:nvPr/>
          </p:nvSpPr>
          <p:spPr>
            <a:xfrm>
              <a:off x="318974" y="5917117"/>
              <a:ext cx="889819" cy="889819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33CC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1775" y="5984638"/>
              <a:ext cx="70421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ln w="3175">
                    <a:solidFill>
                      <a:schemeClr val="tx1"/>
                    </a:solidFill>
                  </a:ln>
                  <a:solidFill>
                    <a:srgbClr val="92D050"/>
                  </a:solidFill>
                </a:rPr>
                <a:t>ď</a:t>
              </a:r>
              <a:endParaRPr lang="cs-CZ" sz="4000" b="1" dirty="0">
                <a:ln w="3175">
                  <a:solidFill>
                    <a:schemeClr val="tx1"/>
                  </a:solidFill>
                </a:ln>
                <a:solidFill>
                  <a:srgbClr val="92D050"/>
                </a:solidFill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7835165" y="5832020"/>
            <a:ext cx="889819" cy="889819"/>
            <a:chOff x="318974" y="5917117"/>
            <a:chExt cx="889819" cy="889819"/>
          </a:xfrm>
        </p:grpSpPr>
        <p:sp>
          <p:nvSpPr>
            <p:cNvPr id="49" name="Ovál 48"/>
            <p:cNvSpPr/>
            <p:nvPr/>
          </p:nvSpPr>
          <p:spPr>
            <a:xfrm>
              <a:off x="318974" y="5917117"/>
              <a:ext cx="889819" cy="889819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33CC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1775" y="5984638"/>
              <a:ext cx="70421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ln w="3175">
                    <a:solidFill>
                      <a:schemeClr val="tx1"/>
                    </a:solidFill>
                  </a:ln>
                  <a:solidFill>
                    <a:srgbClr val="92D050"/>
                  </a:solidFill>
                </a:rPr>
                <a:t>ť</a:t>
              </a:r>
              <a:endParaRPr lang="cs-CZ" sz="4000" b="1" dirty="0">
                <a:ln w="3175">
                  <a:solidFill>
                    <a:schemeClr val="tx1"/>
                  </a:solidFill>
                </a:ln>
                <a:solidFill>
                  <a:srgbClr val="92D050"/>
                </a:solidFill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318972" y="5905409"/>
            <a:ext cx="889819" cy="889819"/>
            <a:chOff x="318974" y="5917117"/>
            <a:chExt cx="889819" cy="889819"/>
          </a:xfrm>
        </p:grpSpPr>
        <p:sp>
          <p:nvSpPr>
            <p:cNvPr id="52" name="Ovál 51"/>
            <p:cNvSpPr/>
            <p:nvPr/>
          </p:nvSpPr>
          <p:spPr>
            <a:xfrm>
              <a:off x="318974" y="5917117"/>
              <a:ext cx="889819" cy="889819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33CC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11775" y="5984638"/>
              <a:ext cx="70421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ln w="3175">
                    <a:solidFill>
                      <a:schemeClr val="tx1"/>
                    </a:solidFill>
                  </a:ln>
                  <a:solidFill>
                    <a:srgbClr val="92D050"/>
                  </a:solidFill>
                </a:rPr>
                <a:t>š</a:t>
              </a:r>
              <a:endParaRPr lang="cs-CZ" sz="4000" b="1" dirty="0">
                <a:ln w="3175">
                  <a:solidFill>
                    <a:schemeClr val="tx1"/>
                  </a:solidFill>
                </a:ln>
                <a:solidFill>
                  <a:srgbClr val="92D050"/>
                </a:solidFill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2987824" y="5905410"/>
            <a:ext cx="889819" cy="889819"/>
            <a:chOff x="318974" y="5917117"/>
            <a:chExt cx="889819" cy="889819"/>
          </a:xfrm>
        </p:grpSpPr>
        <p:sp>
          <p:nvSpPr>
            <p:cNvPr id="58" name="Ovál 57"/>
            <p:cNvSpPr/>
            <p:nvPr/>
          </p:nvSpPr>
          <p:spPr>
            <a:xfrm>
              <a:off x="318974" y="5917117"/>
              <a:ext cx="889819" cy="889819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33CC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411775" y="5984638"/>
              <a:ext cx="70421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ln w="3175">
                    <a:solidFill>
                      <a:schemeClr val="tx1"/>
                    </a:solidFill>
                  </a:ln>
                  <a:solidFill>
                    <a:srgbClr val="92D050"/>
                  </a:solidFill>
                </a:rPr>
                <a:t>ž</a:t>
              </a:r>
              <a:endParaRPr lang="cs-CZ" sz="4000" b="1" dirty="0">
                <a:ln w="3175">
                  <a:solidFill>
                    <a:schemeClr val="tx1"/>
                  </a:solidFill>
                </a:ln>
                <a:solidFill>
                  <a:srgbClr val="92D05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43251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>
            <a:alpha val="7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462" l="0" r="100000">
                        <a14:foregroundMark x1="18391" y1="3763" x2="2682" y2="22581"/>
                        <a14:foregroundMark x1="20307" y1="5376" x2="94253" y2="2688"/>
                        <a14:foregroundMark x1="81226" y1="23118" x2="96169" y2="1613"/>
                        <a14:foregroundMark x1="3448" y1="23656" x2="79693" y2="23118"/>
                        <a14:foregroundMark x1="18391" y1="5914" x2="18391" y2="22043"/>
                        <a14:foregroundMark x1="19157" y1="8602" x2="86207" y2="3226"/>
                        <a14:foregroundMark x1="84291" y1="17742" x2="84291" y2="17742"/>
                        <a14:foregroundMark x1="80460" y1="19355" x2="28352" y2="193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0955" y="1225965"/>
            <a:ext cx="2486025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462" l="0" r="100000">
                        <a14:foregroundMark x1="18391" y1="3763" x2="2682" y2="22581"/>
                        <a14:foregroundMark x1="20307" y1="5376" x2="94253" y2="2688"/>
                        <a14:foregroundMark x1="81226" y1="23118" x2="96169" y2="1613"/>
                        <a14:foregroundMark x1="3448" y1="23656" x2="79693" y2="23118"/>
                        <a14:foregroundMark x1="18391" y1="5914" x2="18391" y2="22043"/>
                        <a14:foregroundMark x1="19157" y1="8602" x2="86207" y2="3226"/>
                        <a14:foregroundMark x1="84291" y1="17742" x2="84291" y2="17742"/>
                        <a14:foregroundMark x1="80460" y1="19355" x2="28352" y2="193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197695"/>
            <a:ext cx="2486025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3203848" y="1916832"/>
            <a:ext cx="176770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tvrdé souhlásky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00192" y="1934526"/>
            <a:ext cx="176770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měkké souhlásky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1523" y="187149"/>
            <a:ext cx="2847257" cy="19389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Dokážeš uspat miminko?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Nejdřív ukliď všechny kostičky do správné krabice, pak klikni na kočárek a povoz ho.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Krychle 22"/>
          <p:cNvSpPr>
            <a:spLocks noChangeAspect="1"/>
          </p:cNvSpPr>
          <p:nvPr/>
        </p:nvSpPr>
        <p:spPr>
          <a:xfrm>
            <a:off x="4283968" y="5445224"/>
            <a:ext cx="687585" cy="691943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1" name="Krychle 30"/>
          <p:cNvSpPr>
            <a:spLocks noChangeAspect="1"/>
          </p:cNvSpPr>
          <p:nvPr/>
        </p:nvSpPr>
        <p:spPr>
          <a:xfrm>
            <a:off x="4954119" y="4089306"/>
            <a:ext cx="687585" cy="691943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5" name="Krychle 34"/>
          <p:cNvSpPr>
            <a:spLocks noChangeAspect="1"/>
          </p:cNvSpPr>
          <p:nvPr/>
        </p:nvSpPr>
        <p:spPr>
          <a:xfrm>
            <a:off x="5172432" y="3564819"/>
            <a:ext cx="687585" cy="691943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ň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0" name="Krychle 29"/>
          <p:cNvSpPr>
            <a:spLocks noChangeAspect="1"/>
          </p:cNvSpPr>
          <p:nvPr/>
        </p:nvSpPr>
        <p:spPr>
          <a:xfrm>
            <a:off x="6840251" y="4149462"/>
            <a:ext cx="687585" cy="691943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38" name="Krychle 37"/>
          <p:cNvSpPr>
            <a:spLocks noChangeAspect="1"/>
          </p:cNvSpPr>
          <p:nvPr/>
        </p:nvSpPr>
        <p:spPr>
          <a:xfrm>
            <a:off x="6012160" y="4159734"/>
            <a:ext cx="687585" cy="691943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ž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9" name="Krychle 38"/>
          <p:cNvSpPr>
            <a:spLocks noChangeAspect="1"/>
          </p:cNvSpPr>
          <p:nvPr/>
        </p:nvSpPr>
        <p:spPr>
          <a:xfrm>
            <a:off x="6481880" y="3635152"/>
            <a:ext cx="687585" cy="691943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3" name="Krychle 42"/>
          <p:cNvSpPr>
            <a:spLocks noChangeAspect="1"/>
          </p:cNvSpPr>
          <p:nvPr/>
        </p:nvSpPr>
        <p:spPr>
          <a:xfrm>
            <a:off x="8067896" y="4951126"/>
            <a:ext cx="687585" cy="691943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2" name="Krychle 41"/>
          <p:cNvSpPr>
            <a:spLocks noChangeAspect="1"/>
          </p:cNvSpPr>
          <p:nvPr/>
        </p:nvSpPr>
        <p:spPr>
          <a:xfrm>
            <a:off x="7724104" y="5791190"/>
            <a:ext cx="687585" cy="691943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6" name="Krychle 35"/>
          <p:cNvSpPr>
            <a:spLocks noChangeAspect="1"/>
          </p:cNvSpPr>
          <p:nvPr/>
        </p:nvSpPr>
        <p:spPr>
          <a:xfrm>
            <a:off x="6938029" y="4951127"/>
            <a:ext cx="687585" cy="691943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4" name="Krychle 33"/>
          <p:cNvSpPr>
            <a:spLocks noChangeAspect="1"/>
          </p:cNvSpPr>
          <p:nvPr/>
        </p:nvSpPr>
        <p:spPr>
          <a:xfrm>
            <a:off x="6250444" y="5643070"/>
            <a:ext cx="687585" cy="691943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ť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2" name="Krychle 31"/>
          <p:cNvSpPr>
            <a:spLocks noChangeAspect="1"/>
          </p:cNvSpPr>
          <p:nvPr/>
        </p:nvSpPr>
        <p:spPr>
          <a:xfrm>
            <a:off x="5183187" y="5791195"/>
            <a:ext cx="687585" cy="691943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3" name="Krychle 32"/>
          <p:cNvSpPr>
            <a:spLocks noChangeAspect="1"/>
          </p:cNvSpPr>
          <p:nvPr/>
        </p:nvSpPr>
        <p:spPr>
          <a:xfrm>
            <a:off x="5261991" y="4951127"/>
            <a:ext cx="687585" cy="691943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7" name="Krychle 36"/>
          <p:cNvSpPr>
            <a:spLocks noChangeAspect="1"/>
          </p:cNvSpPr>
          <p:nvPr/>
        </p:nvSpPr>
        <p:spPr>
          <a:xfrm>
            <a:off x="7646205" y="4089306"/>
            <a:ext cx="687585" cy="691943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ř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0" name="Krychle 39"/>
          <p:cNvSpPr>
            <a:spLocks noChangeAspect="1"/>
          </p:cNvSpPr>
          <p:nvPr/>
        </p:nvSpPr>
        <p:spPr>
          <a:xfrm>
            <a:off x="7281821" y="3599983"/>
            <a:ext cx="687585" cy="691943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ď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1" name="Krychle 40"/>
          <p:cNvSpPr>
            <a:spLocks noChangeAspect="1"/>
          </p:cNvSpPr>
          <p:nvPr/>
        </p:nvSpPr>
        <p:spPr>
          <a:xfrm>
            <a:off x="6938028" y="3126685"/>
            <a:ext cx="687585" cy="691943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</a:t>
            </a:r>
            <a:endParaRPr lang="cs-CZ" sz="2800" dirty="0">
              <a:solidFill>
                <a:schemeClr val="tx1"/>
              </a:solidFill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312441" y="3009726"/>
            <a:ext cx="3180075" cy="3679158"/>
            <a:chOff x="312441" y="3009726"/>
            <a:chExt cx="3180075" cy="3679158"/>
          </a:xfrm>
        </p:grpSpPr>
        <p:grpSp>
          <p:nvGrpSpPr>
            <p:cNvPr id="2" name="Skupina 1"/>
            <p:cNvGrpSpPr/>
            <p:nvPr/>
          </p:nvGrpSpPr>
          <p:grpSpPr>
            <a:xfrm>
              <a:off x="312441" y="3009726"/>
              <a:ext cx="3180075" cy="3679158"/>
              <a:chOff x="716959" y="260648"/>
              <a:chExt cx="3180075" cy="3679158"/>
            </a:xfrm>
          </p:grpSpPr>
          <p:pic>
            <p:nvPicPr>
              <p:cNvPr id="3" name="Picture 5" descr="C:\Documents and Settings\Jana\Local Settings\Temporary Internet Files\Content.IE5\KJRJUKIT\MC900390780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16959" y="260648"/>
                <a:ext cx="3180075" cy="367915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4" name="Skupina 3"/>
              <p:cNvGrpSpPr/>
              <p:nvPr/>
            </p:nvGrpSpPr>
            <p:grpSpPr>
              <a:xfrm>
                <a:off x="1427950" y="596286"/>
                <a:ext cx="1162050" cy="1076325"/>
                <a:chOff x="1532921" y="4501056"/>
                <a:chExt cx="1162050" cy="1076325"/>
              </a:xfrm>
            </p:grpSpPr>
            <p:pic>
              <p:nvPicPr>
                <p:cNvPr id="5" name="Picture 9"/>
                <p:cNvPicPr>
                  <a:picLocks noChangeAspect="1" noChangeArrowheads="1"/>
                </p:cNvPicPr>
                <p:nvPr/>
              </p:nvPicPr>
              <p:blipFill>
                <a:blip r:embed="rId5">
                  <a:extLst>
                    <a:ext uri="{BEBA8EAE-BF5A-486C-A8C5-ECC9F3942E4B}">
                      <a14:imgProps xmlns:a14="http://schemas.microsoft.com/office/drawing/2010/main">
                        <a14:imgLayer r:embed="rId6">
                          <a14:imgEffect>
                            <a14:backgroundRemoval t="0" b="98230" l="1639" r="95082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532921" y="4501056"/>
                  <a:ext cx="1162050" cy="107632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6" name="Picture 8"/>
                <p:cNvPicPr>
                  <a:picLocks noChangeAspect="1" noChangeArrowheads="1"/>
                </p:cNvPicPr>
                <p:nvPr/>
              </p:nvPicPr>
              <p:blipFill>
                <a:blip r:embed="rId7">
                  <a:extLst>
                    <a:ext uri="{BEBA8EAE-BF5A-486C-A8C5-ECC9F3942E4B}">
                      <a14:imgProps xmlns:a14="http://schemas.microsoft.com/office/drawing/2010/main">
                        <a14:imgLayer r:embed="rId8">
                          <a14:imgEffect>
                            <a14:backgroundRemoval t="0" b="100000" l="4444" r="80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001821" y="5157192"/>
                  <a:ext cx="496685" cy="342161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</p:grpSp>
        <p:pic>
          <p:nvPicPr>
            <p:cNvPr id="46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8871" b="97581" l="8130" r="9756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92385" y="3259940"/>
              <a:ext cx="1171575" cy="11811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7" name="Tlačítko akce: Dopředu nebo Další 46">
            <a:hlinkClick r:id="" action="ppaction://hlinkshowjump?jump=nextslide" highlightClick="1"/>
          </p:cNvPr>
          <p:cNvSpPr/>
          <p:nvPr/>
        </p:nvSpPr>
        <p:spPr>
          <a:xfrm>
            <a:off x="8642201" y="6483138"/>
            <a:ext cx="250279" cy="205171"/>
          </a:xfrm>
          <a:prstGeom prst="actionButtonForwardNext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313538" y="3009151"/>
            <a:ext cx="3180075" cy="3679158"/>
            <a:chOff x="4038243" y="2821879"/>
            <a:chExt cx="3180075" cy="3679158"/>
          </a:xfrm>
        </p:grpSpPr>
        <p:grpSp>
          <p:nvGrpSpPr>
            <p:cNvPr id="15" name="Skupina 14"/>
            <p:cNvGrpSpPr/>
            <p:nvPr/>
          </p:nvGrpSpPr>
          <p:grpSpPr>
            <a:xfrm>
              <a:off x="4038243" y="2821879"/>
              <a:ext cx="3180075" cy="3679158"/>
              <a:chOff x="4274641" y="2808174"/>
              <a:chExt cx="3180075" cy="3679158"/>
            </a:xfrm>
          </p:grpSpPr>
          <p:grpSp>
            <p:nvGrpSpPr>
              <p:cNvPr id="17" name="Skupina 16"/>
              <p:cNvGrpSpPr/>
              <p:nvPr/>
            </p:nvGrpSpPr>
            <p:grpSpPr>
              <a:xfrm>
                <a:off x="4274641" y="2808174"/>
                <a:ext cx="3180075" cy="3679158"/>
                <a:chOff x="716959" y="260648"/>
                <a:chExt cx="3180075" cy="3679158"/>
              </a:xfrm>
            </p:grpSpPr>
            <p:pic>
              <p:nvPicPr>
                <p:cNvPr id="19" name="Picture 5" descr="C:\Documents and Settings\Jana\Local Settings\Temporary Internet Files\Content.IE5\KJRJUKIT\MC900390780[1].wmf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16959" y="260648"/>
                  <a:ext cx="3180075" cy="3679158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20" name="Skupina 19"/>
                <p:cNvGrpSpPr/>
                <p:nvPr/>
              </p:nvGrpSpPr>
              <p:grpSpPr>
                <a:xfrm>
                  <a:off x="1427950" y="596286"/>
                  <a:ext cx="1162050" cy="1076325"/>
                  <a:chOff x="1532921" y="4501056"/>
                  <a:chExt cx="1162050" cy="1076325"/>
                </a:xfrm>
              </p:grpSpPr>
              <p:pic>
                <p:nvPicPr>
                  <p:cNvPr id="21" name="Picture 9"/>
                  <p:cNvPicPr>
                    <a:picLocks noChangeAspect="1" noChangeArrowheads="1"/>
                  </p:cNvPicPr>
                  <p:nvPr/>
                </p:nvPicPr>
                <p:blipFill>
                  <a:blip r:embed="rId5">
                    <a:extLst>
                      <a:ext uri="{BEBA8EAE-BF5A-486C-A8C5-ECC9F3942E4B}">
                        <a14:imgProps xmlns:a14="http://schemas.microsoft.com/office/drawing/2010/main">
                          <a14:imgLayer r:embed="rId6">
                            <a14:imgEffect>
                              <a14:backgroundRemoval t="0" b="98230" l="1639" r="95082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532921" y="4501056"/>
                    <a:ext cx="1162050" cy="1076325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  <p:pic>
                <p:nvPicPr>
                  <p:cNvPr id="22" name="Picture 8"/>
                  <p:cNvPicPr>
                    <a:picLocks noChangeAspect="1" noChangeArrowheads="1"/>
                  </p:cNvPicPr>
                  <p:nvPr/>
                </p:nvPicPr>
                <p:blipFill>
                  <a:blip r:embed="rId7">
                    <a:extLst>
                      <a:ext uri="{BEBA8EAE-BF5A-486C-A8C5-ECC9F3942E4B}">
                        <a14:imgProps xmlns:a14="http://schemas.microsoft.com/office/drawing/2010/main">
                          <a14:imgLayer r:embed="rId8">
                            <a14:imgEffect>
                              <a14:backgroundRemoval t="0" b="100000" l="4444" r="80000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2001821" y="5157192"/>
                    <a:ext cx="496685" cy="342161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</p:grpSp>
          </p:grpSp>
          <p:pic>
            <p:nvPicPr>
              <p:cNvPr id="18" name="Picture 2"/>
              <p:cNvPicPr>
                <a:picLocks noChangeAspect="1" noChangeArrowheads="1"/>
              </p:cNvPicPr>
              <p:nvPr/>
            </p:nvPicPr>
            <p:blipFill>
              <a:blip r:embed="rId11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0" b="99057" l="9244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917290" y="3130974"/>
                <a:ext cx="1133475" cy="10096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16" name="Picture 12" descr="C:\Documents and Settings\Jana\Local Settings\Temporary Internet Files\Content.IE5\8UMYXVNH\MC900430045[1].wmf"/>
            <p:cNvPicPr>
              <a:picLocks noChangeAspect="1" noChangeArrowheads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0865" b="26581"/>
            <a:stretch/>
          </p:blipFill>
          <p:spPr bwMode="auto">
            <a:xfrm rot="19831288">
              <a:off x="4524392" y="3003223"/>
              <a:ext cx="1200549" cy="13114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6171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repeatCount="3000" accel="50000" decel="5000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7037E-6 L 0.61111 -0.00556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56" y="-278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32" presetClass="emph" presetSubtype="0" repeatCount="6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8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44444E-6 L -0.07691 -0.6173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54" y="-30880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9"/>
                                            </p:cond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-0.07934 -0.41968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76" y="-20995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4"/>
                                            </p:cond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0 L -0.28854 -0.3002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27" y="-15023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9"/>
                                            </p:cond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44444E-6 L -0.24618 -0.44954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09" y="-2247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4"/>
                                            </p:cond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44444E-6 L -0.07691 -0.61736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54" y="-30880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9"/>
                                            </p:cond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7037E-6 L -0.32777 -0.54537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89" y="-2726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4"/>
                                            </p:cond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7037E-6 L 0.15469 -0.55601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26" y="-2780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9"/>
                                            </p:cond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44444E-6 L 0.08438 -0.36412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19" y="-18218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4"/>
                                            </p:cond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44444E-6 L 0.10434 -0.4405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08" y="-2203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9"/>
                                            </p:cond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111E-6 L 0.13316 -0.3537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49" y="-17685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4"/>
                                            </p:cond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96296E-6 L 0.02049 -0.35902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4" y="-17963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9"/>
                                            </p:cond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45 0.00324 L -0.00729 -0.42679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8" y="-21513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4"/>
                                            </p:cond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35022E-6 L -0.03385 -0.56604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01" y="-2831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9"/>
                                            </p:cond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6248E-6 L -0.09878 -0.67801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48" y="-33912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4"/>
                                            </p:cond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7 L 0.14913 -0.65694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48" y="-3284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9"/>
                                            </p:cond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23" grpId="0" animBg="1"/>
      <p:bldP spid="31" grpId="0" animBg="1"/>
      <p:bldP spid="35" grpId="0" animBg="1"/>
      <p:bldP spid="30" grpId="0" animBg="1"/>
      <p:bldP spid="38" grpId="0" animBg="1"/>
      <p:bldP spid="39" grpId="0" animBg="1"/>
      <p:bldP spid="43" grpId="0" animBg="1"/>
      <p:bldP spid="42" grpId="0" animBg="1"/>
      <p:bldP spid="36" grpId="0" animBg="1"/>
      <p:bldP spid="34" grpId="0" animBg="1"/>
      <p:bldP spid="32" grpId="0" animBg="1"/>
      <p:bldP spid="33" grpId="0" animBg="1"/>
      <p:bldP spid="37" grpId="0" animBg="1"/>
      <p:bldP spid="40" grpId="0" animBg="1"/>
      <p:bldP spid="4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FF33">
                <a:lumMod val="30000"/>
                <a:lumOff val="70000"/>
              </a:srgbClr>
            </a:gs>
            <a:gs pos="50000">
              <a:srgbClr val="FFCCFF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4716016" y="1484784"/>
            <a:ext cx="3312368" cy="1728192"/>
            <a:chOff x="4716016" y="1484784"/>
            <a:chExt cx="3312368" cy="1728192"/>
          </a:xfrm>
        </p:grpSpPr>
        <p:sp>
          <p:nvSpPr>
            <p:cNvPr id="7" name="Obláček 6"/>
            <p:cNvSpPr/>
            <p:nvPr/>
          </p:nvSpPr>
          <p:spPr>
            <a:xfrm>
              <a:off x="4716016" y="1484784"/>
              <a:ext cx="3312368" cy="1728192"/>
            </a:xfrm>
            <a:prstGeom prst="cloudCallout">
              <a:avLst>
                <a:gd name="adj1" fmla="val -47663"/>
                <a:gd name="adj2" fmla="val 74540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Pa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544108" y="2025714"/>
              <a:ext cx="165618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smtClean="0"/>
                <a:t>Pá pá!</a:t>
              </a:r>
              <a:endParaRPr lang="cs-CZ" sz="36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550243" y="3180503"/>
            <a:ext cx="2288026" cy="1625018"/>
            <a:chOff x="2629557" y="5136299"/>
            <a:chExt cx="2288026" cy="1625018"/>
          </a:xfrm>
        </p:grpSpPr>
        <p:pic>
          <p:nvPicPr>
            <p:cNvPr id="15" name="Picture 1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4800" b="98400" l="0" r="100000">
                          <a14:foregroundMark x1="41477" y1="34400" x2="34091" y2="52800"/>
                          <a14:foregroundMark x1="20455" y1="30400" x2="39205" y2="32000"/>
                          <a14:foregroundMark x1="14773" y1="40800" x2="33523" y2="408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236752">
              <a:off x="2629557" y="5136299"/>
              <a:ext cx="2288026" cy="16250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3125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83968" y="5791028"/>
              <a:ext cx="336597" cy="3155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94225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FF33">
                <a:alpha val="54000"/>
              </a:srgbClr>
            </a:gs>
            <a:gs pos="39999">
              <a:srgbClr val="CCFF99">
                <a:alpha val="55000"/>
              </a:srgbClr>
            </a:gs>
            <a:gs pos="100000">
              <a:srgbClr val="FFEBFA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</a:t>
            </a:r>
            <a:r>
              <a:rPr lang="cs-CZ" sz="2700" dirty="0" smtClean="0"/>
              <a:t>office.microsoft.com/cs-cz/images</a:t>
            </a:r>
            <a:r>
              <a:rPr lang="cs-CZ" sz="2700" dirty="0"/>
              <a:t>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0007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234</Words>
  <Application>Microsoft Office PowerPoint</Application>
  <PresentationFormat>Předvádění na obrazovce (4:3)</PresentationFormat>
  <Paragraphs>79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Souhlásky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17_Souhlásky s miminkem</dc:title>
  <dc:creator/>
  <dc:description>ZŠ Hnátnice</dc:description>
  <cp:lastModifiedBy/>
  <cp:revision>1</cp:revision>
  <dcterms:created xsi:type="dcterms:W3CDTF">2012-01-22T21:34:57Z</dcterms:created>
  <dcterms:modified xsi:type="dcterms:W3CDTF">2012-04-01T06:18:47Z</dcterms:modified>
</cp:coreProperties>
</file>