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749EDC-F61A-454D-915A-8DB12A048F14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707F5D-1D5D-47BC-9B2A-CB6D13371F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452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707F5D-1D5D-47BC-9B2A-CB6D13371FB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653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F9069-EFC1-4528-873A-F3DD1EF8C2C6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A5-837E-425E-BE44-7E5C2B9DBA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F9069-EFC1-4528-873A-F3DD1EF8C2C6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A5-837E-425E-BE44-7E5C2B9DBA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F9069-EFC1-4528-873A-F3DD1EF8C2C6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A5-837E-425E-BE44-7E5C2B9DBA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F9069-EFC1-4528-873A-F3DD1EF8C2C6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A5-837E-425E-BE44-7E5C2B9DBA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F9069-EFC1-4528-873A-F3DD1EF8C2C6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A5-837E-425E-BE44-7E5C2B9DBA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F9069-EFC1-4528-873A-F3DD1EF8C2C6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A5-837E-425E-BE44-7E5C2B9DBA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F9069-EFC1-4528-873A-F3DD1EF8C2C6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A5-837E-425E-BE44-7E5C2B9DBA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F9069-EFC1-4528-873A-F3DD1EF8C2C6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A5-837E-425E-BE44-7E5C2B9DBA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F9069-EFC1-4528-873A-F3DD1EF8C2C6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A5-837E-425E-BE44-7E5C2B9DBA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F9069-EFC1-4528-873A-F3DD1EF8C2C6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A5-837E-425E-BE44-7E5C2B9DBA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F9069-EFC1-4528-873A-F3DD1EF8C2C6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A5-837E-425E-BE44-7E5C2B9DBA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F3F9069-EFC1-4528-873A-F3DD1EF8C2C6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01C07A5-837E-425E-BE44-7E5C2B9DBA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9137869"/>
              </p:ext>
            </p:extLst>
          </p:nvPr>
        </p:nvGraphicFramePr>
        <p:xfrm>
          <a:off x="2057400" y="358775"/>
          <a:ext cx="5764213" cy="6465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Dokument" r:id="rId3" imgW="5889940" imgH="6616998" progId="Word.Document.12">
                  <p:embed/>
                </p:oleObj>
              </mc:Choice>
              <mc:Fallback>
                <p:oleObj name="Dokument" r:id="rId3" imgW="5889940" imgH="6616998" progId="Word.Document.12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358775"/>
                        <a:ext cx="5764213" cy="64658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47298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297754"/>
            <a:ext cx="621715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9600" b="1" dirty="0" smtClean="0"/>
              <a:t>PROCENTA</a:t>
            </a:r>
            <a:endParaRPr lang="cs-CZ" sz="9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1785926"/>
            <a:ext cx="7798930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Výpočet počtu </a:t>
            </a:r>
          </a:p>
          <a:p>
            <a:pPr algn="ctr"/>
            <a:r>
              <a:rPr lang="cs-CZ" sz="8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procent</a:t>
            </a:r>
            <a:endParaRPr lang="cs-CZ" sz="8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5362" name="Picture 2" descr="C:\Users\Volechovi\AppData\Local\Microsoft\Windows\Temporary Internet Files\Content.IE5\VLHPBIJI\MC90044042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8024" y="4005064"/>
            <a:ext cx="4071934" cy="26604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42192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1147" y="1412776"/>
            <a:ext cx="48285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Urči zpaměti 1 %: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5638" y="2348880"/>
            <a:ext cx="337945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1 % z 658 km</a:t>
            </a:r>
          </a:p>
          <a:p>
            <a:r>
              <a:rPr lang="cs-CZ" sz="4000" dirty="0" smtClean="0"/>
              <a:t>1 % z 0,25 kg</a:t>
            </a:r>
          </a:p>
          <a:p>
            <a:r>
              <a:rPr lang="cs-CZ" sz="4000" dirty="0" smtClean="0"/>
              <a:t>1 % z 12,56 l </a:t>
            </a:r>
          </a:p>
          <a:p>
            <a:r>
              <a:rPr lang="cs-CZ" sz="4000" dirty="0" smtClean="0"/>
              <a:t>1 % z 85 456 g</a:t>
            </a:r>
          </a:p>
          <a:p>
            <a:r>
              <a:rPr lang="cs-CZ" sz="4000" dirty="0" smtClean="0"/>
              <a:t>1 % z 47 t</a:t>
            </a:r>
          </a:p>
          <a:p>
            <a:r>
              <a:rPr lang="cs-CZ" sz="4000" dirty="0" smtClean="0"/>
              <a:t>1 % z 2 Kč</a:t>
            </a:r>
          </a:p>
          <a:p>
            <a:r>
              <a:rPr lang="cs-CZ" sz="4000" dirty="0" smtClean="0"/>
              <a:t>1 % z 465 hl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98880" y="2348879"/>
            <a:ext cx="281359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= 6,58 km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= 0,0025 kg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= 0,1256 l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= 854,56 g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= 0,47 t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= 0,02 Kč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= 4,65 hl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7624" y="260648"/>
            <a:ext cx="59602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Matematická rozcvička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751423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7" grpId="0" build="p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052736"/>
            <a:ext cx="871296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Počet procent</a:t>
            </a:r>
          </a:p>
          <a:p>
            <a:r>
              <a:rPr lang="cs-CZ" sz="6000" dirty="0"/>
              <a:t>v</a:t>
            </a:r>
            <a:r>
              <a:rPr lang="cs-CZ" sz="6000" dirty="0" smtClean="0"/>
              <a:t>ypočítáme tak, že</a:t>
            </a:r>
          </a:p>
          <a:p>
            <a:r>
              <a:rPr lang="cs-CZ" sz="6000" dirty="0" smtClean="0"/>
              <a:t>procentovou část dělíme setinou základu (1%).</a:t>
            </a:r>
          </a:p>
          <a:p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109573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5176" y="116632"/>
            <a:ext cx="48862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Urči počet procent: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8616" y="1412776"/>
            <a:ext cx="888416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z</a:t>
            </a:r>
            <a:r>
              <a:rPr lang="cs-CZ" sz="4400" dirty="0" smtClean="0"/>
              <a:t>áklad je 800 km, procentová část</a:t>
            </a:r>
          </a:p>
          <a:p>
            <a:r>
              <a:rPr lang="cs-CZ" sz="4400" dirty="0" smtClean="0"/>
              <a:t>320 km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3284984"/>
            <a:ext cx="7353295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Řešení:</a:t>
            </a:r>
          </a:p>
          <a:p>
            <a:endParaRPr lang="cs-CZ" sz="4400" dirty="0" smtClean="0"/>
          </a:p>
          <a:p>
            <a:r>
              <a:rPr lang="cs-CZ" sz="4400" dirty="0">
                <a:solidFill>
                  <a:srgbClr val="C00000"/>
                </a:solidFill>
              </a:rPr>
              <a:t>z</a:t>
            </a:r>
            <a:r>
              <a:rPr lang="cs-CZ" sz="4400" dirty="0" smtClean="0">
                <a:solidFill>
                  <a:srgbClr val="C00000"/>
                </a:solidFill>
              </a:rPr>
              <a:t>áklad  : 1% = počet procent</a:t>
            </a:r>
          </a:p>
          <a:p>
            <a:r>
              <a:rPr lang="cs-CZ" sz="4400" dirty="0" smtClean="0"/>
              <a:t>320 km : 8 km = 40 %</a:t>
            </a:r>
          </a:p>
          <a:p>
            <a:endParaRPr lang="cs-CZ" sz="4400" dirty="0"/>
          </a:p>
        </p:txBody>
      </p:sp>
      <p:pic>
        <p:nvPicPr>
          <p:cNvPr id="16386" name="Picture 2" descr="C:\Users\Volechovi\AppData\Local\Microsoft\Windows\Temporary Internet Files\Content.IE5\CGD1GRTZ\MC9004404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8717281">
            <a:off x="6954053" y="4992068"/>
            <a:ext cx="1368425" cy="1828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31389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1638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3591" y="0"/>
            <a:ext cx="53543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Urči počet procent: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591" y="802868"/>
            <a:ext cx="9244838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z</a:t>
            </a:r>
            <a:r>
              <a:rPr lang="cs-CZ" sz="4400" dirty="0" smtClean="0"/>
              <a:t>áklad je 2 800 Kč, procentová část</a:t>
            </a:r>
          </a:p>
          <a:p>
            <a:r>
              <a:rPr lang="cs-CZ" sz="4400" dirty="0" smtClean="0"/>
              <a:t>2100 Kč</a:t>
            </a:r>
          </a:p>
          <a:p>
            <a:endParaRPr lang="cs-CZ" sz="4400" dirty="0"/>
          </a:p>
          <a:p>
            <a:endParaRPr lang="cs-CZ" sz="4400" dirty="0" smtClean="0"/>
          </a:p>
          <a:p>
            <a:r>
              <a:rPr lang="cs-CZ" sz="4400" dirty="0"/>
              <a:t>z</a:t>
            </a:r>
            <a:r>
              <a:rPr lang="cs-CZ" sz="4400" dirty="0" smtClean="0"/>
              <a:t>áklad je 10 500 l, procentová část</a:t>
            </a:r>
          </a:p>
          <a:p>
            <a:r>
              <a:rPr lang="cs-CZ" sz="4400" dirty="0" smtClean="0"/>
              <a:t>6 300 l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85418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35967"/>
            <a:ext cx="20313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Řešení: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700808"/>
            <a:ext cx="5966698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2 100 Kč : 28 Kč = 75 %</a:t>
            </a:r>
          </a:p>
          <a:p>
            <a:endParaRPr lang="cs-CZ" sz="4400" dirty="0"/>
          </a:p>
          <a:p>
            <a:endParaRPr lang="cs-CZ" sz="4400" dirty="0" smtClean="0"/>
          </a:p>
          <a:p>
            <a:r>
              <a:rPr lang="cs-CZ" sz="4400" dirty="0" smtClean="0"/>
              <a:t>6 300 l : 105 </a:t>
            </a:r>
            <a:r>
              <a:rPr lang="cs-CZ" sz="4400" dirty="0"/>
              <a:t>l</a:t>
            </a:r>
            <a:r>
              <a:rPr lang="cs-CZ" sz="4400" dirty="0" smtClean="0"/>
              <a:t> = 60 %</a:t>
            </a:r>
          </a:p>
          <a:p>
            <a:endParaRPr lang="cs-CZ" sz="4400" dirty="0"/>
          </a:p>
          <a:p>
            <a:endParaRPr lang="cs-CZ" sz="4400" dirty="0" smtClean="0"/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575346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44" y="0"/>
            <a:ext cx="183095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Úloha: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785794"/>
            <a:ext cx="8347157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Fotoaparát stál před zlevněním</a:t>
            </a:r>
          </a:p>
          <a:p>
            <a:r>
              <a:rPr lang="cs-CZ" sz="4400" dirty="0" smtClean="0"/>
              <a:t>2 500 </a:t>
            </a:r>
            <a:r>
              <a:rPr lang="cs-CZ" sz="4400" dirty="0"/>
              <a:t>K</a:t>
            </a:r>
            <a:r>
              <a:rPr lang="cs-CZ" sz="4400" dirty="0" smtClean="0"/>
              <a:t>č a po zlevnění 1 030 Kč.</a:t>
            </a:r>
          </a:p>
          <a:p>
            <a:r>
              <a:rPr lang="cs-CZ" sz="4400" dirty="0" smtClean="0"/>
              <a:t>Vypočítej, o kolik procent byla </a:t>
            </a:r>
          </a:p>
          <a:p>
            <a:r>
              <a:rPr lang="cs-CZ" sz="4400" dirty="0"/>
              <a:t>c</a:t>
            </a:r>
            <a:r>
              <a:rPr lang="cs-CZ" sz="4400" dirty="0" smtClean="0"/>
              <a:t>ena fotoaparátu snížena. </a:t>
            </a:r>
            <a:endParaRPr lang="cs-CZ" sz="4400" dirty="0"/>
          </a:p>
        </p:txBody>
      </p:sp>
      <p:pic>
        <p:nvPicPr>
          <p:cNvPr id="15362" name="Picture 2" descr="C:\Users\Volechovi\AppData\Local\Microsoft\Windows\Temporary Internet Files\Content.IE5\XR57HZ44\MC90043387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134051">
            <a:off x="3741746" y="3514343"/>
            <a:ext cx="4186026" cy="32861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8840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1536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307975"/>
            <a:ext cx="20313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Řešení: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193557"/>
            <a:ext cx="8861721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p</a:t>
            </a:r>
            <a:r>
              <a:rPr lang="cs-CZ" sz="4400" dirty="0" smtClean="0"/>
              <a:t>ůvodní cena………………….2 500 </a:t>
            </a:r>
            <a:r>
              <a:rPr lang="cs-CZ" sz="4400" dirty="0"/>
              <a:t>K</a:t>
            </a:r>
            <a:r>
              <a:rPr lang="cs-CZ" sz="4400" dirty="0" smtClean="0"/>
              <a:t>č</a:t>
            </a:r>
          </a:p>
          <a:p>
            <a:r>
              <a:rPr lang="cs-CZ" sz="4400" dirty="0"/>
              <a:t>c</a:t>
            </a:r>
            <a:r>
              <a:rPr lang="cs-CZ" sz="4400" dirty="0" smtClean="0"/>
              <a:t>ena po slevě………………….1 030 Kč</a:t>
            </a:r>
          </a:p>
          <a:p>
            <a:r>
              <a:rPr lang="cs-CZ" sz="4400" dirty="0"/>
              <a:t>s</a:t>
            </a:r>
            <a:r>
              <a:rPr lang="cs-CZ" sz="4400" dirty="0" smtClean="0"/>
              <a:t>leva……………………………….1 470 Kč</a:t>
            </a:r>
            <a:endParaRPr lang="cs-CZ" sz="4400" dirty="0"/>
          </a:p>
          <a:p>
            <a:endParaRPr lang="cs-CZ" sz="4400" dirty="0" smtClean="0"/>
          </a:p>
          <a:p>
            <a:r>
              <a:rPr lang="cs-CZ" sz="4400" dirty="0" smtClean="0"/>
              <a:t>1 470 Kč : 25 Kč = 58,8 %</a:t>
            </a:r>
          </a:p>
          <a:p>
            <a:endParaRPr lang="cs-CZ" sz="4400" dirty="0"/>
          </a:p>
          <a:p>
            <a:r>
              <a:rPr lang="cs-CZ" sz="4400" b="1" dirty="0" smtClean="0"/>
              <a:t>Cena fotoaparátu byla snížena</a:t>
            </a:r>
          </a:p>
          <a:p>
            <a:r>
              <a:rPr lang="cs-CZ" sz="4400" b="1" dirty="0" smtClean="0"/>
              <a:t>o 58,8 %.</a:t>
            </a:r>
            <a:r>
              <a:rPr lang="cs-CZ" sz="4400" dirty="0" smtClean="0"/>
              <a:t> </a:t>
            </a:r>
            <a:endParaRPr lang="cs-CZ" sz="4400" dirty="0"/>
          </a:p>
        </p:txBody>
      </p:sp>
      <p:pic>
        <p:nvPicPr>
          <p:cNvPr id="17410" name="Picture 2" descr="C:\Users\Volechovi\AppData\Local\Microsoft\Windows\Temporary Internet Files\Content.IE5\XR57HZ44\MC9004380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64" y="3500438"/>
            <a:ext cx="1863725" cy="127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5987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74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940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90</TotalTime>
  <Words>246</Words>
  <Application>Microsoft Office PowerPoint</Application>
  <PresentationFormat>Předvádění na obrazovce (4:3)</PresentationFormat>
  <Paragraphs>60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Aerodynamika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13</cp:revision>
  <dcterms:created xsi:type="dcterms:W3CDTF">2014-04-21T14:48:05Z</dcterms:created>
  <dcterms:modified xsi:type="dcterms:W3CDTF">2014-04-22T08:39:27Z</dcterms:modified>
</cp:coreProperties>
</file>