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54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D5B051-655C-4106-AC4A-FFCBE83899A2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559164-98FF-4F8A-8A23-1A436DC185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57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59164-98FF-4F8A-8A23-1A436DC18565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86742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E2F96FB-B346-430D-9E3E-8945BBFCECCF}" type="datetimeFigureOut">
              <a:rPr lang="cs-CZ" smtClean="0"/>
              <a:t>22. 4. 2014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358393A-8CE2-46AE-B7E9-335D75597FD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5" Type="http://schemas.openxmlformats.org/officeDocument/2006/relationships/image" Target="../media/image11.wmf"/><Relationship Id="rId4" Type="http://schemas.openxmlformats.org/officeDocument/2006/relationships/oleObject" Target="../embeddings/oleObject3.bin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23847114"/>
              </p:ext>
            </p:extLst>
          </p:nvPr>
        </p:nvGraphicFramePr>
        <p:xfrm>
          <a:off x="2054225" y="355600"/>
          <a:ext cx="5735638" cy="64246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kument" r:id="rId3" imgW="5889940" imgH="6615560" progId="Word.Document.12">
                  <p:embed/>
                </p:oleObj>
              </mc:Choice>
              <mc:Fallback>
                <p:oleObj name="Dokument" r:id="rId3" imgW="5889940" imgH="6615560" progId="Word.Document.12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4225" y="355600"/>
                        <a:ext cx="5735638" cy="64246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9568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691680" y="44624"/>
            <a:ext cx="591918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PROCENTA</a:t>
            </a:r>
            <a:endParaRPr lang="cs-CZ" sz="9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2052" y="1340767"/>
            <a:ext cx="8818440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Výpočet </a:t>
            </a:r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počtu procent</a:t>
            </a:r>
          </a:p>
          <a:p>
            <a:r>
              <a:rPr lang="cs-CZ" sz="6600" dirty="0" smtClean="0">
                <a:solidFill>
                  <a:schemeClr val="accent2">
                    <a:lumMod val="50000"/>
                  </a:schemeClr>
                </a:solidFill>
              </a:rPr>
              <a:t>    Slovní úlohy I</a:t>
            </a:r>
            <a:endParaRPr lang="cs-CZ" sz="6600" dirty="0">
              <a:solidFill>
                <a:schemeClr val="accent2">
                  <a:lumMod val="50000"/>
                </a:scheme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28005" y="5966765"/>
            <a:ext cx="8915995" cy="924283"/>
            <a:chOff x="228005" y="5966765"/>
            <a:chExt cx="8915995" cy="924283"/>
          </a:xfrm>
        </p:grpSpPr>
        <p:pic>
          <p:nvPicPr>
            <p:cNvPr id="7170" name="Picture 2" descr="C:\Users\jana.volechova\AppData\Local\Microsoft\Windows\Temporary Internet Files\Content.IE5\LTZ6V4VW\MC90021687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8005" y="5966765"/>
              <a:ext cx="1826971" cy="912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1" name="Picture 3" descr="C:\Users\jana.volechova\AppData\Local\Microsoft\Windows\Temporary Internet Files\Content.IE5\LTZ6V4VW\MC90021687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0382" y="5972564"/>
              <a:ext cx="1826971" cy="912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2" name="Picture 4" descr="C:\Users\jana.volechova\AppData\Local\Microsoft\Windows\Temporary Internet Files\Content.IE5\LTZ6V4VW\MC90021687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5149" y="5966766"/>
              <a:ext cx="1826971" cy="912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3" name="Picture 5" descr="C:\Users\jana.volechova\AppData\Local\Microsoft\Windows\Temporary Internet Files\Content.IE5\LTZ6V4VW\MC90021687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2120" y="5966767"/>
              <a:ext cx="1826971" cy="912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174" name="Picture 6" descr="C:\Users\jana.volechova\AppData\Local\Microsoft\Windows\Temporary Internet Files\Content.IE5\LTZ6V4VW\MC90021687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7029" y="5978477"/>
              <a:ext cx="1826971" cy="91257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7175" name="Picture 7" descr="C:\Users\jana.volechova\AppData\Local\Microsoft\Windows\Temporary Internet Files\Content.IE5\9VD3VGRK\MC90043755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284984"/>
            <a:ext cx="2880319" cy="2293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993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717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32779" y="34993"/>
            <a:ext cx="616707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Matematická rozcvička</a:t>
            </a:r>
            <a:endParaRPr lang="cs-CZ" sz="4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844824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99592" y="817272"/>
            <a:ext cx="68002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Zapiš v procentech zlomek:</a:t>
            </a:r>
            <a:endParaRPr lang="cs-CZ" sz="4000" b="1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20933112"/>
              </p:ext>
            </p:extLst>
          </p:nvPr>
        </p:nvGraphicFramePr>
        <p:xfrm>
          <a:off x="350531" y="1529408"/>
          <a:ext cx="666074" cy="532859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4" imgW="203040" imgH="1625400" progId="Equation.3">
                  <p:embed/>
                </p:oleObj>
              </mc:Choice>
              <mc:Fallback>
                <p:oleObj name="Rovnice" r:id="rId4" imgW="203040" imgH="162540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50531" y="1529408"/>
                        <a:ext cx="666074" cy="532859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4199565" y="1876346"/>
            <a:ext cx="348524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= 0,50 = 50%</a:t>
            </a:r>
          </a:p>
          <a:p>
            <a:endParaRPr lang="cs-CZ" sz="4400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0,75 = 75 %</a:t>
            </a:r>
          </a:p>
          <a:p>
            <a:endParaRPr lang="cs-CZ" sz="4400" dirty="0" smtClean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0,80 = 80 %</a:t>
            </a:r>
          </a:p>
          <a:p>
            <a:endParaRPr lang="cs-CZ" sz="4400" dirty="0">
              <a:solidFill>
                <a:srgbClr val="FF0000"/>
              </a:solidFill>
            </a:endParaRPr>
          </a:p>
          <a:p>
            <a:r>
              <a:rPr lang="cs-CZ" sz="4400" dirty="0" smtClean="0">
                <a:solidFill>
                  <a:srgbClr val="FF0000"/>
                </a:solidFill>
              </a:rPr>
              <a:t>= 0,70 = 70 %</a:t>
            </a:r>
            <a:endParaRPr lang="cs-CZ" sz="4400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jana.volechova\AppData\Local\Microsoft\Windows\Temporary Internet Files\Content.IE5\5EQ6APCI\MC900438000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28498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0957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</a:t>
            </a:r>
            <a:r>
              <a:rPr lang="cs-CZ" sz="4400" b="1" dirty="0" smtClean="0"/>
              <a:t>1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61053" y="1196752"/>
            <a:ext cx="848341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Na statku snížili chov krav o 20 kusů</a:t>
            </a:r>
          </a:p>
          <a:p>
            <a:r>
              <a:rPr lang="cs-CZ" sz="4000" dirty="0"/>
              <a:t>a</a:t>
            </a:r>
            <a:r>
              <a:rPr lang="cs-CZ" sz="4000" dirty="0" smtClean="0"/>
              <a:t> chovají dnes 300 krav. O kolik</a:t>
            </a:r>
          </a:p>
          <a:p>
            <a:r>
              <a:rPr lang="cs-CZ" sz="4000" dirty="0" smtClean="0"/>
              <a:t>procent snížili chov?</a:t>
            </a:r>
          </a:p>
          <a:p>
            <a:endParaRPr lang="cs-CZ" sz="4000" dirty="0"/>
          </a:p>
        </p:txBody>
      </p:sp>
      <p:pic>
        <p:nvPicPr>
          <p:cNvPr id="3074" name="Picture 2" descr="C:\Users\jana.volechova\AppData\Local\Microsoft\Windows\Temporary Internet Files\Content.IE5\LTZ6V4VW\MP9004465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287" y="3284984"/>
            <a:ext cx="1999878" cy="258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volechova\AppData\Local\Microsoft\Windows\Temporary Internet Files\Content.IE5\LTZ6V4VW\MP90044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4474" y="4474788"/>
            <a:ext cx="1855862" cy="240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volechova\AppData\Local\Microsoft\Windows\Temporary Internet Files\Content.IE5\LTZ6V4VW\MP90044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5534" y="4465386"/>
            <a:ext cx="1855861" cy="240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.volechova\AppData\Local\Microsoft\Windows\Temporary Internet Files\Content.IE5\LTZ6V4VW\MP90044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027" y="4477013"/>
            <a:ext cx="1855862" cy="240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volechova\AppData\Local\Microsoft\Windows\Temporary Internet Files\Content.IE5\LTZ6V4VW\MP9004465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8888" y="4465386"/>
            <a:ext cx="1855861" cy="2403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7342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Řešení: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124744"/>
            <a:ext cx="778129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300 krav - základ……………..100 %</a:t>
            </a:r>
          </a:p>
          <a:p>
            <a:r>
              <a:rPr lang="cs-CZ" sz="4000" dirty="0" smtClean="0"/>
              <a:t>3 krávy………………………………….1 %</a:t>
            </a:r>
            <a:endParaRPr lang="cs-CZ" sz="4000" dirty="0"/>
          </a:p>
          <a:p>
            <a:r>
              <a:rPr lang="cs-CZ" sz="4000" dirty="0" smtClean="0"/>
              <a:t>20 krav………………………………….? %</a:t>
            </a:r>
          </a:p>
          <a:p>
            <a:endParaRPr lang="cs-CZ" sz="4000" dirty="0"/>
          </a:p>
          <a:p>
            <a:r>
              <a:rPr lang="cs-CZ" sz="4000" dirty="0" smtClean="0"/>
              <a:t>20 : 3 = 6,6666 % = 6,67 %</a:t>
            </a:r>
          </a:p>
          <a:p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72" y="5179402"/>
            <a:ext cx="751199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Na statku snížili počet krav </a:t>
            </a:r>
          </a:p>
          <a:p>
            <a:r>
              <a:rPr lang="cs-CZ" sz="4400" b="1" dirty="0" smtClean="0"/>
              <a:t>o 6,67 %.</a:t>
            </a:r>
            <a:endParaRPr lang="cs-CZ" sz="4400" b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66446825"/>
              </p:ext>
            </p:extLst>
          </p:nvPr>
        </p:nvGraphicFramePr>
        <p:xfrm>
          <a:off x="4860032" y="3606670"/>
          <a:ext cx="182116" cy="2541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Rovnice" r:id="rId3" imgW="75960" imgH="75960" progId="Equation.3">
                  <p:embed/>
                </p:oleObj>
              </mc:Choice>
              <mc:Fallback>
                <p:oleObj name="Rovnice" r:id="rId3" imgW="75960" imgH="75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860032" y="3606670"/>
                        <a:ext cx="182116" cy="2541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124" name="Picture 4" descr="C:\Users\jana.volechova\AppData\Local\Microsoft\Windows\Temporary Internet Files\Content.IE5\5EQ6APCI\MC9004404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91156">
            <a:off x="7023608" y="3623497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8332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51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6632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Úloha </a:t>
            </a:r>
            <a:r>
              <a:rPr lang="cs-CZ" sz="4400" b="1" dirty="0" smtClean="0"/>
              <a:t>2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946306"/>
            <a:ext cx="7847020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 1 800 žárovek je 25 vadných.</a:t>
            </a:r>
          </a:p>
          <a:p>
            <a:r>
              <a:rPr lang="cs-CZ" sz="4000" dirty="0" smtClean="0"/>
              <a:t>Kolik procent žárovek je s vadou?</a:t>
            </a:r>
          </a:p>
          <a:p>
            <a:r>
              <a:rPr lang="cs-CZ" sz="4000" dirty="0" smtClean="0"/>
              <a:t>Výsledek zaokrouhli na setiny </a:t>
            </a:r>
          </a:p>
          <a:p>
            <a:r>
              <a:rPr lang="cs-CZ" sz="4000" dirty="0"/>
              <a:t>p</a:t>
            </a:r>
            <a:r>
              <a:rPr lang="cs-CZ" sz="4000" dirty="0" smtClean="0"/>
              <a:t>rocent.</a:t>
            </a:r>
          </a:p>
          <a:p>
            <a:endParaRPr lang="cs-CZ" sz="4000" dirty="0"/>
          </a:p>
        </p:txBody>
      </p:sp>
      <p:pic>
        <p:nvPicPr>
          <p:cNvPr id="4098" name="Picture 2" descr="C:\Users\jana.volechova\AppData\Local\Microsoft\Windows\Temporary Internet Files\Content.IE5\9VD3VGRK\MC90037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072192">
            <a:off x="3070484" y="4869160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.volechova\AppData\Local\Microsoft\Windows\Temporary Internet Files\Content.IE5\9VD3VGRK\MC90037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415415">
            <a:off x="4815043" y="4869160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.volechova\AppData\Local\Microsoft\Windows\Temporary Internet Files\Content.IE5\9VD3VGRK\MC90037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043746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.volechova\AppData\Local\Microsoft\Windows\Temporary Internet Files\Content.IE5\9VD3VGRK\MC90037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502428">
            <a:off x="1009089" y="5127943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.volechova\AppData\Local\Microsoft\Windows\Temporary Internet Files\Content.IE5\9VD3VGRK\MC9003710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58199">
            <a:off x="6514813" y="5123281"/>
            <a:ext cx="1964131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014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ana.volechova\AppData\Local\Microsoft\Windows\Temporary Internet Files\Content.IE5\3Z0SG0DU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86382">
            <a:off x="7322388" y="446082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1687" y="163959"/>
            <a:ext cx="212910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Řešení: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583" y="1124744"/>
            <a:ext cx="8579593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1 800 žárovek – základ…………..100 %</a:t>
            </a:r>
          </a:p>
          <a:p>
            <a:r>
              <a:rPr lang="cs-CZ" sz="4000" dirty="0" smtClean="0"/>
              <a:t>18 žárovek………………………………….1 %</a:t>
            </a:r>
          </a:p>
          <a:p>
            <a:r>
              <a:rPr lang="cs-CZ" sz="4000" dirty="0" smtClean="0"/>
              <a:t>25 žárovek……………………………………? %</a:t>
            </a:r>
          </a:p>
          <a:p>
            <a:endParaRPr lang="cs-CZ" sz="4000" dirty="0"/>
          </a:p>
          <a:p>
            <a:r>
              <a:rPr lang="cs-CZ" sz="4000" dirty="0" smtClean="0"/>
              <a:t>25 : 18 = 1,388 % = 1,39 %</a:t>
            </a:r>
            <a:endParaRPr lang="cs-CZ" sz="4000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0062900"/>
              </p:ext>
            </p:extLst>
          </p:nvPr>
        </p:nvGraphicFramePr>
        <p:xfrm>
          <a:off x="4132305" y="3645024"/>
          <a:ext cx="220216" cy="2880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7" name="Rovnice" r:id="rId4" imgW="75960" imgH="75960" progId="Equation.3">
                  <p:embed/>
                </p:oleObj>
              </mc:Choice>
              <mc:Fallback>
                <p:oleObj name="Rovnice" r:id="rId4" imgW="75960" imgH="7596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132305" y="3645024"/>
                        <a:ext cx="220216" cy="2880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5716641"/>
            <a:ext cx="74717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Vadných </a:t>
            </a:r>
            <a:r>
              <a:rPr lang="cs-CZ" sz="4400" b="1" smtClean="0"/>
              <a:t>je 1,39 </a:t>
            </a:r>
            <a:r>
              <a:rPr lang="cs-CZ" sz="4400" b="1" dirty="0" smtClean="0"/>
              <a:t>% žárovek.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6528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14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285322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u="sng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/>
              <a:t>Zdroj všech obrázků je galerie Microsoft Office  2010, vlastník licence ZŠ Jablonec nad Nisou – Mšeno, Mozartova</a:t>
            </a:r>
            <a:r>
              <a:rPr lang="cs-CZ" dirty="0"/>
              <a:t> </a:t>
            </a:r>
            <a:r>
              <a:rPr lang="cs-CZ" dirty="0" smtClean="0"/>
              <a:t>24, příspěvková organizace.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201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</TotalTime>
  <Words>177</Words>
  <Application>Microsoft Office PowerPoint</Application>
  <PresentationFormat>Předvádění na obrazovce (4:3)</PresentationFormat>
  <Paragraphs>40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Aerodynamika</vt:lpstr>
      <vt:lpstr>Microsoft Word Document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Volechová</dc:creator>
  <cp:lastModifiedBy>Jana Volechová</cp:lastModifiedBy>
  <cp:revision>12</cp:revision>
  <dcterms:created xsi:type="dcterms:W3CDTF">2014-04-22T08:42:24Z</dcterms:created>
  <dcterms:modified xsi:type="dcterms:W3CDTF">2014-04-22T15:42:30Z</dcterms:modified>
</cp:coreProperties>
</file>