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71" r:id="rId4"/>
    <p:sldId id="272" r:id="rId5"/>
    <p:sldId id="294" r:id="rId6"/>
    <p:sldId id="296" r:id="rId7"/>
    <p:sldId id="295" r:id="rId8"/>
    <p:sldId id="293" r:id="rId9"/>
    <p:sldId id="292" r:id="rId10"/>
    <p:sldId id="290" r:id="rId11"/>
    <p:sldId id="289" r:id="rId12"/>
    <p:sldId id="273" r:id="rId13"/>
    <p:sldId id="286" r:id="rId14"/>
    <p:sldId id="291" r:id="rId15"/>
    <p:sldId id="287" r:id="rId16"/>
    <p:sldId id="288" r:id="rId17"/>
    <p:sldId id="297" r:id="rId18"/>
    <p:sldId id="258" r:id="rId19"/>
    <p:sldId id="285" r:id="rId20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5F5938-E9A3-4840-9B0B-524234104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DCBFA1-4D37-4BFC-8574-303D67D66F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AD0A8-312C-4D68-A7D4-E6FF399C7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FA845E-6632-4A0C-A18B-F3A2C12903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9AC58-948D-4A80-A93F-070062B59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85F32F-A7B2-4C97-B040-606FD6B60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53CAD6-8DD7-4355-A8EF-7021E9C239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856498-C487-444F-A883-61B4032DA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291FC3-D4CF-435A-A68F-A02ED1DE61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944AD6-7453-4A4B-B3B1-17F36266F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596F6-EBA8-49A6-B5A4-4C4D1AF7AB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6C809-B937-404E-BF9A-D323D4C1C4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97F19C-A3A5-4818-B3E1-D8340BC40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1E5260-F000-4970-9206-D3278CAD9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047D2B6-C7B6-4D71-97E0-6A35406D8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Group 2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509389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zoo10_pavoukovci_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Arachnida.ppt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základními znaky skupiny a  </a:t>
                      </a:r>
                      <a:b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 jednotlivými zástupci pavoukovců a jejich způsobem života.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Pavoukovci Arachnida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poznají vybrané zástupce pavoukovců a umí charakterizovat jejich způsob života.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pavoukovci, Arachnida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pavouci, sekáči, štíři, štírci, roztoči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(28.1.2014, třída 2.B)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052513"/>
            <a:ext cx="4175125" cy="273685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Pavoukovci </a:t>
            </a:r>
            <a:br>
              <a:rPr lang="cs-CZ" smtClean="0">
                <a:solidFill>
                  <a:schemeClr val="bg1"/>
                </a:solidFill>
              </a:rPr>
            </a:br>
            <a:r>
              <a:rPr lang="cs-CZ" i="1" smtClean="0">
                <a:solidFill>
                  <a:schemeClr val="bg1"/>
                </a:solidFill>
              </a:rPr>
              <a:t>Arachnida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3076" name="Picture 4" descr="krizak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32350" y="2133600"/>
            <a:ext cx="431165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7" name="Text Box 6"/>
          <p:cNvSpPr txBox="1">
            <a:spLocks noChangeArrowheads="1"/>
          </p:cNvSpPr>
          <p:nvPr/>
        </p:nvSpPr>
        <p:spPr bwMode="auto">
          <a:xfrm>
            <a:off x="4859338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Stavba těla pavoukovců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125538"/>
            <a:ext cx="8820150" cy="4535487"/>
          </a:xfrm>
        </p:spPr>
        <p:txBody>
          <a:bodyPr/>
          <a:lstStyle/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hlavohruď + zadeček</a:t>
            </a: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klepítka (chelicery), makadla (pedipalpy)</a:t>
            </a: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4 páry kráčivých nohou</a:t>
            </a:r>
          </a:p>
          <a:p>
            <a:pPr eaLnBrk="1" hangingPunct="1"/>
            <a:endParaRPr lang="cs-CZ" sz="3000" smtClean="0">
              <a:solidFill>
                <a:schemeClr val="bg1"/>
              </a:solidFill>
            </a:endParaRP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cévní soustava </a:t>
            </a:r>
            <a:r>
              <a:rPr lang="cs-CZ" sz="3000" b="1" smtClean="0">
                <a:solidFill>
                  <a:schemeClr val="bg1"/>
                </a:solidFill>
              </a:rPr>
              <a:t>otevřená</a:t>
            </a:r>
            <a:r>
              <a:rPr lang="cs-CZ" sz="3000" smtClean="0">
                <a:solidFill>
                  <a:schemeClr val="bg1"/>
                </a:solidFill>
              </a:rPr>
              <a:t> </a:t>
            </a: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dýchací s. – plicní vaky, vzdušnice, nebo povrch těla</a:t>
            </a: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vylučovací s. – metanefridie, Malpigiho trubice</a:t>
            </a:r>
          </a:p>
          <a:p>
            <a:pPr eaLnBrk="1" hangingPunct="1"/>
            <a:r>
              <a:rPr lang="cs-CZ" sz="3000" smtClean="0">
                <a:solidFill>
                  <a:schemeClr val="bg1"/>
                </a:solidFill>
              </a:rPr>
              <a:t>trávicí soustava – větvená, </a:t>
            </a:r>
            <a:r>
              <a:rPr lang="cs-CZ" sz="3000" b="1" smtClean="0">
                <a:solidFill>
                  <a:schemeClr val="bg1"/>
                </a:solidFill>
              </a:rPr>
              <a:t>mimotělní trávení</a:t>
            </a:r>
            <a:endParaRPr lang="cs-CZ" sz="30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třída: Pavoukovci (Arachnida)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řád: pavouci (Aranae)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řád: sekáči (Opiliones)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řád: štíři (Scorpiones)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řád: štírci (Pseudoscorpiones)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řád: roztoči (Acarina)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řád: pavouci (Aranae)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hlavohruď + zadeček </a:t>
            </a:r>
          </a:p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zadeček připojen stopkou</a:t>
            </a:r>
            <a:r>
              <a:rPr lang="cs-CZ" smtClean="0">
                <a:solidFill>
                  <a:schemeClr val="bg1"/>
                </a:solidFill>
              </a:rPr>
              <a:t> </a:t>
            </a:r>
          </a:p>
          <a:p>
            <a:pPr eaLnBrk="1" hangingPunct="1"/>
            <a:endParaRPr lang="cs-CZ" smtClean="0">
              <a:solidFill>
                <a:schemeClr val="bg1"/>
              </a:solidFill>
            </a:endParaRP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většinou 8 jednoduchých očí (jen šestoočky mají 6)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tkají sítě – snovací žlázy na zadečku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manželský kanibalismus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častá péče o potomstvo</a:t>
            </a:r>
          </a:p>
          <a:p>
            <a:pPr eaLnBrk="1" hangingPunct="1"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/>
            <a:endParaRPr lang="cs-CZ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/>
            <a:endParaRPr lang="cs-CZ" sz="2800" smtClean="0"/>
          </a:p>
        </p:txBody>
      </p:sp>
      <p:pic>
        <p:nvPicPr>
          <p:cNvPr id="7172" name="Picture 4" descr="IMG_3950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9588"/>
          </a:xfrm>
          <a:noFill/>
        </p:spPr>
      </p:pic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179388" y="5805488"/>
            <a:ext cx="6845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struktura pavučiny, samice hlídá kokon s mláďaty</a:t>
            </a:r>
          </a:p>
        </p:txBody>
      </p:sp>
      <p:sp>
        <p:nvSpPr>
          <p:cNvPr id="7174" name="Text Box 8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/>
            <a:endParaRPr lang="cs-CZ" sz="2800" smtClean="0"/>
          </a:p>
        </p:txBody>
      </p:sp>
      <p:pic>
        <p:nvPicPr>
          <p:cNvPr id="8196" name="Picture 4" descr="IMG_3952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8197" name="Rectangle 7"/>
          <p:cNvSpPr>
            <a:spLocks noChangeArrowheads="1"/>
          </p:cNvSpPr>
          <p:nvPr/>
        </p:nvSpPr>
        <p:spPr bwMode="auto">
          <a:xfrm>
            <a:off x="0" y="260350"/>
            <a:ext cx="6845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struktura pavučiny, samice hlídá kokon s mláďaty</a:t>
            </a:r>
          </a:p>
        </p:txBody>
      </p:sp>
      <p:sp>
        <p:nvSpPr>
          <p:cNvPr id="8198" name="Text Box 8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slíďák – samice nese mláďata</a:t>
            </a:r>
          </a:p>
        </p:txBody>
      </p:sp>
      <p:pic>
        <p:nvPicPr>
          <p:cNvPr id="9219" name="Picture 4" descr="slidak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 l="-995"/>
          <a:stretch>
            <a:fillRect/>
          </a:stretch>
        </p:blipFill>
        <p:spPr>
          <a:xfrm>
            <a:off x="179388" y="1593850"/>
            <a:ext cx="8424862" cy="5151438"/>
          </a:xfrm>
          <a:noFill/>
        </p:spPr>
      </p:pic>
      <p:sp>
        <p:nvSpPr>
          <p:cNvPr id="9220" name="Text Box 7"/>
          <p:cNvSpPr txBox="1">
            <a:spLocks noChangeArrowheads="1"/>
          </p:cNvSpPr>
          <p:nvPr/>
        </p:nvSpPr>
        <p:spPr bwMode="auto">
          <a:xfrm>
            <a:off x="6659563" y="63817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/>
          <p:cNvSpPr>
            <a:spLocks noGrp="1" noChangeArrowheads="1"/>
          </p:cNvSpPr>
          <p:nvPr>
            <p:ph type="title"/>
          </p:nvPr>
        </p:nvSpPr>
        <p:spPr>
          <a:xfrm>
            <a:off x="4643438" y="274638"/>
            <a:ext cx="4043362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křižák</a:t>
            </a:r>
          </a:p>
        </p:txBody>
      </p:sp>
      <p:pic>
        <p:nvPicPr>
          <p:cNvPr id="10243" name="Picture 4" descr="krizak1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5292725" cy="3819525"/>
          </a:xfrm>
          <a:noFill/>
        </p:spPr>
      </p:pic>
      <p:pic>
        <p:nvPicPr>
          <p:cNvPr id="10244" name="Picture 7" descr="krizak2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492500" y="3028950"/>
            <a:ext cx="5651500" cy="3829050"/>
          </a:xfrm>
          <a:noFill/>
        </p:spPr>
      </p:pic>
      <p:sp>
        <p:nvSpPr>
          <p:cNvPr id="10245" name="Text Box 10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0246" name="Text Box 11"/>
          <p:cNvSpPr txBox="1">
            <a:spLocks noChangeArrowheads="1"/>
          </p:cNvSpPr>
          <p:nvPr/>
        </p:nvSpPr>
        <p:spPr bwMode="auto">
          <a:xfrm>
            <a:off x="0" y="35004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4"/>
          <p:cNvSpPr>
            <a:spLocks noGrp="1" noChangeArrowheads="1"/>
          </p:cNvSpPr>
          <p:nvPr>
            <p:ph type="title" sz="quarter"/>
          </p:nvPr>
        </p:nvSpPr>
        <p:spPr>
          <a:xfrm>
            <a:off x="457200" y="274638"/>
            <a:ext cx="43307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skákavka</a:t>
            </a:r>
          </a:p>
        </p:txBody>
      </p:sp>
      <p:pic>
        <p:nvPicPr>
          <p:cNvPr id="11267" name="Picture 4" descr="CIMG4518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2805113"/>
            <a:ext cx="4284662" cy="4052887"/>
          </a:xfrm>
          <a:noFill/>
        </p:spPr>
      </p:pic>
      <p:pic>
        <p:nvPicPr>
          <p:cNvPr id="11268" name="Picture 10" descr="CIMG4520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859338" y="0"/>
            <a:ext cx="4284662" cy="3622675"/>
          </a:xfrm>
          <a:noFill/>
        </p:spPr>
      </p:pic>
      <p:pic>
        <p:nvPicPr>
          <p:cNvPr id="11269" name="Picture 13" descr="CIMG4521"/>
          <p:cNvPicPr>
            <a:picLocks noChangeAspect="1" noChangeArrowheads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0" y="3352800"/>
            <a:ext cx="4859338" cy="3505200"/>
          </a:xfrm>
          <a:noFill/>
        </p:spPr>
      </p:pic>
      <p:sp>
        <p:nvSpPr>
          <p:cNvPr id="11270" name="Text Box 18"/>
          <p:cNvSpPr txBox="1">
            <a:spLocks noChangeArrowheads="1"/>
          </p:cNvSpPr>
          <p:nvPr/>
        </p:nvSpPr>
        <p:spPr bwMode="auto">
          <a:xfrm>
            <a:off x="447675" y="1792288"/>
            <a:ext cx="412432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neloví pomocí sítě, ale skokem na kořist</a:t>
            </a:r>
          </a:p>
        </p:txBody>
      </p:sp>
      <p:sp>
        <p:nvSpPr>
          <p:cNvPr id="11271" name="Text Box 19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1272" name="Text Box 20"/>
          <p:cNvSpPr txBox="1">
            <a:spLocks noChangeArrowheads="1"/>
          </p:cNvSpPr>
          <p:nvPr/>
        </p:nvSpPr>
        <p:spPr bwMode="auto">
          <a:xfrm>
            <a:off x="2843213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1273" name="Text Box 21"/>
          <p:cNvSpPr txBox="1">
            <a:spLocks noChangeArrowheads="1"/>
          </p:cNvSpPr>
          <p:nvPr/>
        </p:nvSpPr>
        <p:spPr bwMode="auto">
          <a:xfrm>
            <a:off x="7197725" y="32131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třesavka</a:t>
            </a:r>
          </a:p>
        </p:txBody>
      </p:sp>
      <p:pic>
        <p:nvPicPr>
          <p:cNvPr id="12291" name="Picture 4" descr="CIMG5681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2060575"/>
            <a:ext cx="4349750" cy="4527550"/>
          </a:xfrm>
          <a:noFill/>
        </p:spPr>
      </p:pic>
      <p:pic>
        <p:nvPicPr>
          <p:cNvPr id="12292" name="Picture 7" descr="CIMG5682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3438" y="2060575"/>
            <a:ext cx="3729037" cy="4525963"/>
          </a:xfrm>
          <a:noFill/>
        </p:spPr>
      </p:pic>
      <p:sp>
        <p:nvSpPr>
          <p:cNvPr id="12293" name="Text Box 10"/>
          <p:cNvSpPr txBox="1">
            <a:spLocks noChangeArrowheads="1"/>
          </p:cNvSpPr>
          <p:nvPr/>
        </p:nvSpPr>
        <p:spPr bwMode="auto">
          <a:xfrm>
            <a:off x="250825" y="1196975"/>
            <a:ext cx="85756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– synantropní pavouk, rád bydlí v koupelnách na stropě</a:t>
            </a:r>
          </a:p>
          <a:p>
            <a:r>
              <a:rPr lang="cs-CZ" sz="2400">
                <a:solidFill>
                  <a:schemeClr val="bg1"/>
                </a:solidFill>
              </a:rPr>
              <a:t>- tvarem připomíná sekáče, ale má stopkou připojený zadeček</a:t>
            </a:r>
          </a:p>
        </p:txBody>
      </p:sp>
      <p:sp>
        <p:nvSpPr>
          <p:cNvPr id="12294" name="Text Box 11"/>
          <p:cNvSpPr txBox="1">
            <a:spLocks noChangeArrowheads="1"/>
          </p:cNvSpPr>
          <p:nvPr/>
        </p:nvSpPr>
        <p:spPr bwMode="auto">
          <a:xfrm>
            <a:off x="4643438" y="21336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2295" name="Text Box 12"/>
          <p:cNvSpPr txBox="1">
            <a:spLocks noChangeArrowheads="1"/>
          </p:cNvSpPr>
          <p:nvPr/>
        </p:nvSpPr>
        <p:spPr bwMode="auto">
          <a:xfrm>
            <a:off x="2627313" y="62372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řád: sekáči (Opiliones)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podobní pavoukům </a:t>
            </a:r>
          </a:p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zadeček není připojen stopkou</a:t>
            </a:r>
            <a:r>
              <a:rPr lang="cs-CZ" smtClean="0">
                <a:solidFill>
                  <a:schemeClr val="bg1"/>
                </a:solidFill>
              </a:rPr>
              <a:t> 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chemeClr val="bg1"/>
                </a:solidFill>
              </a:rPr>
              <a:t>- kulatý tvar těla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dlouhé tenké nohy odlamují v sebeobraně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chemeClr val="bg1"/>
                </a:solidFill>
              </a:rPr>
              <a:t>- při odlomení sebou sekají – název skupiny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potravou „koušou“ chelicerami</a:t>
            </a:r>
          </a:p>
          <a:p>
            <a:pPr lvl="1" eaLnBrk="1" hangingPunct="1"/>
            <a:endParaRPr lang="cs-CZ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/>
            <a:endParaRPr lang="cs-CZ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5329237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řád: štíři (Scorpiones)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435975" cy="49974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nejstarší skupina pavoukovců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drobné chelicery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velká makadla zakončená klepety</a:t>
            </a:r>
            <a:r>
              <a:rPr lang="cs-CZ" sz="2800" b="1" smtClean="0">
                <a:solidFill>
                  <a:schemeClr val="bg1"/>
                </a:solidFill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zadeček dlouhý článkovaný – </a:t>
            </a:r>
            <a:r>
              <a:rPr lang="cs-CZ" sz="2800" b="1" smtClean="0">
                <a:solidFill>
                  <a:schemeClr val="bg1"/>
                </a:solidFill>
              </a:rPr>
              <a:t>JEDOVÁ ŽLÁZA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>
                <a:solidFill>
                  <a:schemeClr val="bg1"/>
                </a:solidFill>
              </a:rPr>
              <a:t>	- některé druhy nebezpečné člověku</a:t>
            </a:r>
          </a:p>
          <a:p>
            <a:pPr eaLnBrk="1" hangingPunct="1">
              <a:lnSpc>
                <a:spcPct val="90000"/>
              </a:lnSpc>
            </a:pPr>
            <a:endParaRPr lang="cs-CZ" sz="280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draví</a:t>
            </a:r>
            <a:r>
              <a:rPr lang="cs-CZ" sz="2800" smtClean="0">
                <a:solidFill>
                  <a:schemeClr val="bg1"/>
                </a:solidFill>
              </a:rPr>
              <a:t> – loví pomocí makadel nebo jedové žlázy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vejcoživorodí, péče o potomstvo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chemeClr val="bg1"/>
                </a:solidFill>
              </a:rPr>
              <a:t>výskyt: tropy, subtropy - pod kůrou, v hrabance, pod kameny</a:t>
            </a:r>
          </a:p>
          <a:p>
            <a:pPr eaLnBrk="1" hangingPunct="1">
              <a:lnSpc>
                <a:spcPct val="90000"/>
              </a:lnSpc>
            </a:pPr>
            <a:endParaRPr lang="cs-CZ" sz="2800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400" smtClean="0">
              <a:solidFill>
                <a:schemeClr val="bg1"/>
              </a:solidFill>
            </a:endParaRPr>
          </a:p>
        </p:txBody>
      </p:sp>
      <p:pic>
        <p:nvPicPr>
          <p:cNvPr id="14340" name="Picture 4" descr="stir2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646738" y="0"/>
            <a:ext cx="3497262" cy="1881188"/>
          </a:xfrm>
          <a:noFill/>
        </p:spPr>
      </p:pic>
      <p:sp>
        <p:nvSpPr>
          <p:cNvPr id="14341" name="Text Box 6"/>
          <p:cNvSpPr txBox="1">
            <a:spLocks noChangeArrowheads="1"/>
          </p:cNvSpPr>
          <p:nvPr/>
        </p:nvSpPr>
        <p:spPr bwMode="auto">
          <a:xfrm>
            <a:off x="7197725" y="15573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štír</a:t>
            </a:r>
          </a:p>
        </p:txBody>
      </p:sp>
      <p:pic>
        <p:nvPicPr>
          <p:cNvPr id="15363" name="Picture 4" descr="stir1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71550" y="1341438"/>
            <a:ext cx="7272338" cy="5329237"/>
          </a:xfrm>
          <a:noFill/>
        </p:spPr>
      </p:pic>
      <p:sp>
        <p:nvSpPr>
          <p:cNvPr id="15364" name="Text Box 7"/>
          <p:cNvSpPr txBox="1">
            <a:spLocks noChangeArrowheads="1"/>
          </p:cNvSpPr>
          <p:nvPr/>
        </p:nvSpPr>
        <p:spPr bwMode="auto">
          <a:xfrm>
            <a:off x="1042988" y="63087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řád: štírci (Pseudoscorpiones)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délka několik mm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drobné chelicery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chemeClr val="bg1"/>
                </a:solidFill>
              </a:rPr>
              <a:t>velká makadla zakončená klepety – JEDOVÁ ŽLÁZA</a:t>
            </a:r>
            <a:endParaRPr lang="cs-CZ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zadeček nečlánkovaný – široce oválný</a:t>
            </a:r>
          </a:p>
          <a:p>
            <a:pPr eaLnBrk="1" hangingPunct="1">
              <a:lnSpc>
                <a:spcPct val="90000"/>
              </a:lnSpc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draví – loví velmi drobné bezobratlé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výskyt: knihy, pod kůrou, v hrabance, pod kameny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  <a:p>
            <a:pPr lvl="1" eaLnBrk="1" hangingPunct="1">
              <a:lnSpc>
                <a:spcPct val="90000"/>
              </a:lnSpc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5483225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řád: roztoči (Acarina)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844675"/>
            <a:ext cx="8002588" cy="4281488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většinou do mm (max. několik mm)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hlava – chelicery, makadla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hrudní články srůstají se zadečkem</a:t>
            </a:r>
          </a:p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larvy 3 páry nohou!</a:t>
            </a:r>
          </a:p>
          <a:p>
            <a:pPr eaLnBrk="1" hangingPunct="1"/>
            <a:r>
              <a:rPr lang="cs-CZ" b="1" smtClean="0">
                <a:solidFill>
                  <a:schemeClr val="bg1"/>
                </a:solidFill>
              </a:rPr>
              <a:t>dospělci 4 páry kráčivých nohou</a:t>
            </a:r>
          </a:p>
          <a:p>
            <a:pPr eaLnBrk="1" hangingPunct="1"/>
            <a:endParaRPr lang="cs-CZ" b="1" smtClean="0">
              <a:solidFill>
                <a:schemeClr val="bg1"/>
              </a:solidFill>
            </a:endParaRP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rozkladači (pancířníci), dravci, paraziti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přenos nemocí, alergie</a:t>
            </a:r>
          </a:p>
          <a:p>
            <a:pPr eaLnBrk="1" hangingPunct="1">
              <a:buFontTx/>
              <a:buNone/>
            </a:pPr>
            <a:endParaRPr lang="cs-CZ" smtClean="0">
              <a:solidFill>
                <a:schemeClr val="bg1"/>
              </a:solidFill>
            </a:endParaRPr>
          </a:p>
        </p:txBody>
      </p:sp>
      <p:pic>
        <p:nvPicPr>
          <p:cNvPr id="17412" name="Picture 4" descr="IMG_6098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43663" y="0"/>
            <a:ext cx="2700337" cy="1893888"/>
          </a:xfrm>
          <a:noFill/>
        </p:spPr>
      </p:pic>
      <p:sp>
        <p:nvSpPr>
          <p:cNvPr id="17413" name="Rectangle 6"/>
          <p:cNvSpPr>
            <a:spLocks noChangeArrowheads="1"/>
          </p:cNvSpPr>
          <p:nvPr/>
        </p:nvSpPr>
        <p:spPr bwMode="auto">
          <a:xfrm>
            <a:off x="7181850" y="0"/>
            <a:ext cx="1962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88913"/>
            <a:ext cx="6011862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půdní roztoči - pancířníci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sz="2800" smtClean="0">
              <a:solidFill>
                <a:schemeClr val="bg1"/>
              </a:solidFill>
            </a:endParaRPr>
          </a:p>
          <a:p>
            <a:pPr lvl="1" eaLnBrk="1" hangingPunct="1"/>
            <a:endParaRPr lang="cs-CZ" sz="240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endParaRPr lang="cs-CZ" sz="2800" smtClean="0">
              <a:solidFill>
                <a:schemeClr val="bg1"/>
              </a:solidFill>
            </a:endParaRPr>
          </a:p>
          <a:p>
            <a:pPr eaLnBrk="1" hangingPunct="1"/>
            <a:endParaRPr lang="cs-CZ" sz="2800" smtClean="0">
              <a:solidFill>
                <a:schemeClr val="bg1"/>
              </a:solidFill>
            </a:endParaRPr>
          </a:p>
        </p:txBody>
      </p:sp>
      <p:pic>
        <p:nvPicPr>
          <p:cNvPr id="18436" name="Picture 4" descr="02_Mourek_Roztoc_nebo_ozivla_cocka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516688" y="404813"/>
            <a:ext cx="2374900" cy="1782762"/>
          </a:xfrm>
          <a:noFill/>
        </p:spPr>
      </p:pic>
      <p:pic>
        <p:nvPicPr>
          <p:cNvPr id="18437" name="Picture 6" descr="05_Mourek_Starenka_s_brylemi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3916363"/>
            <a:ext cx="3924300" cy="2941637"/>
          </a:xfrm>
          <a:noFill/>
        </p:spPr>
      </p:pic>
      <p:pic>
        <p:nvPicPr>
          <p:cNvPr id="18438" name="Picture 8" descr="06_Mourek_Face_to_fa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395413"/>
            <a:ext cx="3384550" cy="253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0" descr="07b_Mourek_Co_zdobi_plast_Rudovous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275" y="3889375"/>
            <a:ext cx="3960813" cy="296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9" descr="09_Mourek_Chlapik_v_usanc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6450" y="1447800"/>
            <a:ext cx="3313113" cy="248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1" name="Text Box 11"/>
          <p:cNvSpPr txBox="1">
            <a:spLocks noChangeArrowheads="1"/>
          </p:cNvSpPr>
          <p:nvPr/>
        </p:nvSpPr>
        <p:spPr bwMode="auto">
          <a:xfrm>
            <a:off x="3851275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  <p:sp>
        <p:nvSpPr>
          <p:cNvPr id="18442" name="Text Box 12"/>
          <p:cNvSpPr txBox="1">
            <a:spLocks noChangeArrowheads="1"/>
          </p:cNvSpPr>
          <p:nvPr/>
        </p:nvSpPr>
        <p:spPr bwMode="auto">
          <a:xfrm>
            <a:off x="2268538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  <p:sp>
        <p:nvSpPr>
          <p:cNvPr id="18443" name="Text Box 13"/>
          <p:cNvSpPr txBox="1">
            <a:spLocks noChangeArrowheads="1"/>
          </p:cNvSpPr>
          <p:nvPr/>
        </p:nvSpPr>
        <p:spPr bwMode="auto">
          <a:xfrm>
            <a:off x="7377113" y="2016125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  <p:sp>
        <p:nvSpPr>
          <p:cNvPr id="18444" name="Text Box 14"/>
          <p:cNvSpPr txBox="1">
            <a:spLocks noChangeArrowheads="1"/>
          </p:cNvSpPr>
          <p:nvPr/>
        </p:nvSpPr>
        <p:spPr bwMode="auto">
          <a:xfrm>
            <a:off x="5651500" y="360045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  <p:sp>
        <p:nvSpPr>
          <p:cNvPr id="18445" name="Text Box 15"/>
          <p:cNvSpPr txBox="1">
            <a:spLocks noChangeArrowheads="1"/>
          </p:cNvSpPr>
          <p:nvPr/>
        </p:nvSpPr>
        <p:spPr bwMode="auto">
          <a:xfrm>
            <a:off x="0" y="3644900"/>
            <a:ext cx="13684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5040313"/>
          </a:xfrm>
        </p:spPr>
        <p:txBody>
          <a:bodyPr/>
          <a:lstStyle/>
          <a:p>
            <a:pPr eaLnBrk="1" hangingPunct="1"/>
            <a:r>
              <a:rPr lang="cs-CZ" sz="2800" b="1" smtClean="0">
                <a:solidFill>
                  <a:schemeClr val="bg1"/>
                </a:solidFill>
              </a:rPr>
              <a:t>Benešová M., Hamplová H., Knotová K., Lefnerová P., Pfeiferová E., Sáčková I., Satrapová H. 2013: </a:t>
            </a:r>
            <a:r>
              <a:rPr lang="cs-CZ" sz="2800" smtClean="0">
                <a:solidFill>
                  <a:schemeClr val="bg1"/>
                </a:solidFill>
              </a:rPr>
              <a:t>Odmaturuj z biologie, Didactis, Brno.</a:t>
            </a:r>
          </a:p>
          <a:p>
            <a:pPr eaLnBrk="1" hangingPunct="1"/>
            <a:r>
              <a:rPr lang="cs-CZ" sz="2800" b="1" smtClean="0">
                <a:solidFill>
                  <a:schemeClr val="bg1"/>
                </a:solidFill>
              </a:rPr>
              <a:t>Jelínek J., Zicháček V. 2007</a:t>
            </a:r>
            <a:r>
              <a:rPr lang="cs-CZ" sz="2800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/>
            <a:r>
              <a:rPr lang="cs-CZ" sz="2800" b="1" smtClean="0">
                <a:solidFill>
                  <a:schemeClr val="bg1"/>
                </a:solidFill>
              </a:rPr>
              <a:t>Papáček M., Matěnová V., Matěna J., Soldán T. 1994</a:t>
            </a:r>
            <a:r>
              <a:rPr lang="cs-CZ" sz="2800" smtClean="0">
                <a:solidFill>
                  <a:schemeClr val="bg1"/>
                </a:solidFill>
              </a:rPr>
              <a:t>: Zoologie, Scientia, Praha.</a:t>
            </a:r>
          </a:p>
          <a:p>
            <a:pPr eaLnBrk="1" hangingPunct="1"/>
            <a:r>
              <a:rPr lang="cs-CZ" sz="2800" b="1" smtClean="0">
                <a:solidFill>
                  <a:schemeClr val="bg1"/>
                </a:solidFill>
              </a:rPr>
              <a:t>Rozsypal ed. 2003</a:t>
            </a:r>
            <a:r>
              <a:rPr lang="cs-CZ" sz="2800" smtClean="0">
                <a:solidFill>
                  <a:schemeClr val="bg1"/>
                </a:solidFill>
              </a:rPr>
              <a:t>: Nový přehled biologie, Scientia, Praha.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Všechny fotografie byly použity se svolením autorů.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535</TotalTime>
  <Words>591</Words>
  <Application>Microsoft Office PowerPoint</Application>
  <PresentationFormat>Předvádění na obrazovce (4:3)</PresentationFormat>
  <Paragraphs>133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Calibri</vt:lpstr>
      <vt:lpstr>Times New Roman</vt:lpstr>
      <vt:lpstr>Times New Roman,Bold</vt:lpstr>
      <vt:lpstr>Výchozí návrh</vt:lpstr>
      <vt:lpstr>Snímek 1</vt:lpstr>
      <vt:lpstr>Pavoukovci  Arachnida</vt:lpstr>
      <vt:lpstr>Stavba těla pavoukovců</vt:lpstr>
      <vt:lpstr>třída: Pavoukovci (Arachnida)</vt:lpstr>
      <vt:lpstr>řád: pavouci (Aranae)</vt:lpstr>
      <vt:lpstr>Snímek 6</vt:lpstr>
      <vt:lpstr>Snímek 7</vt:lpstr>
      <vt:lpstr>slíďák – samice nese mláďata</vt:lpstr>
      <vt:lpstr>křižák</vt:lpstr>
      <vt:lpstr>skákavka</vt:lpstr>
      <vt:lpstr>třesavka</vt:lpstr>
      <vt:lpstr>řád: sekáči (Opiliones)</vt:lpstr>
      <vt:lpstr>řád: štíři (Scorpiones)</vt:lpstr>
      <vt:lpstr>štír</vt:lpstr>
      <vt:lpstr>řád: štírci (Pseudoscorpiones)</vt:lpstr>
      <vt:lpstr>řád: roztoči (Acarina)</vt:lpstr>
      <vt:lpstr>půdní roztoči - pancířníci</vt:lpstr>
      <vt:lpstr>Použitá literatura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113</cp:revision>
  <dcterms:created xsi:type="dcterms:W3CDTF">2013-10-22T07:15:45Z</dcterms:created>
  <dcterms:modified xsi:type="dcterms:W3CDTF">2014-04-28T07:12:26Z</dcterms:modified>
</cp:coreProperties>
</file>