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71" r:id="rId4"/>
    <p:sldId id="300" r:id="rId5"/>
    <p:sldId id="272" r:id="rId6"/>
    <p:sldId id="299" r:id="rId7"/>
    <p:sldId id="308" r:id="rId8"/>
    <p:sldId id="302" r:id="rId9"/>
    <p:sldId id="315" r:id="rId10"/>
    <p:sldId id="310" r:id="rId11"/>
    <p:sldId id="303" r:id="rId12"/>
    <p:sldId id="304" r:id="rId13"/>
    <p:sldId id="305" r:id="rId14"/>
    <p:sldId id="307" r:id="rId15"/>
    <p:sldId id="306" r:id="rId16"/>
    <p:sldId id="311" r:id="rId17"/>
    <p:sldId id="314" r:id="rId18"/>
    <p:sldId id="309" r:id="rId19"/>
    <p:sldId id="298" r:id="rId20"/>
    <p:sldId id="313" r:id="rId21"/>
    <p:sldId id="316" r:id="rId22"/>
    <p:sldId id="312" r:id="rId23"/>
    <p:sldId id="317" r:id="rId24"/>
    <p:sldId id="258" r:id="rId25"/>
    <p:sldId id="285" r:id="rId26"/>
  </p:sldIdLst>
  <p:sldSz cx="9144000" cy="6858000" type="screen4x3"/>
  <p:notesSz cx="7099300" cy="10234613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2DC2A0A-D62D-4932-9048-EC9C29693B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D3F3ABD-3611-4E09-A5E9-A44979295D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39ED16-931D-403C-9D6C-26FCECB83E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55310B-1426-4856-AEF6-406FCF7069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129C15B-2D3C-41C7-BDA1-FDF1999143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37764E-E4E6-4CEB-9FC1-3EF6675FC7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C9771D0-6FF8-4A6F-AE0E-C83B77354C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A3B7FF-F2C3-40F8-9BE5-7A17F10EF8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B19D1FD-A44A-4152-9DAE-FEB7EA83F0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72305E-A691-40EA-8B13-0609AD34CA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F6C7C7-8A18-4C49-B231-B56A423BE2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72A31ECD-37F4-4D5C-9297-941A58E0C2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074" name="Group 2"/>
          <p:cNvGraphicFramePr>
            <a:graphicFrameLocks noGrp="1"/>
          </p:cNvGraphicFramePr>
          <p:nvPr>
            <p:ph type="subTitle" idx="1"/>
          </p:nvPr>
        </p:nvGraphicFramePr>
        <p:xfrm>
          <a:off x="1331913" y="1700213"/>
          <a:ext cx="6400800" cy="4509389"/>
        </p:xfrm>
        <a:graphic>
          <a:graphicData uri="http://schemas.openxmlformats.org/drawingml/2006/table">
            <a:tbl>
              <a:tblPr/>
              <a:tblGrid>
                <a:gridCol w="1685925"/>
                <a:gridCol w="4714875"/>
              </a:tblGrid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CZ.1.07/1.5.00/34.0950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Kódování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VY_32_INOVACE_bio_zoo17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Označení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zoo17_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ostnokozci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_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Echinodermata.ppt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Gymnázium Kladno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6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Jindra Mourková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Anotace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 seznamuje žáky se základními znaky a jednotlivými třídami ostnokožců a jejich způsobem života.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Předmět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biologie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Tematická oblast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zoologie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Téma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Ostnokožci </a:t>
                      </a:r>
                      <a:r>
                        <a:rPr kumimoji="0" lang="cs-CZ" sz="1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Echinodermata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Očekávané výstupy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Žáci poznají jednotlivé skupiny ostnokožců a umí charakterizovat jejich způsob života.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Klíčová slova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Ostnokožci, </a:t>
                      </a:r>
                      <a:r>
                        <a:rPr kumimoji="0" lang="cs-CZ" sz="1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Echinodermata</a:t>
                      </a: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, hvězdice, hadice, ježovky, sumýši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Druh učebního materiálu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prezentace (výkladová)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ročník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čtyřletého gymnázia a odpovídající ročník víceletého gymnázia, 1. ročník víceletého gymnázia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osmileté gymnázium, čtyřleté gymnázium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Ověřeno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(25.2.201</a:t>
                      </a: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,Bold"/>
                          <a:cs typeface="Times New Roman,Bold"/>
                        </a:rPr>
                        <a:t>4</a:t>
                      </a: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, třída 2.B)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Zdroje uvedeny na konci dokumentu.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102" name="Obrázek 3"/>
          <p:cNvPicPr>
            <a:picLocks noChangeAspect="1" noChangeArrowheads="1"/>
          </p:cNvPicPr>
          <p:nvPr>
            <p:ph type="ctrTitle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473200" y="333375"/>
            <a:ext cx="5761038" cy="1258888"/>
          </a:xfr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1052513"/>
            <a:ext cx="4175125" cy="2736850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Ostnokožci </a:t>
            </a:r>
            <a:br>
              <a:rPr lang="cs-CZ" smtClean="0">
                <a:solidFill>
                  <a:schemeClr val="bg1"/>
                </a:solidFill>
              </a:rPr>
            </a:br>
            <a:r>
              <a:rPr lang="cs-CZ" i="1" smtClean="0">
                <a:solidFill>
                  <a:schemeClr val="bg1"/>
                </a:solidFill>
              </a:rPr>
              <a:t>Echinodermata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3076" name="Text Box 6"/>
          <p:cNvSpPr txBox="1">
            <a:spLocks noChangeArrowheads="1"/>
          </p:cNvSpPr>
          <p:nvPr/>
        </p:nvSpPr>
        <p:spPr bwMode="auto">
          <a:xfrm>
            <a:off x="4859338" y="6553200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Jindra Mourková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Stavba těla ostnokožců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1125538"/>
            <a:ext cx="8820150" cy="4535487"/>
          </a:xfrm>
        </p:spPr>
        <p:txBody>
          <a:bodyPr/>
          <a:lstStyle/>
          <a:p>
            <a:pPr eaLnBrk="1" hangingPunct="1"/>
            <a:r>
              <a:rPr lang="cs-CZ" sz="3000" smtClean="0">
                <a:solidFill>
                  <a:schemeClr val="bg1"/>
                </a:solidFill>
              </a:rPr>
              <a:t>dospělí paprsčitá souměrnost</a:t>
            </a:r>
          </a:p>
          <a:p>
            <a:pPr eaLnBrk="1" hangingPunct="1"/>
            <a:r>
              <a:rPr lang="cs-CZ" sz="3000" smtClean="0">
                <a:solidFill>
                  <a:schemeClr val="bg1"/>
                </a:solidFill>
              </a:rPr>
              <a:t>larvy bilaterální souměrnost</a:t>
            </a:r>
          </a:p>
          <a:p>
            <a:pPr eaLnBrk="1" hangingPunct="1"/>
            <a:r>
              <a:rPr lang="cs-CZ" sz="3000" smtClean="0">
                <a:solidFill>
                  <a:schemeClr val="bg1"/>
                </a:solidFill>
              </a:rPr>
              <a:t>vápenaté destičky nebo ostny</a:t>
            </a:r>
          </a:p>
          <a:p>
            <a:pPr eaLnBrk="1" hangingPunct="1"/>
            <a:r>
              <a:rPr lang="cs-CZ" sz="3000" smtClean="0">
                <a:solidFill>
                  <a:schemeClr val="bg1"/>
                </a:solidFill>
              </a:rPr>
              <a:t>Aristotelova lucerna – „zuby“</a:t>
            </a:r>
          </a:p>
          <a:p>
            <a:pPr eaLnBrk="1" hangingPunct="1"/>
            <a:endParaRPr lang="cs-CZ" sz="3000" smtClean="0">
              <a:solidFill>
                <a:schemeClr val="bg1"/>
              </a:solidFill>
            </a:endParaRPr>
          </a:p>
          <a:p>
            <a:pPr eaLnBrk="1" hangingPunct="1"/>
            <a:r>
              <a:rPr lang="cs-CZ" sz="3000" smtClean="0">
                <a:solidFill>
                  <a:schemeClr val="bg1"/>
                </a:solidFill>
              </a:rPr>
              <a:t>ambulakrální systém = vodovodní cévy</a:t>
            </a:r>
          </a:p>
          <a:p>
            <a:pPr lvl="1" eaLnBrk="1" hangingPunct="1"/>
            <a:r>
              <a:rPr lang="cs-CZ" sz="2600" smtClean="0">
                <a:solidFill>
                  <a:schemeClr val="bg1"/>
                </a:solidFill>
              </a:rPr>
              <a:t>madreporová destička, kamenný kanál, okružní chodba</a:t>
            </a:r>
          </a:p>
          <a:p>
            <a:pPr lvl="1" eaLnBrk="1" hangingPunct="1"/>
            <a:r>
              <a:rPr lang="cs-CZ" sz="2600" smtClean="0">
                <a:solidFill>
                  <a:schemeClr val="bg1"/>
                </a:solidFill>
              </a:rPr>
              <a:t>fce dýchací, cévní, vylučovací</a:t>
            </a:r>
          </a:p>
          <a:p>
            <a:pPr lvl="1" eaLnBrk="1" hangingPunct="1"/>
            <a:r>
              <a:rPr lang="cs-CZ" sz="2600" smtClean="0">
                <a:solidFill>
                  <a:schemeClr val="bg1"/>
                </a:solidFill>
              </a:rPr>
              <a:t>pohyb panožek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panožky</a:t>
            </a:r>
          </a:p>
        </p:txBody>
      </p:sp>
      <p:pic>
        <p:nvPicPr>
          <p:cNvPr id="5123" name="Picture 3" descr="CIMG5015"/>
          <p:cNvPicPr>
            <a:picLocks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57200" y="2347913"/>
            <a:ext cx="4038600" cy="3028950"/>
          </a:xfrm>
          <a:noFill/>
        </p:spPr>
      </p:pic>
      <p:pic>
        <p:nvPicPr>
          <p:cNvPr id="5124" name="Picture 6" descr="CIMG5022"/>
          <p:cNvPicPr>
            <a:picLocks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970463" y="1600200"/>
            <a:ext cx="3394075" cy="4525963"/>
          </a:xfrm>
          <a:noFill/>
        </p:spPr>
      </p:pic>
      <p:sp>
        <p:nvSpPr>
          <p:cNvPr id="5125" name="TextovéPole 4"/>
          <p:cNvSpPr txBox="1">
            <a:spLocks noChangeArrowheads="1"/>
          </p:cNvSpPr>
          <p:nvPr/>
        </p:nvSpPr>
        <p:spPr bwMode="auto">
          <a:xfrm>
            <a:off x="2771775" y="5084763"/>
            <a:ext cx="1712913" cy="27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>
                <a:solidFill>
                  <a:schemeClr val="bg1"/>
                </a:solidFill>
              </a:rPr>
              <a:t>Foto: Jindra Mourková</a:t>
            </a:r>
          </a:p>
        </p:txBody>
      </p:sp>
      <p:sp>
        <p:nvSpPr>
          <p:cNvPr id="5126" name="TextovéPole 5"/>
          <p:cNvSpPr txBox="1">
            <a:spLocks noChangeArrowheads="1"/>
          </p:cNvSpPr>
          <p:nvPr/>
        </p:nvSpPr>
        <p:spPr bwMode="auto">
          <a:xfrm>
            <a:off x="6588125" y="5805488"/>
            <a:ext cx="1712913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>
                <a:solidFill>
                  <a:schemeClr val="bg1"/>
                </a:solidFill>
              </a:rPr>
              <a:t>Foto: Jindra Mourková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smtClean="0">
                <a:solidFill>
                  <a:schemeClr val="bg1"/>
                </a:solidFill>
              </a:rPr>
              <a:t>kmen: Ostnokožci (</a:t>
            </a:r>
            <a:r>
              <a:rPr lang="cs-CZ" sz="4000" i="1" smtClean="0">
                <a:solidFill>
                  <a:schemeClr val="bg1"/>
                </a:solidFill>
              </a:rPr>
              <a:t>Echinodermata)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třída: ježovky</a:t>
            </a:r>
          </a:p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třída: lilijice</a:t>
            </a:r>
          </a:p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třída: hvězdice</a:t>
            </a:r>
          </a:p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třída: hadice</a:t>
            </a:r>
          </a:p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třída: sumýši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hvězdice hadicovitá</a:t>
            </a:r>
          </a:p>
        </p:txBody>
      </p:sp>
      <p:pic>
        <p:nvPicPr>
          <p:cNvPr id="7171" name="Picture 3" descr="CIMG5008"/>
          <p:cNvPicPr>
            <a:picLocks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779463" y="1600200"/>
            <a:ext cx="3394075" cy="4525963"/>
          </a:xfrm>
          <a:noFill/>
        </p:spPr>
      </p:pic>
      <p:pic>
        <p:nvPicPr>
          <p:cNvPr id="7172" name="Picture 6" descr="CIMG5010"/>
          <p:cNvPicPr>
            <a:picLocks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970463" y="1600200"/>
            <a:ext cx="3394075" cy="4525963"/>
          </a:xfrm>
          <a:noFill/>
        </p:spPr>
      </p:pic>
      <p:sp>
        <p:nvSpPr>
          <p:cNvPr id="7173" name="TextovéPole 4"/>
          <p:cNvSpPr txBox="1">
            <a:spLocks noChangeArrowheads="1"/>
          </p:cNvSpPr>
          <p:nvPr/>
        </p:nvSpPr>
        <p:spPr bwMode="auto">
          <a:xfrm>
            <a:off x="6588125" y="5805488"/>
            <a:ext cx="1712913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>
                <a:solidFill>
                  <a:schemeClr val="bg1"/>
                </a:solidFill>
              </a:rPr>
              <a:t>Foto: Jindra Mourková</a:t>
            </a:r>
          </a:p>
        </p:txBody>
      </p:sp>
      <p:sp>
        <p:nvSpPr>
          <p:cNvPr id="7174" name="TextovéPole 5"/>
          <p:cNvSpPr txBox="1">
            <a:spLocks noChangeArrowheads="1"/>
          </p:cNvSpPr>
          <p:nvPr/>
        </p:nvSpPr>
        <p:spPr bwMode="auto">
          <a:xfrm>
            <a:off x="2411413" y="5805488"/>
            <a:ext cx="1712912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>
                <a:solidFill>
                  <a:schemeClr val="bg1"/>
                </a:solidFill>
              </a:rPr>
              <a:t>Foto: Jindra Mourková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hvězdice hadicovitá</a:t>
            </a:r>
          </a:p>
        </p:txBody>
      </p:sp>
      <p:pic>
        <p:nvPicPr>
          <p:cNvPr id="8195" name="Picture 3" descr="IMG_2712"/>
          <p:cNvPicPr>
            <a:picLocks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554163" y="1600200"/>
            <a:ext cx="6034087" cy="4525963"/>
          </a:xfrm>
          <a:noFill/>
        </p:spPr>
      </p:pic>
      <p:sp>
        <p:nvSpPr>
          <p:cNvPr id="8196" name="TextovéPole 3"/>
          <p:cNvSpPr txBox="1">
            <a:spLocks noChangeArrowheads="1"/>
          </p:cNvSpPr>
          <p:nvPr/>
        </p:nvSpPr>
        <p:spPr bwMode="auto">
          <a:xfrm>
            <a:off x="6156325" y="5805488"/>
            <a:ext cx="1381125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>
                <a:solidFill>
                  <a:schemeClr val="bg1"/>
                </a:solidFill>
              </a:rPr>
              <a:t>Foto: Jan Mourek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hvězdice</a:t>
            </a:r>
          </a:p>
        </p:txBody>
      </p:sp>
      <p:pic>
        <p:nvPicPr>
          <p:cNvPr id="9219" name="Picture 3" descr="CIMG5025"/>
          <p:cNvPicPr>
            <a:picLocks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779463" y="1600200"/>
            <a:ext cx="3394075" cy="4525963"/>
          </a:xfrm>
          <a:noFill/>
        </p:spPr>
      </p:pic>
      <p:pic>
        <p:nvPicPr>
          <p:cNvPr id="9220" name="Picture 6" descr="CIMG5027"/>
          <p:cNvPicPr>
            <a:picLocks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970463" y="1600200"/>
            <a:ext cx="3394075" cy="4525963"/>
          </a:xfrm>
          <a:noFill/>
        </p:spPr>
      </p:pic>
      <p:sp>
        <p:nvSpPr>
          <p:cNvPr id="9221" name="TextovéPole 4"/>
          <p:cNvSpPr txBox="1">
            <a:spLocks noChangeArrowheads="1"/>
          </p:cNvSpPr>
          <p:nvPr/>
        </p:nvSpPr>
        <p:spPr bwMode="auto">
          <a:xfrm>
            <a:off x="6588125" y="5805488"/>
            <a:ext cx="1712913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>
                <a:solidFill>
                  <a:schemeClr val="bg1"/>
                </a:solidFill>
              </a:rPr>
              <a:t>Foto: Jindra Mourková</a:t>
            </a:r>
          </a:p>
        </p:txBody>
      </p:sp>
      <p:sp>
        <p:nvSpPr>
          <p:cNvPr id="9222" name="TextovéPole 5"/>
          <p:cNvSpPr txBox="1">
            <a:spLocks noChangeArrowheads="1"/>
          </p:cNvSpPr>
          <p:nvPr/>
        </p:nvSpPr>
        <p:spPr bwMode="auto">
          <a:xfrm>
            <a:off x="971550" y="5876925"/>
            <a:ext cx="1712913" cy="277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>
                <a:solidFill>
                  <a:schemeClr val="bg1"/>
                </a:solidFill>
              </a:rPr>
              <a:t>Foto: Jindra Mourková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hvězdice vzácná</a:t>
            </a:r>
          </a:p>
        </p:txBody>
      </p:sp>
      <p:pic>
        <p:nvPicPr>
          <p:cNvPr id="10243" name="Picture 3" descr="IMG_3408"/>
          <p:cNvPicPr>
            <a:picLocks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554163" y="1600200"/>
            <a:ext cx="6034087" cy="4525963"/>
          </a:xfrm>
          <a:noFill/>
        </p:spPr>
      </p:pic>
      <p:sp>
        <p:nvSpPr>
          <p:cNvPr id="10244" name="TextovéPole 3"/>
          <p:cNvSpPr txBox="1">
            <a:spLocks noChangeArrowheads="1"/>
          </p:cNvSpPr>
          <p:nvPr/>
        </p:nvSpPr>
        <p:spPr bwMode="auto">
          <a:xfrm>
            <a:off x="5867400" y="6092825"/>
            <a:ext cx="1712913" cy="277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>
                <a:solidFill>
                  <a:schemeClr val="bg1"/>
                </a:solidFill>
              </a:rPr>
              <a:t>Foto: Jindra Mourková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hvězdice lední</a:t>
            </a:r>
          </a:p>
        </p:txBody>
      </p:sp>
      <p:pic>
        <p:nvPicPr>
          <p:cNvPr id="11267" name="Picture 3" descr="IMG_2837"/>
          <p:cNvPicPr>
            <a:picLocks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900113" y="1109663"/>
            <a:ext cx="7488237" cy="5616575"/>
          </a:xfrm>
          <a:noFill/>
        </p:spPr>
      </p:pic>
      <p:sp>
        <p:nvSpPr>
          <p:cNvPr id="11268" name="TextovéPole 3"/>
          <p:cNvSpPr txBox="1">
            <a:spLocks noChangeArrowheads="1"/>
          </p:cNvSpPr>
          <p:nvPr/>
        </p:nvSpPr>
        <p:spPr bwMode="auto">
          <a:xfrm>
            <a:off x="6948488" y="6381750"/>
            <a:ext cx="1379537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>
                <a:solidFill>
                  <a:schemeClr val="bg1"/>
                </a:solidFill>
              </a:rPr>
              <a:t>Foto: Jan Mourek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hvězdice</a:t>
            </a:r>
          </a:p>
        </p:txBody>
      </p:sp>
      <p:pic>
        <p:nvPicPr>
          <p:cNvPr id="12291" name="Picture 3" descr="CIMG5029"/>
          <p:cNvPicPr>
            <a:picLocks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779463" y="1600200"/>
            <a:ext cx="3394075" cy="4525963"/>
          </a:xfrm>
          <a:noFill/>
        </p:spPr>
      </p:pic>
      <p:pic>
        <p:nvPicPr>
          <p:cNvPr id="12292" name="Picture 6" descr="CIMG5034"/>
          <p:cNvPicPr>
            <a:picLocks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648200" y="2347913"/>
            <a:ext cx="4038600" cy="3028950"/>
          </a:xfrm>
          <a:noFill/>
        </p:spPr>
      </p:pic>
      <p:sp>
        <p:nvSpPr>
          <p:cNvPr id="12293" name="TextovéPole 4"/>
          <p:cNvSpPr txBox="1">
            <a:spLocks noChangeArrowheads="1"/>
          </p:cNvSpPr>
          <p:nvPr/>
        </p:nvSpPr>
        <p:spPr bwMode="auto">
          <a:xfrm>
            <a:off x="6875463" y="5445125"/>
            <a:ext cx="1712912" cy="277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>
                <a:solidFill>
                  <a:schemeClr val="bg1"/>
                </a:solidFill>
              </a:rPr>
              <a:t>Foto: Jindra Mourková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7"/>
          <p:cNvSpPr>
            <a:spLocks noGrp="1" noChangeArrowheads="1"/>
          </p:cNvSpPr>
          <p:nvPr>
            <p:ph type="title"/>
          </p:nvPr>
        </p:nvSpPr>
        <p:spPr>
          <a:xfrm>
            <a:off x="5534025" y="5373688"/>
            <a:ext cx="3609975" cy="1143000"/>
          </a:xfrm>
        </p:spPr>
        <p:txBody>
          <a:bodyPr/>
          <a:lstStyle/>
          <a:p>
            <a:pPr eaLnBrk="1" hangingPunct="1"/>
            <a:r>
              <a:rPr lang="cs-CZ" sz="4000" smtClean="0">
                <a:solidFill>
                  <a:schemeClr val="bg1"/>
                </a:solidFill>
              </a:rPr>
              <a:t>hvězdice pětiúhlá</a:t>
            </a:r>
          </a:p>
        </p:txBody>
      </p:sp>
      <p:pic>
        <p:nvPicPr>
          <p:cNvPr id="13315" name="Picture 3" descr="CIMG5363"/>
          <p:cNvPicPr>
            <a:picLocks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2349500"/>
            <a:ext cx="6011863" cy="4508500"/>
          </a:xfrm>
          <a:noFill/>
        </p:spPr>
      </p:pic>
      <p:pic>
        <p:nvPicPr>
          <p:cNvPr id="13316" name="Picture 6" descr="IMG_3914"/>
          <p:cNvPicPr>
            <a:picLocks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097338" y="0"/>
            <a:ext cx="5046662" cy="3784600"/>
          </a:xfrm>
          <a:noFill/>
        </p:spPr>
      </p:pic>
      <p:sp>
        <p:nvSpPr>
          <p:cNvPr id="13317" name="Text Box 9"/>
          <p:cNvSpPr txBox="1">
            <a:spLocks noChangeArrowheads="1"/>
          </p:cNvSpPr>
          <p:nvPr/>
        </p:nvSpPr>
        <p:spPr bwMode="auto">
          <a:xfrm>
            <a:off x="1692275" y="188913"/>
            <a:ext cx="233045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solidFill>
                  <a:schemeClr val="bg1"/>
                </a:solidFill>
              </a:rPr>
              <a:t>hvězdice </a:t>
            </a:r>
          </a:p>
          <a:p>
            <a:r>
              <a:rPr lang="cs-CZ" sz="4000">
                <a:solidFill>
                  <a:schemeClr val="bg1"/>
                </a:solidFill>
              </a:rPr>
              <a:t>pěticípá</a:t>
            </a:r>
          </a:p>
        </p:txBody>
      </p:sp>
      <p:sp>
        <p:nvSpPr>
          <p:cNvPr id="13318" name="TextovéPole 5"/>
          <p:cNvSpPr txBox="1">
            <a:spLocks noChangeArrowheads="1"/>
          </p:cNvSpPr>
          <p:nvPr/>
        </p:nvSpPr>
        <p:spPr bwMode="auto">
          <a:xfrm>
            <a:off x="4211638" y="6581775"/>
            <a:ext cx="1712912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>
                <a:solidFill>
                  <a:schemeClr val="bg1"/>
                </a:solidFill>
              </a:rPr>
              <a:t>Foto: Jindra Mourková</a:t>
            </a:r>
          </a:p>
        </p:txBody>
      </p:sp>
      <p:sp>
        <p:nvSpPr>
          <p:cNvPr id="13319" name="TextovéPole 6"/>
          <p:cNvSpPr txBox="1">
            <a:spLocks noChangeArrowheads="1"/>
          </p:cNvSpPr>
          <p:nvPr/>
        </p:nvSpPr>
        <p:spPr bwMode="auto">
          <a:xfrm>
            <a:off x="7596188" y="3429000"/>
            <a:ext cx="1381125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>
                <a:solidFill>
                  <a:schemeClr val="bg1"/>
                </a:solidFill>
              </a:rPr>
              <a:t>Foto: Jan Mourek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hvězdice hrabavá</a:t>
            </a:r>
          </a:p>
        </p:txBody>
      </p:sp>
      <p:pic>
        <p:nvPicPr>
          <p:cNvPr id="14339" name="Picture 7" descr="hvezdice1"/>
          <p:cNvPicPr>
            <a:picLocks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684213" y="2349500"/>
            <a:ext cx="4537075" cy="4176713"/>
          </a:xfrm>
          <a:noFill/>
        </p:spPr>
      </p:pic>
      <p:sp>
        <p:nvSpPr>
          <p:cNvPr id="14340" name="TextovéPole 3"/>
          <p:cNvSpPr txBox="1">
            <a:spLocks noChangeArrowheads="1"/>
          </p:cNvSpPr>
          <p:nvPr/>
        </p:nvSpPr>
        <p:spPr bwMode="auto">
          <a:xfrm>
            <a:off x="5292725" y="6237288"/>
            <a:ext cx="1711325" cy="27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>
                <a:solidFill>
                  <a:schemeClr val="bg1"/>
                </a:solidFill>
              </a:rPr>
              <a:t>Foto: Jindra Mourková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4259263" cy="1143000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hadice</a:t>
            </a:r>
          </a:p>
        </p:txBody>
      </p:sp>
      <p:pic>
        <p:nvPicPr>
          <p:cNvPr id="15363" name="Picture 10" descr="IMG_2175"/>
          <p:cNvPicPr>
            <a:picLocks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787900" y="333375"/>
            <a:ext cx="4038600" cy="3028950"/>
          </a:xfrm>
          <a:noFill/>
        </p:spPr>
      </p:pic>
      <p:pic>
        <p:nvPicPr>
          <p:cNvPr id="15364" name="Picture 3" descr="IMG_2176"/>
          <p:cNvPicPr>
            <a:picLocks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0" y="2511425"/>
            <a:ext cx="5795963" cy="4346575"/>
          </a:xfrm>
          <a:noFill/>
        </p:spPr>
      </p:pic>
      <p:sp>
        <p:nvSpPr>
          <p:cNvPr id="15365" name="TextovéPole 4"/>
          <p:cNvSpPr txBox="1">
            <a:spLocks noChangeArrowheads="1"/>
          </p:cNvSpPr>
          <p:nvPr/>
        </p:nvSpPr>
        <p:spPr bwMode="auto">
          <a:xfrm>
            <a:off x="7308850" y="3429000"/>
            <a:ext cx="1379538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>
                <a:solidFill>
                  <a:schemeClr val="bg1"/>
                </a:solidFill>
              </a:rPr>
              <a:t>Foto: Jan Mourek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hadice</a:t>
            </a:r>
          </a:p>
        </p:txBody>
      </p:sp>
      <p:pic>
        <p:nvPicPr>
          <p:cNvPr id="16387" name="Picture 3" descr="IMG_2139"/>
          <p:cNvPicPr>
            <a:picLocks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57200" y="2347913"/>
            <a:ext cx="4038600" cy="3028950"/>
          </a:xfrm>
          <a:noFill/>
        </p:spPr>
      </p:pic>
      <p:pic>
        <p:nvPicPr>
          <p:cNvPr id="16388" name="Picture 6" descr="IMG_2153"/>
          <p:cNvPicPr>
            <a:picLocks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648200" y="2347913"/>
            <a:ext cx="4038600" cy="3028950"/>
          </a:xfrm>
          <a:noFill/>
        </p:spPr>
      </p:pic>
      <p:sp>
        <p:nvSpPr>
          <p:cNvPr id="16389" name="TextovéPole 4"/>
          <p:cNvSpPr txBox="1">
            <a:spLocks noChangeArrowheads="1"/>
          </p:cNvSpPr>
          <p:nvPr/>
        </p:nvSpPr>
        <p:spPr bwMode="auto">
          <a:xfrm>
            <a:off x="6948488" y="5373688"/>
            <a:ext cx="1711325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>
                <a:solidFill>
                  <a:schemeClr val="bg1"/>
                </a:solidFill>
              </a:rPr>
              <a:t>Foto: Jindra Mourková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title"/>
          </p:nvPr>
        </p:nvSpPr>
        <p:spPr>
          <a:xfrm>
            <a:off x="3995738" y="274638"/>
            <a:ext cx="4691062" cy="1143000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ježovka</a:t>
            </a:r>
          </a:p>
        </p:txBody>
      </p:sp>
      <p:pic>
        <p:nvPicPr>
          <p:cNvPr id="17411" name="Picture 3" descr="IMG_2828"/>
          <p:cNvPicPr>
            <a:picLocks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0"/>
            <a:ext cx="4038600" cy="3028950"/>
          </a:xfrm>
          <a:noFill/>
        </p:spPr>
      </p:pic>
      <p:pic>
        <p:nvPicPr>
          <p:cNvPr id="17412" name="Picture 6" descr="IMG_3004"/>
          <p:cNvPicPr>
            <a:picLocks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3348038" y="2511425"/>
            <a:ext cx="5795962" cy="4346575"/>
          </a:xfrm>
          <a:noFill/>
        </p:spPr>
      </p:pic>
      <p:sp>
        <p:nvSpPr>
          <p:cNvPr id="17413" name="TextovéPole 4"/>
          <p:cNvSpPr txBox="1">
            <a:spLocks noChangeArrowheads="1"/>
          </p:cNvSpPr>
          <p:nvPr/>
        </p:nvSpPr>
        <p:spPr bwMode="auto">
          <a:xfrm>
            <a:off x="1908175" y="3068638"/>
            <a:ext cx="1379538" cy="27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>
                <a:solidFill>
                  <a:schemeClr val="bg1"/>
                </a:solidFill>
              </a:rPr>
              <a:t>Foto: Jan Mourek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ježovka</a:t>
            </a:r>
          </a:p>
        </p:txBody>
      </p:sp>
      <p:pic>
        <p:nvPicPr>
          <p:cNvPr id="18435" name="Picture 3" descr="IMG_2899"/>
          <p:cNvPicPr>
            <a:picLocks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57200" y="2347913"/>
            <a:ext cx="4038600" cy="3028950"/>
          </a:xfrm>
          <a:noFill/>
        </p:spPr>
      </p:pic>
      <p:pic>
        <p:nvPicPr>
          <p:cNvPr id="18436" name="Picture 6" descr="IMG_3091"/>
          <p:cNvPicPr>
            <a:picLocks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648200" y="2347913"/>
            <a:ext cx="4038600" cy="3028950"/>
          </a:xfrm>
          <a:noFill/>
        </p:spPr>
      </p:pic>
      <p:sp>
        <p:nvSpPr>
          <p:cNvPr id="18437" name="TextovéPole 4"/>
          <p:cNvSpPr txBox="1">
            <a:spLocks noChangeArrowheads="1"/>
          </p:cNvSpPr>
          <p:nvPr/>
        </p:nvSpPr>
        <p:spPr bwMode="auto">
          <a:xfrm>
            <a:off x="6948488" y="5445125"/>
            <a:ext cx="1711325" cy="277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>
                <a:solidFill>
                  <a:schemeClr val="bg1"/>
                </a:solidFill>
              </a:rPr>
              <a:t>Foto: Jindra Mourková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paježovka</a:t>
            </a:r>
          </a:p>
        </p:txBody>
      </p:sp>
      <p:pic>
        <p:nvPicPr>
          <p:cNvPr id="19459" name="Picture 3" descr="CIMG5365"/>
          <p:cNvPicPr>
            <a:picLocks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042988" y="1844675"/>
            <a:ext cx="6978650" cy="4178300"/>
          </a:xfrm>
          <a:noFill/>
        </p:spPr>
      </p:pic>
      <p:sp>
        <p:nvSpPr>
          <p:cNvPr id="19460" name="TextovéPole 3"/>
          <p:cNvSpPr txBox="1">
            <a:spLocks noChangeArrowheads="1"/>
          </p:cNvSpPr>
          <p:nvPr/>
        </p:nvSpPr>
        <p:spPr bwMode="auto">
          <a:xfrm>
            <a:off x="6300788" y="6021388"/>
            <a:ext cx="1711325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>
                <a:solidFill>
                  <a:schemeClr val="bg1"/>
                </a:solidFill>
              </a:rPr>
              <a:t>Foto: Jindra Mourková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9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smtClean="0">
                <a:solidFill>
                  <a:schemeClr val="bg1"/>
                </a:solidFill>
              </a:rPr>
              <a:t>nepravidelná ježovka </a:t>
            </a:r>
            <a:r>
              <a:rPr lang="cs-CZ" sz="4000" i="1" smtClean="0">
                <a:solidFill>
                  <a:schemeClr val="bg1"/>
                </a:solidFill>
              </a:rPr>
              <a:t>Echinocardium</a:t>
            </a:r>
          </a:p>
        </p:txBody>
      </p:sp>
      <p:pic>
        <p:nvPicPr>
          <p:cNvPr id="20483" name="Picture 5" descr="CIMG4626"/>
          <p:cNvPicPr>
            <a:picLocks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779463" y="1600200"/>
            <a:ext cx="3394075" cy="4525963"/>
          </a:xfrm>
          <a:noFill/>
        </p:spPr>
      </p:pic>
      <p:pic>
        <p:nvPicPr>
          <p:cNvPr id="20484" name="Picture 8" descr="CIMG4628"/>
          <p:cNvPicPr>
            <a:picLocks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648200" y="2347913"/>
            <a:ext cx="4038600" cy="3028950"/>
          </a:xfrm>
          <a:noFill/>
        </p:spPr>
      </p:pic>
      <p:sp>
        <p:nvSpPr>
          <p:cNvPr id="20485" name="TextovéPole 4"/>
          <p:cNvSpPr txBox="1">
            <a:spLocks noChangeArrowheads="1"/>
          </p:cNvSpPr>
          <p:nvPr/>
        </p:nvSpPr>
        <p:spPr bwMode="auto">
          <a:xfrm>
            <a:off x="7308850" y="5013325"/>
            <a:ext cx="1379538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>
                <a:solidFill>
                  <a:schemeClr val="bg1"/>
                </a:solidFill>
              </a:rPr>
              <a:t>Foto: Jan Mourek</a:t>
            </a:r>
          </a:p>
        </p:txBody>
      </p:sp>
      <p:sp>
        <p:nvSpPr>
          <p:cNvPr id="20486" name="TextovéPole 5"/>
          <p:cNvSpPr txBox="1">
            <a:spLocks noChangeArrowheads="1"/>
          </p:cNvSpPr>
          <p:nvPr/>
        </p:nvSpPr>
        <p:spPr bwMode="auto">
          <a:xfrm>
            <a:off x="2700338" y="5805488"/>
            <a:ext cx="1379537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/>
              <a:t>Foto: Jan Mourek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sumýš obecný</a:t>
            </a:r>
          </a:p>
        </p:txBody>
      </p:sp>
      <p:pic>
        <p:nvPicPr>
          <p:cNvPr id="21507" name="Picture 3" descr="IMG_2834"/>
          <p:cNvPicPr>
            <a:picLocks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554163" y="1600200"/>
            <a:ext cx="6034087" cy="4525963"/>
          </a:xfrm>
          <a:noFill/>
        </p:spPr>
      </p:pic>
      <p:sp>
        <p:nvSpPr>
          <p:cNvPr id="21508" name="TextovéPole 3"/>
          <p:cNvSpPr txBox="1">
            <a:spLocks noChangeArrowheads="1"/>
          </p:cNvSpPr>
          <p:nvPr/>
        </p:nvSpPr>
        <p:spPr bwMode="auto">
          <a:xfrm>
            <a:off x="6156325" y="5805488"/>
            <a:ext cx="1381125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>
                <a:solidFill>
                  <a:schemeClr val="bg1"/>
                </a:solidFill>
              </a:rPr>
              <a:t>Foto: Jan Mourek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smtClean="0">
                <a:solidFill>
                  <a:schemeClr val="bg1"/>
                </a:solidFill>
              </a:rPr>
              <a:t>sumýš Forskalův – </a:t>
            </a:r>
            <a:r>
              <a:rPr lang="cs-CZ" sz="3200" smtClean="0">
                <a:solidFill>
                  <a:schemeClr val="bg1"/>
                </a:solidFill>
              </a:rPr>
              <a:t>chrlí lepivá vlákna</a:t>
            </a:r>
          </a:p>
        </p:txBody>
      </p:sp>
      <p:pic>
        <p:nvPicPr>
          <p:cNvPr id="22531" name="Picture 3" descr="IMG_4058"/>
          <p:cNvPicPr>
            <a:picLocks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57200" y="2347913"/>
            <a:ext cx="4038600" cy="3028950"/>
          </a:xfrm>
          <a:noFill/>
        </p:spPr>
      </p:pic>
      <p:pic>
        <p:nvPicPr>
          <p:cNvPr id="22532" name="Picture 6" descr="IMG_4071"/>
          <p:cNvPicPr>
            <a:picLocks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648200" y="2347913"/>
            <a:ext cx="4038600" cy="3028950"/>
          </a:xfrm>
          <a:noFill/>
        </p:spPr>
      </p:pic>
      <p:sp>
        <p:nvSpPr>
          <p:cNvPr id="22533" name="TextovéPole 4"/>
          <p:cNvSpPr txBox="1">
            <a:spLocks noChangeArrowheads="1"/>
          </p:cNvSpPr>
          <p:nvPr/>
        </p:nvSpPr>
        <p:spPr bwMode="auto">
          <a:xfrm>
            <a:off x="6948488" y="5445125"/>
            <a:ext cx="1711325" cy="277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>
                <a:solidFill>
                  <a:schemeClr val="bg1"/>
                </a:solidFill>
              </a:rPr>
              <a:t>Foto: Jindra Mourková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sumýš – svrchní strana</a:t>
            </a:r>
          </a:p>
        </p:txBody>
      </p:sp>
      <p:pic>
        <p:nvPicPr>
          <p:cNvPr id="23555" name="Picture 3" descr="IMG_4064"/>
          <p:cNvPicPr>
            <a:picLocks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1755775"/>
            <a:ext cx="6804025" cy="5102225"/>
          </a:xfrm>
          <a:noFill/>
        </p:spPr>
      </p:pic>
      <p:sp>
        <p:nvSpPr>
          <p:cNvPr id="23556" name="TextovéPole 3"/>
          <p:cNvSpPr txBox="1">
            <a:spLocks noChangeArrowheads="1"/>
          </p:cNvSpPr>
          <p:nvPr/>
        </p:nvSpPr>
        <p:spPr bwMode="auto">
          <a:xfrm>
            <a:off x="0" y="6581775"/>
            <a:ext cx="1712913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>
                <a:solidFill>
                  <a:schemeClr val="bg1"/>
                </a:solidFill>
              </a:rPr>
              <a:t>Foto: Jindra Mourková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3" descr="IMG_4065"/>
          <p:cNvPicPr>
            <a:picLocks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434975"/>
            <a:ext cx="8604250" cy="6453188"/>
          </a:xfrm>
          <a:noFill/>
        </p:spPr>
      </p:pic>
      <p:sp>
        <p:nvSpPr>
          <p:cNvPr id="24579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smtClean="0">
                <a:solidFill>
                  <a:schemeClr val="bg1"/>
                </a:solidFill>
              </a:rPr>
              <a:t>sumýš – spodní strana - panožky</a:t>
            </a:r>
          </a:p>
        </p:txBody>
      </p:sp>
      <p:sp>
        <p:nvSpPr>
          <p:cNvPr id="24580" name="Rectangle 6"/>
          <p:cNvSpPr>
            <a:spLocks noChangeArrowheads="1"/>
          </p:cNvSpPr>
          <p:nvPr/>
        </p:nvSpPr>
        <p:spPr bwMode="auto">
          <a:xfrm>
            <a:off x="4149725" y="3246438"/>
            <a:ext cx="8445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sumýš</a:t>
            </a:r>
          </a:p>
        </p:txBody>
      </p:sp>
      <p:sp>
        <p:nvSpPr>
          <p:cNvPr id="24581" name="TextovéPole 4"/>
          <p:cNvSpPr txBox="1">
            <a:spLocks noChangeArrowheads="1"/>
          </p:cNvSpPr>
          <p:nvPr/>
        </p:nvSpPr>
        <p:spPr bwMode="auto">
          <a:xfrm>
            <a:off x="107950" y="6581775"/>
            <a:ext cx="1711325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>
                <a:solidFill>
                  <a:schemeClr val="bg1"/>
                </a:solidFill>
              </a:rPr>
              <a:t>Foto: Jindra Mourková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Použitá literatura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412875"/>
            <a:ext cx="8229600" cy="5040313"/>
          </a:xfrm>
        </p:spPr>
        <p:txBody>
          <a:bodyPr/>
          <a:lstStyle/>
          <a:p>
            <a:pPr eaLnBrk="1" hangingPunct="1"/>
            <a:r>
              <a:rPr lang="cs-CZ" sz="2800" b="1" smtClean="0">
                <a:solidFill>
                  <a:schemeClr val="bg1"/>
                </a:solidFill>
              </a:rPr>
              <a:t>Benešová M., Hamplová H., Knotová K., Lefnerová P., Pfeiferová E., Sáčková I., Satrapová H. 2013: </a:t>
            </a:r>
            <a:r>
              <a:rPr lang="cs-CZ" sz="2800" smtClean="0">
                <a:solidFill>
                  <a:schemeClr val="bg1"/>
                </a:solidFill>
              </a:rPr>
              <a:t>Odmaturuj z biologie, Didactis, Brno.</a:t>
            </a:r>
          </a:p>
          <a:p>
            <a:pPr eaLnBrk="1" hangingPunct="1"/>
            <a:r>
              <a:rPr lang="cs-CZ" sz="2800" b="1" smtClean="0">
                <a:solidFill>
                  <a:schemeClr val="bg1"/>
                </a:solidFill>
              </a:rPr>
              <a:t>Jelínek J., Zicháček V. 2007</a:t>
            </a:r>
            <a:r>
              <a:rPr lang="cs-CZ" sz="2800" smtClean="0">
                <a:solidFill>
                  <a:schemeClr val="bg1"/>
                </a:solidFill>
              </a:rPr>
              <a:t>: Biologie pro gymnázia, Nakladatelství Olomouc.</a:t>
            </a:r>
          </a:p>
          <a:p>
            <a:pPr eaLnBrk="1" hangingPunct="1"/>
            <a:r>
              <a:rPr lang="cs-CZ" sz="2800" b="1" smtClean="0">
                <a:solidFill>
                  <a:schemeClr val="bg1"/>
                </a:solidFill>
              </a:rPr>
              <a:t>Papáček M., Matěnová V., Matěna J., Soldán T. 1994</a:t>
            </a:r>
            <a:r>
              <a:rPr lang="cs-CZ" sz="2800" smtClean="0">
                <a:solidFill>
                  <a:schemeClr val="bg1"/>
                </a:solidFill>
              </a:rPr>
              <a:t>: Zoologie, Scientia, Praha.</a:t>
            </a:r>
          </a:p>
          <a:p>
            <a:pPr eaLnBrk="1" hangingPunct="1"/>
            <a:r>
              <a:rPr lang="cs-CZ" sz="2800" b="1" smtClean="0">
                <a:solidFill>
                  <a:schemeClr val="bg1"/>
                </a:solidFill>
              </a:rPr>
              <a:t>Rozsypal ed. 2003</a:t>
            </a:r>
            <a:r>
              <a:rPr lang="cs-CZ" sz="2800" smtClean="0">
                <a:solidFill>
                  <a:schemeClr val="bg1"/>
                </a:solidFill>
              </a:rPr>
              <a:t>: Nový přehled biologie, Scientia, Praha.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 eaLnBrk="1" hangingPunct="1">
              <a:buFontTx/>
              <a:buNone/>
              <a:defRPr/>
            </a:pPr>
            <a:r>
              <a:rPr lang="cs-CZ" sz="3600" dirty="0" smtClean="0">
                <a:solidFill>
                  <a:schemeClr val="bg1"/>
                </a:solidFill>
              </a:rPr>
              <a:t>Všechny fotografie byly použity se svolením autorů.</a:t>
            </a:r>
          </a:p>
          <a:p>
            <a:pPr eaLnBrk="1" hangingPunct="1">
              <a:defRPr/>
            </a:pPr>
            <a:endParaRPr lang="cs-CZ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620</TotalTime>
  <Words>406</Words>
  <Application>Microsoft Office PowerPoint</Application>
  <PresentationFormat>Předvádění na obrazovce (4:3)</PresentationFormat>
  <Paragraphs>101</Paragraphs>
  <Slides>25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30" baseType="lpstr">
      <vt:lpstr>Arial</vt:lpstr>
      <vt:lpstr>Calibri</vt:lpstr>
      <vt:lpstr>Times New Roman</vt:lpstr>
      <vt:lpstr>Times New Roman,Bold</vt:lpstr>
      <vt:lpstr>Výchozí návrh</vt:lpstr>
      <vt:lpstr>Snímek 1</vt:lpstr>
      <vt:lpstr>Ostnokožci  Echinodermata</vt:lpstr>
      <vt:lpstr>Stavba těla ostnokožců</vt:lpstr>
      <vt:lpstr>panožky</vt:lpstr>
      <vt:lpstr>kmen: Ostnokožci (Echinodermata)</vt:lpstr>
      <vt:lpstr>hvězdice hadicovitá</vt:lpstr>
      <vt:lpstr>hvězdice hadicovitá</vt:lpstr>
      <vt:lpstr>hvězdice</vt:lpstr>
      <vt:lpstr>hvězdice vzácná</vt:lpstr>
      <vt:lpstr>hvězdice lední</vt:lpstr>
      <vt:lpstr>hvězdice</vt:lpstr>
      <vt:lpstr>hvězdice pětiúhlá</vt:lpstr>
      <vt:lpstr>hvězdice hrabavá</vt:lpstr>
      <vt:lpstr>hadice</vt:lpstr>
      <vt:lpstr>hadice</vt:lpstr>
      <vt:lpstr>ježovka</vt:lpstr>
      <vt:lpstr>ježovka</vt:lpstr>
      <vt:lpstr>paježovka</vt:lpstr>
      <vt:lpstr>nepravidelná ježovka Echinocardium</vt:lpstr>
      <vt:lpstr>sumýš obecný</vt:lpstr>
      <vt:lpstr>sumýš Forskalův – chrlí lepivá vlákna</vt:lpstr>
      <vt:lpstr>sumýš – svrchní strana</vt:lpstr>
      <vt:lpstr>sumýš – spodní strana - panožky</vt:lpstr>
      <vt:lpstr>Použitá literatura</vt:lpstr>
      <vt:lpstr>Snímek 25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Jindra</dc:creator>
  <cp:lastModifiedBy>Dum</cp:lastModifiedBy>
  <cp:revision>139</cp:revision>
  <dcterms:created xsi:type="dcterms:W3CDTF">2013-10-22T07:15:45Z</dcterms:created>
  <dcterms:modified xsi:type="dcterms:W3CDTF">2014-04-28T07:09:00Z</dcterms:modified>
</cp:coreProperties>
</file>