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93F8BDD-9A18-46AD-B7DD-3B74816ED246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18488F5-08B2-42E2-8DD3-B7C0F1BC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286124"/>
            <a:ext cx="6480048" cy="23012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1800" smtClean="0"/>
              <a:t>Název školy:  </a:t>
            </a:r>
            <a:r>
              <a:rPr lang="cs-CZ" sz="1800" i="1" smtClean="0"/>
              <a:t>Základní škola a mateřská škola, </a:t>
            </a:r>
            <a:r>
              <a:rPr lang="cs-CZ" sz="1800" i="1" noProof="1" smtClean="0"/>
              <a:t>Hlušice</a:t>
            </a:r>
            <a:r>
              <a:rPr lang="cs-CZ" sz="1800" noProof="1" smtClean="0"/>
              <a:t/>
            </a:r>
            <a:br>
              <a:rPr lang="cs-CZ" sz="1800" noProof="1" smtClean="0"/>
            </a:br>
            <a:r>
              <a:rPr lang="cs-CZ" sz="1800" smtClean="0"/>
              <a:t>Autor: </a:t>
            </a:r>
            <a:r>
              <a:rPr lang="cs-CZ" sz="1800" i="1" smtClean="0">
                <a:solidFill>
                  <a:srgbClr val="FFC000"/>
                </a:solidFill>
              </a:rPr>
              <a:t>Mgr. Zuzana Drábková</a:t>
            </a:r>
            <a:r>
              <a:rPr lang="cs-CZ" sz="1800" smtClean="0">
                <a:solidFill>
                  <a:srgbClr val="FFC000"/>
                </a:solidFill>
              </a:rPr>
              <a:t/>
            </a:r>
            <a:br>
              <a:rPr lang="cs-CZ" sz="1800" smtClean="0">
                <a:solidFill>
                  <a:srgbClr val="FFC000"/>
                </a:solidFill>
              </a:rPr>
            </a:br>
            <a:r>
              <a:rPr lang="cs-CZ" sz="1800" smtClean="0"/>
              <a:t>Číslo projektu: CZ.1.07/1.4.00/21.3235</a:t>
            </a:r>
            <a:br>
              <a:rPr lang="cs-CZ" sz="1800" smtClean="0"/>
            </a:br>
            <a:r>
              <a:rPr lang="cs-CZ" sz="1800" smtClean="0"/>
              <a:t>Název: </a:t>
            </a:r>
            <a:r>
              <a:rPr lang="cs-CZ" sz="1800" smtClean="0">
                <a:solidFill>
                  <a:srgbClr val="FFC000"/>
                </a:solidFill>
              </a:rPr>
              <a:t/>
            </a:r>
            <a:br>
              <a:rPr lang="cs-CZ" sz="1800" smtClean="0">
                <a:solidFill>
                  <a:srgbClr val="FFC000"/>
                </a:solidFill>
              </a:rPr>
            </a:br>
            <a:r>
              <a:rPr lang="cs-CZ" sz="1800" smtClean="0"/>
              <a:t>Téma: </a:t>
            </a:r>
            <a:r>
              <a:rPr lang="en-GB" sz="1800" smtClean="0">
                <a:solidFill>
                  <a:srgbClr val="FFC000"/>
                </a:solidFill>
              </a:rPr>
              <a:t/>
            </a:r>
            <a:br>
              <a:rPr lang="en-GB" sz="1800" smtClean="0">
                <a:solidFill>
                  <a:srgbClr val="FFC000"/>
                </a:solidFill>
              </a:rPr>
            </a:br>
            <a:endParaRPr lang="cs-CZ" sz="1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6500858" cy="18573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Žáci si v této hodině procvičí vyjmenovaná slova po m.</a:t>
            </a:r>
          </a:p>
          <a:p>
            <a:r>
              <a:rPr lang="cs-CZ" smtClean="0"/>
              <a:t>V prvním úkolu doplňují žáci vyjmenovaná slova.</a:t>
            </a:r>
          </a:p>
          <a:p>
            <a:r>
              <a:rPr lang="cs-CZ" smtClean="0"/>
              <a:t>V pohádce žáci doplňují i-í / y-ý.</a:t>
            </a:r>
          </a:p>
          <a:p>
            <a:r>
              <a:rPr lang="cs-CZ" smtClean="0"/>
              <a:t>Dále doplňují slova do vět.</a:t>
            </a:r>
          </a:p>
          <a:p>
            <a:r>
              <a:rPr lang="cs-CZ" smtClean="0"/>
              <a:t>Slova přiřazují k vyjmenovaným slovům.</a:t>
            </a:r>
          </a:p>
          <a:p>
            <a:r>
              <a:rPr lang="cs-CZ" smtClean="0"/>
              <a:t>Správně napsaná slova vybarvují.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Vyjmenovaná slova po m.Doplň vyjmenovaná slova.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397000"/>
          <a:ext cx="8715436" cy="231775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357718"/>
                <a:gridCol w="4357718"/>
              </a:tblGrid>
              <a:tr h="579438">
                <a:tc>
                  <a:txBody>
                    <a:bodyPr/>
                    <a:lstStyle/>
                    <a:p>
                      <a:r>
                        <a:rPr lang="cs-CZ" b="0" smtClean="0"/>
                        <a:t>H</a:t>
                      </a:r>
                      <a:r>
                        <a:rPr lang="cs-CZ" b="0" baseline="0" smtClean="0"/>
                        <a:t> _ _ Z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M _ Š</a:t>
                      </a:r>
                      <a:endParaRPr lang="cs-CZ" b="0"/>
                    </a:p>
                  </a:txBody>
                  <a:tcPr/>
                </a:tc>
              </a:tr>
              <a:tr h="579438">
                <a:tc>
                  <a:txBody>
                    <a:bodyPr/>
                    <a:lstStyle/>
                    <a:p>
                      <a:r>
                        <a:rPr lang="cs-CZ" smtClean="0"/>
                        <a:t>_ A _ _ K _ 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 M _ CH _ _</a:t>
                      </a:r>
                      <a:endParaRPr lang="cs-CZ"/>
                    </a:p>
                  </a:txBody>
                  <a:tcPr/>
                </a:tc>
              </a:tr>
              <a:tr h="579438">
                <a:tc>
                  <a:txBody>
                    <a:bodyPr/>
                    <a:lstStyle/>
                    <a:p>
                      <a:r>
                        <a:rPr lang="cs-CZ" smtClean="0"/>
                        <a:t>M _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 Ý</a:t>
                      </a:r>
                      <a:r>
                        <a:rPr lang="cs-CZ" baseline="0" smtClean="0"/>
                        <a:t> _</a:t>
                      </a:r>
                      <a:endParaRPr lang="cs-CZ"/>
                    </a:p>
                  </a:txBody>
                  <a:tcPr/>
                </a:tc>
              </a:tr>
              <a:tr h="579438">
                <a:tc>
                  <a:txBody>
                    <a:bodyPr/>
                    <a:lstStyle/>
                    <a:p>
                      <a:r>
                        <a:rPr lang="cs-CZ" smtClean="0"/>
                        <a:t>_ _ _ _ _ Ž 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 _ _ _ _ T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ný popisek 5"/>
          <p:cNvSpPr/>
          <p:nvPr/>
        </p:nvSpPr>
        <p:spPr>
          <a:xfrm rot="1221033">
            <a:off x="5261326" y="3962536"/>
            <a:ext cx="2523343" cy="154134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Vybarvi </a:t>
            </a:r>
            <a:r>
              <a:rPr lang="cs-CZ" sz="2400" dirty="0" smtClean="0">
                <a:solidFill>
                  <a:schemeClr val="bg1"/>
                </a:solidFill>
              </a:rPr>
              <a:t>obrázek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1571604" y="4071942"/>
            <a:ext cx="2643206" cy="207170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Doplň i/y nebo í/ý do pohádky.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467600" cy="354331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467600"/>
              </a:tblGrid>
              <a:tr h="1181104">
                <a:tc>
                  <a:txBody>
                    <a:bodyPr/>
                    <a:lstStyle/>
                    <a:p>
                      <a:r>
                        <a:rPr lang="cs-CZ" b="0" smtClean="0"/>
                        <a:t>Na m _ tině u m _ sl _ vny b _ dlel m</a:t>
                      </a:r>
                      <a:r>
                        <a:rPr lang="cs-CZ" b="0" baseline="0" smtClean="0"/>
                        <a:t> _ rum _ lovný m _ ší páreček.</a:t>
                      </a:r>
                      <a:endParaRPr lang="cs-CZ" b="0"/>
                    </a:p>
                  </a:txBody>
                  <a:tcPr/>
                </a:tc>
              </a:tr>
              <a:tr h="1181104">
                <a:tc>
                  <a:txBody>
                    <a:bodyPr/>
                    <a:lstStyle/>
                    <a:p>
                      <a:r>
                        <a:rPr lang="cs-CZ" smtClean="0"/>
                        <a:t>M _ šák Em</a:t>
                      </a:r>
                      <a:r>
                        <a:rPr lang="cs-CZ" baseline="0" smtClean="0"/>
                        <a:t> _ l a m _ ška M _ luška se velm _ m _ lovali.</a:t>
                      </a:r>
                      <a:endParaRPr lang="cs-CZ"/>
                    </a:p>
                  </a:txBody>
                  <a:tcPr/>
                </a:tc>
              </a:tr>
              <a:tr h="1181104">
                <a:tc>
                  <a:txBody>
                    <a:bodyPr/>
                    <a:lstStyle/>
                    <a:p>
                      <a:r>
                        <a:rPr lang="cs-CZ" smtClean="0"/>
                        <a:t>Chtěli m</a:t>
                      </a:r>
                      <a:r>
                        <a:rPr lang="cs-CZ" baseline="0" smtClean="0"/>
                        <a:t> _ t m _ lý domov a vym _ dlené m _ ší dětičky.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slova do vět.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467600" cy="490063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400684"/>
                <a:gridCol w="2066916"/>
              </a:tblGrid>
              <a:tr h="612579">
                <a:tc>
                  <a:txBody>
                    <a:bodyPr/>
                    <a:lstStyle/>
                    <a:p>
                      <a:r>
                        <a:rPr lang="cs-CZ" b="0" smtClean="0"/>
                        <a:t>Loudáš se jako __________ .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rozdm</a:t>
                      </a:r>
                      <a:r>
                        <a:rPr lang="cs-CZ" b="0" baseline="0" smtClean="0"/>
                        <a:t> _ chal</a:t>
                      </a:r>
                      <a:endParaRPr lang="cs-CZ" b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Dveře</a:t>
                      </a:r>
                      <a:r>
                        <a:rPr lang="cs-CZ" baseline="0" smtClean="0"/>
                        <a:t> __________ na dva západy.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vym</a:t>
                      </a:r>
                      <a:r>
                        <a:rPr lang="cs-CZ" baseline="0" smtClean="0"/>
                        <a:t> _ tili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Kovář</a:t>
                      </a:r>
                      <a:r>
                        <a:rPr lang="cs-CZ" baseline="0" smtClean="0"/>
                        <a:t> __________ oheň.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hlem _ žď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Dřevorubci __________ velký</a:t>
                      </a:r>
                      <a:r>
                        <a:rPr lang="cs-CZ" baseline="0" smtClean="0"/>
                        <a:t> kus lesa.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zam _ kej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Krk si __________ každý den.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 _ slivně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V __________ se jim žilo dobře.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 _</a:t>
                      </a:r>
                      <a:r>
                        <a:rPr lang="cs-CZ" baseline="0" smtClean="0"/>
                        <a:t> j 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Podej __________ pero.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 _</a:t>
                      </a:r>
                      <a:endParaRPr lang="cs-CZ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r>
                        <a:rPr lang="cs-CZ" smtClean="0"/>
                        <a:t>Krtek je</a:t>
                      </a:r>
                      <a:r>
                        <a:rPr lang="cs-CZ" baseline="0" smtClean="0"/>
                        <a:t> __________ 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hm _ zožravec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Od kterého vyjemnovaného slova byla utvořena následující slova ? 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1571612"/>
          <a:ext cx="2071702" cy="490063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71702"/>
              </a:tblGrid>
              <a:tr h="980127">
                <a:tc>
                  <a:txBody>
                    <a:bodyPr/>
                    <a:lstStyle/>
                    <a:p>
                      <a:r>
                        <a:rPr lang="cs-CZ" b="0" smtClean="0"/>
                        <a:t>myšlenka</a:t>
                      </a:r>
                      <a:endParaRPr lang="cs-CZ" b="0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myslivec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výmysl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průmysl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nesmysl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14876" y="1571612"/>
          <a:ext cx="2119306" cy="492922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119306"/>
              </a:tblGrid>
              <a:tr h="957269">
                <a:tc>
                  <a:txBody>
                    <a:bodyPr/>
                    <a:lstStyle/>
                    <a:p>
                      <a:r>
                        <a:rPr lang="cs-CZ" b="0" smtClean="0"/>
                        <a:t>mýdlo </a:t>
                      </a:r>
                      <a:endParaRPr lang="cs-CZ" b="0"/>
                    </a:p>
                  </a:txBody>
                  <a:tcPr/>
                </a:tc>
              </a:tr>
              <a:tr h="1042995">
                <a:tc>
                  <a:txBody>
                    <a:bodyPr/>
                    <a:lstStyle/>
                    <a:p>
                      <a:r>
                        <a:rPr lang="cs-CZ" smtClean="0"/>
                        <a:t>myčka</a:t>
                      </a:r>
                      <a:endParaRPr lang="cs-CZ"/>
                    </a:p>
                  </a:txBody>
                  <a:tcPr/>
                </a:tc>
              </a:tr>
              <a:tr h="957269">
                <a:tc>
                  <a:txBody>
                    <a:bodyPr/>
                    <a:lstStyle/>
                    <a:p>
                      <a:r>
                        <a:rPr lang="cs-CZ" smtClean="0"/>
                        <a:t>namydlit</a:t>
                      </a:r>
                      <a:endParaRPr lang="cs-CZ"/>
                    </a:p>
                  </a:txBody>
                  <a:tcPr/>
                </a:tc>
              </a:tr>
              <a:tr h="957269">
                <a:tc>
                  <a:txBody>
                    <a:bodyPr/>
                    <a:lstStyle/>
                    <a:p>
                      <a:r>
                        <a:rPr lang="cs-CZ" smtClean="0"/>
                        <a:t>umývat</a:t>
                      </a:r>
                      <a:endParaRPr lang="cs-CZ"/>
                    </a:p>
                  </a:txBody>
                  <a:tcPr/>
                </a:tc>
              </a:tr>
              <a:tr h="1014420">
                <a:tc>
                  <a:txBody>
                    <a:bodyPr/>
                    <a:lstStyle/>
                    <a:p>
                      <a:r>
                        <a:rPr lang="cs-CZ" smtClean="0"/>
                        <a:t>mydliny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500298" y="3143248"/>
            <a:ext cx="1928826" cy="16430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72330" y="3143248"/>
            <a:ext cx="1857356" cy="16430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Vybarvi pouze správně napsaná slova.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57224" y="1643050"/>
          <a:ext cx="7467600" cy="46863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1171580">
                <a:tc>
                  <a:txBody>
                    <a:bodyPr/>
                    <a:lstStyle/>
                    <a:p>
                      <a:r>
                        <a:rPr lang="cs-CZ" b="0" smtClean="0"/>
                        <a:t>myš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myluje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mýtné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mislivna</a:t>
                      </a:r>
                      <a:endParaRPr lang="cs-CZ" b="0"/>
                    </a:p>
                  </a:txBody>
                  <a:tcPr/>
                </a:tc>
              </a:tr>
              <a:tr h="1171580">
                <a:tc>
                  <a:txBody>
                    <a:bodyPr/>
                    <a:lstStyle/>
                    <a:p>
                      <a:r>
                        <a:rPr lang="cs-CZ" smtClean="0"/>
                        <a:t>hmyz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Emyl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přemýšlet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smička</a:t>
                      </a:r>
                      <a:endParaRPr lang="cs-CZ"/>
                    </a:p>
                  </a:txBody>
                  <a:tcPr/>
                </a:tc>
              </a:tr>
              <a:tr h="1171580">
                <a:tc>
                  <a:txBody>
                    <a:bodyPr/>
                    <a:lstStyle/>
                    <a:p>
                      <a:r>
                        <a:rPr lang="cs-CZ" smtClean="0"/>
                        <a:t>průmysl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smíkat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osmyčka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miska</a:t>
                      </a:r>
                      <a:endParaRPr lang="cs-CZ"/>
                    </a:p>
                  </a:txBody>
                  <a:tcPr/>
                </a:tc>
              </a:tr>
              <a:tr h="1171580">
                <a:tc>
                  <a:txBody>
                    <a:bodyPr/>
                    <a:lstStyle/>
                    <a:p>
                      <a:r>
                        <a:rPr lang="cs-CZ" smtClean="0"/>
                        <a:t>výmisl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hmyzí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neomylný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Milan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Které slovo do věty nepatří ? 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85786" y="1714488"/>
          <a:ext cx="7467600" cy="450059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571768"/>
                <a:gridCol w="4895832"/>
              </a:tblGrid>
              <a:tr h="562574">
                <a:tc>
                  <a:txBody>
                    <a:bodyPr/>
                    <a:lstStyle/>
                    <a:p>
                      <a:r>
                        <a:rPr lang="cs-CZ" b="0" smtClean="0"/>
                        <a:t>Myslivna</a:t>
                      </a:r>
                      <a:r>
                        <a:rPr lang="cs-CZ" b="0" baseline="0" smtClean="0"/>
                        <a:t> - Mislivna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__________ byla nedaleko.</a:t>
                      </a:r>
                      <a:endParaRPr lang="cs-CZ" b="0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My</a:t>
                      </a:r>
                      <a:r>
                        <a:rPr lang="cs-CZ" baseline="0" smtClean="0"/>
                        <a:t> – Mi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__________ šlapeme do kopce.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smyčec</a:t>
                      </a:r>
                      <a:r>
                        <a:rPr lang="cs-CZ" baseline="0" smtClean="0"/>
                        <a:t> - smičec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Houslista má</a:t>
                      </a:r>
                      <a:r>
                        <a:rPr lang="cs-CZ" baseline="0" smtClean="0"/>
                        <a:t> __________ 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Komynik</a:t>
                      </a:r>
                      <a:r>
                        <a:rPr lang="cs-CZ" baseline="0" smtClean="0"/>
                        <a:t> - Kominik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__________ čistí komín.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omyl - omil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Omluvte můj __________</a:t>
                      </a:r>
                      <a:r>
                        <a:rPr lang="cs-CZ" baseline="0" smtClean="0"/>
                        <a:t> 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myčku - mičku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Maminka používá __________ na nádobí.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r>
                        <a:rPr lang="cs-CZ" smtClean="0"/>
                        <a:t>mýval - míval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Medvídek</a:t>
                      </a:r>
                      <a:r>
                        <a:rPr lang="cs-CZ" baseline="0" smtClean="0"/>
                        <a:t> __________ je roztomilý.</a:t>
                      </a:r>
                      <a:endParaRPr lang="cs-CZ"/>
                    </a:p>
                  </a:txBody>
                  <a:tcPr/>
                </a:tc>
              </a:tr>
              <a:tr h="5625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69</TotalTime>
  <Words>345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Název školy:  Základní škola a mateřská škola, Hlušice Autor: Mgr. Zuzana Drábková Číslo projektu: CZ.1.07/1.4.00/21.3235 Název:  Téma:  </vt:lpstr>
      <vt:lpstr>Anotace</vt:lpstr>
      <vt:lpstr>Vyjmenovaná slova po m.Doplň vyjmenovaná slova.</vt:lpstr>
      <vt:lpstr>Doplň i/y nebo í/ý do pohádky.</vt:lpstr>
      <vt:lpstr>Doplň slova do vět.</vt:lpstr>
      <vt:lpstr>Od kterého vyjemnovaného slova byla utvořena následující slova ? </vt:lpstr>
      <vt:lpstr>Vybarvi pouze správně napsaná slova.</vt:lpstr>
      <vt:lpstr>Které slovo do věty nepatří ? </vt:lpstr>
      <vt:lpstr>Citace 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Učitel</cp:lastModifiedBy>
  <cp:revision>14</cp:revision>
  <dcterms:created xsi:type="dcterms:W3CDTF">2012-02-23T14:18:38Z</dcterms:created>
  <dcterms:modified xsi:type="dcterms:W3CDTF">2012-04-01T18:40:41Z</dcterms:modified>
</cp:coreProperties>
</file>