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2" r:id="rId6"/>
    <p:sldId id="260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5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962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0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07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60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732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513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48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628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780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56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E2441-CD4A-449E-A250-1C5FC65281F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13D2FB-A6DC-40DC-8542-AD9CC2DF0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423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H900438834.jpg" TargetMode="External"/><Relationship Id="rId3" Type="http://schemas.openxmlformats.org/officeDocument/2006/relationships/hyperlink" Target="http://tapetky.biz/wallpapers/1743b87a116ace402a84da4e1de0f4ce/16859_6.jpg" TargetMode="External"/><Relationship Id="rId7" Type="http://schemas.openxmlformats.org/officeDocument/2006/relationships/hyperlink" Target="http://img.aktualne.centrum.cz/151/99/1519931-jezis-kristus.jpg" TargetMode="External"/><Relationship Id="rId2" Type="http://schemas.openxmlformats.org/officeDocument/2006/relationships/hyperlink" Target="http://officeimg.vo.msecnd.net/en-us/images/MH90042279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img.vo.msecnd.net/en-us/images/MH900449129.jpg" TargetMode="External"/><Relationship Id="rId5" Type="http://schemas.openxmlformats.org/officeDocument/2006/relationships/hyperlink" Target="http://data6.superhry.cz/TSO_40e1f8z/800/005/5633-800.jpg" TargetMode="External"/><Relationship Id="rId4" Type="http://schemas.openxmlformats.org/officeDocument/2006/relationships/hyperlink" Target="http://tapetky.biz/wallpapers/c3969a4034aa8e4684c5f02df8f264a7/16860_6.jpg" TargetMode="External"/><Relationship Id="rId9" Type="http://schemas.openxmlformats.org/officeDocument/2006/relationships/hyperlink" Target="http://officeimg.vo.msecnd.net/en-us/images/MH900227833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ofilek.cz/obrazky-na-profil/velikonocni-zajicek.jpg" TargetMode="External"/><Relationship Id="rId2" Type="http://schemas.openxmlformats.org/officeDocument/2006/relationships/hyperlink" Target="http://img1.grafika.cz/grafika/images3/pomlazka_big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img.vo.msecnd.net/en-us/images/MH900422835.jpg" TargetMode="External"/><Relationship Id="rId5" Type="http://schemas.openxmlformats.org/officeDocument/2006/relationships/hyperlink" Target="http://hela.webgarden.cz/image/1569602" TargetMode="External"/><Relationship Id="rId4" Type="http://schemas.openxmlformats.org/officeDocument/2006/relationships/hyperlink" Target="http://www.ireceptar.cz/res/data/094/01158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93262" y="2276872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Název školy:  Základní škola Karla Klíče Hostinné</a:t>
            </a:r>
          </a:p>
          <a:p>
            <a:r>
              <a:rPr lang="cs-CZ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Autor:  Mgr. Soňa Dvořáková</a:t>
            </a:r>
          </a:p>
          <a:p>
            <a:r>
              <a:rPr lang="cs-CZ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Název:  VY_32_INOVACE_13_B_12_Velikonoce</a:t>
            </a:r>
          </a:p>
          <a:p>
            <a:r>
              <a:rPr lang="cs-CZ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Téma:   Člověk a příroda</a:t>
            </a:r>
          </a:p>
          <a:p>
            <a:r>
              <a:rPr lang="cs-CZ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Číslo projektu: CZ.1.07/1.4.00/21.2131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194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93262" y="332656"/>
            <a:ext cx="5328592" cy="1015663"/>
          </a:xfrm>
          <a:prstGeom prst="rect">
            <a:avLst/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Velikonoce</a:t>
            </a:r>
            <a:endParaRPr lang="cs-CZ" sz="6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9484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1864213"/>
              </p:ext>
            </p:extLst>
          </p:nvPr>
        </p:nvGraphicFramePr>
        <p:xfrm>
          <a:off x="1259632" y="1700808"/>
          <a:ext cx="7056784" cy="385644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286699"/>
                <a:gridCol w="2139172"/>
                <a:gridCol w="1106468"/>
                <a:gridCol w="1524445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Soňa Dvořáková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31.3.2012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2.4.2012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II.</a:t>
                      </a:r>
                      <a:r>
                        <a:rPr lang="cs-CZ" baseline="0" dirty="0" smtClean="0"/>
                        <a:t>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Prvouka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Člověk a příroda</a:t>
                      </a:r>
                    </a:p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dk1"/>
                          </a:solidFill>
                        </a:rPr>
                        <a:t>Velikonoce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Velikonoce, význam </a:t>
                      </a:r>
                      <a:r>
                        <a:rPr lang="cs-CZ" dirty="0" smtClean="0"/>
                        <a:t>Velikonoc,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Ježíš Kristus,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aseline="0" dirty="0" smtClean="0"/>
                        <a:t>zmrtvýchvstání, příchod jara,  symboly Velikonoc</a:t>
                      </a:r>
                      <a:endParaRPr lang="cs-CZ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425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03648" y="734228"/>
            <a:ext cx="35283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Hody, hody doprovody,</a:t>
            </a:r>
            <a:b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jsem malý zajíček,</a:t>
            </a:r>
            <a:b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utíkal jsem podle vody,</a:t>
            </a:r>
            <a:b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nesl kopu                   .</a:t>
            </a:r>
            <a:b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586006" y="234888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Potkala mě koroptvička,</a:t>
            </a:r>
            <a:b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chtěla jedno červené,</a:t>
            </a:r>
            <a:b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 mi dá lán </a:t>
            </a:r>
            <a:r>
              <a:rPr lang="cs-CZ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jetelíčka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b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já řekl: ne, ne, ne.</a:t>
            </a:r>
            <a:b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99992" y="4509120"/>
            <a:ext cx="38419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 za vodou za lesíčkem,</a:t>
            </a:r>
            <a:b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mám já strýčka                   , </a:t>
            </a:r>
            <a:b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tomu nosím každým rokem</a:t>
            </a:r>
            <a:b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malovaná vajíčka.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2823797" y="2159078"/>
            <a:ext cx="1100131" cy="0"/>
          </a:xfrm>
          <a:prstGeom prst="line">
            <a:avLst/>
          </a:prstGeom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6576659" y="5249437"/>
            <a:ext cx="1091685" cy="0"/>
          </a:xfrm>
          <a:prstGeom prst="line">
            <a:avLst/>
          </a:prstGeom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pc\AppData\Local\Microsoft\Windows\Temporary Internet Files\Content.IE5\A3BZKTVY\MP9004491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920" y="746302"/>
            <a:ext cx="1412776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861048"/>
            <a:ext cx="1996213" cy="1980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27784" y="391854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králíčka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996567" y="73416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vajíček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764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B05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51520" y="692696"/>
            <a:ext cx="6534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Velikonoce</a:t>
            </a:r>
            <a:r>
              <a:rPr lang="cs-CZ" sz="2800" dirty="0" smtClean="0"/>
              <a:t> jsou nejvýznamnější z křesťanských svátků. Především proto, že připomínají ukřižování a následné zmrtvýchvstání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Ježíše Krista.</a:t>
            </a:r>
            <a:endParaRPr lang="cs-CZ" sz="28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946" y="700060"/>
            <a:ext cx="1621729" cy="193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627784" y="3717032"/>
            <a:ext cx="637784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Velikonoce se slaví </a:t>
            </a:r>
            <a:r>
              <a:rPr lang="cs-CZ" sz="2800" b="1" dirty="0" smtClean="0"/>
              <a:t>každým rokem trochu jindy</a:t>
            </a:r>
            <a:r>
              <a:rPr lang="cs-CZ" sz="2800" dirty="0" smtClean="0"/>
              <a:t>, protože svátek připadá na </a:t>
            </a:r>
            <a:r>
              <a:rPr lang="cs-CZ" sz="2800" b="1" dirty="0" smtClean="0"/>
              <a:t>neděli po prvním jarním úplňku</a:t>
            </a:r>
            <a:r>
              <a:rPr lang="cs-CZ" sz="2800" dirty="0" smtClean="0"/>
              <a:t>. Slavit tedy můžeme v březnu či dubnu. Velikonoce jsou také významné jako oslavování </a:t>
            </a:r>
            <a:r>
              <a:rPr lang="cs-CZ" sz="2800" b="1" dirty="0" smtClean="0"/>
              <a:t>příchodu jara.</a:t>
            </a:r>
            <a:endParaRPr lang="cs-CZ" sz="2800" b="1" dirty="0"/>
          </a:p>
        </p:txBody>
      </p:sp>
      <p:pic>
        <p:nvPicPr>
          <p:cNvPr id="3075" name="Picture 3" descr="C:\Users\pc\AppData\Local\Microsoft\Windows\Temporary Internet Files\Content.IE5\GJ8014QZ\MP900438834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45" y="3247492"/>
            <a:ext cx="1872208" cy="318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79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75656" y="748083"/>
            <a:ext cx="32403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Hody, </a:t>
            </a: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hody do 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…………,</a:t>
            </a: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dejte 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………. </a:t>
            </a: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malovaný,</a:t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nedáte-li malovaný,</a:t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dejte aspoň 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……..,</a:t>
            </a: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slepička vám snese jiný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475656" y="2996952"/>
            <a:ext cx="59046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kamny v koutku</a:t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vrbovým 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…………,</a:t>
            </a: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proutek se ohýbá,</a:t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vajíčko se kolíbá,</a:t>
            </a:r>
          </a:p>
          <a:p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proutek se 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………,</a:t>
            </a: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slepička z něj spadne,</a:t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vajíčko se odkulí</a:t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cs-CZ" sz="24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strejčkovy</a:t>
            </a: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……….,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64088" y="62068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vajíčko křáp,</a:t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slepička </a:t>
            </a:r>
            <a:r>
              <a:rPr lang="cs-CZ" sz="24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24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dák</a:t>
            </a: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panímámo,</a:t>
            </a:r>
            <a:b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máte mi ho 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…..!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973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B05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0" y="0"/>
            <a:ext cx="6480720" cy="1446550"/>
          </a:xfrm>
          <a:prstGeom prst="rect">
            <a:avLst/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Znáte obvyklé symboly </a:t>
            </a:r>
          </a:p>
          <a:p>
            <a:pPr algn="ctr"/>
            <a:r>
              <a:rPr lang="cs-CZ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Velikonoc?</a:t>
            </a:r>
            <a:endParaRPr lang="cs-CZ" sz="4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97475" y="2564904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Vačíkaj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97475" y="1771908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P</a:t>
            </a:r>
            <a:r>
              <a:rPr lang="cs-CZ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omálkaz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60032" y="5805264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říKž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529586" y="333057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rákeneB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60032" y="409276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vícSe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4941168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Z</a:t>
            </a:r>
            <a:r>
              <a:rPr lang="cs-CZ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ačíjek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68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B05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0" y="0"/>
            <a:ext cx="6480720" cy="1446550"/>
          </a:xfrm>
          <a:prstGeom prst="rect">
            <a:avLst/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Znáte obvyklé symboly </a:t>
            </a:r>
          </a:p>
          <a:p>
            <a:pPr algn="ctr"/>
            <a:r>
              <a:rPr lang="cs-CZ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Velikonoc?</a:t>
            </a:r>
            <a:endParaRPr lang="cs-CZ" sz="4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97475" y="2564904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Vajíčka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97474" y="1771908"/>
            <a:ext cx="617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Pomlázka   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60032" y="5805264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Kříž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529586" y="333057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Beránek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60032" y="409276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Svíce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4941168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Zajíček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14" name="Picture 2" descr="C:\Users\pc\AppData\Local\Microsoft\Windows\Temporary Internet Files\Content.IE5\PJ90FPQN\MP90042283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0418" y="176461"/>
            <a:ext cx="1640726" cy="211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96" y="1771908"/>
            <a:ext cx="1092093" cy="1884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720" y="2607833"/>
            <a:ext cx="2286568" cy="1530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479" y="1659208"/>
            <a:ext cx="1421105" cy="1897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43" y="4092762"/>
            <a:ext cx="2669281" cy="250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7" descr="C:\Users\pc\AppData\Local\Microsoft\Windows\Temporary Internet Files\Content.IE5\GJ8014QZ\MP90022783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020" y="4524697"/>
            <a:ext cx="1331307" cy="1991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93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B05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0" y="0"/>
            <a:ext cx="6480720" cy="1446550"/>
          </a:xfrm>
          <a:prstGeom prst="rect">
            <a:avLst/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Znáte obvyklé symboly </a:t>
            </a:r>
          </a:p>
          <a:p>
            <a:pPr algn="ctr"/>
            <a:r>
              <a:rPr lang="cs-CZ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Velikonoc?</a:t>
            </a:r>
            <a:endParaRPr lang="cs-CZ" sz="4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68398" y="1764251"/>
            <a:ext cx="842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nástroj, kterým chlapci šlehají děvčata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    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90952" y="5769811"/>
            <a:ext cx="77530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symbol </a:t>
            </a:r>
            <a:r>
              <a:rPr lang="cs-CZ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ukřižování</a:t>
            </a:r>
            <a:r>
              <a:rPr lang="en-US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;</a:t>
            </a:r>
            <a:r>
              <a:rPr lang="cs-CZ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je </a:t>
            </a:r>
            <a:r>
              <a:rPr lang="cs-CZ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nejvýznamnějším ze symbolů </a:t>
            </a:r>
            <a:endParaRPr lang="cs-CZ" sz="2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041576" y="4082003"/>
            <a:ext cx="3673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znamení života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823776" y="4952859"/>
            <a:ext cx="853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symbol oslavující jako příchod jara    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765481" y="2553092"/>
            <a:ext cx="8532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symbol plodnost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i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, nového života a vzkříšení 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920694" y="3350027"/>
            <a:ext cx="69523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symbol pro obětování 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78736" y="1764251"/>
            <a:ext cx="20185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Pomlázka  -</a:t>
            </a:r>
            <a:endParaRPr lang="cs-CZ" sz="2800" dirty="0"/>
          </a:p>
        </p:txBody>
      </p:sp>
      <p:sp>
        <p:nvSpPr>
          <p:cNvPr id="23" name="Obdélník 22"/>
          <p:cNvSpPr/>
          <p:nvPr/>
        </p:nvSpPr>
        <p:spPr>
          <a:xfrm>
            <a:off x="178735" y="2541980"/>
            <a:ext cx="16193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Vajíčko - </a:t>
            </a:r>
            <a:endParaRPr lang="cs-CZ" sz="2800" dirty="0"/>
          </a:p>
        </p:txBody>
      </p:sp>
      <p:sp>
        <p:nvSpPr>
          <p:cNvPr id="24" name="Obdélník 23"/>
          <p:cNvSpPr/>
          <p:nvPr/>
        </p:nvSpPr>
        <p:spPr>
          <a:xfrm>
            <a:off x="179512" y="3350027"/>
            <a:ext cx="1741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Beránek  </a:t>
            </a:r>
            <a:r>
              <a:rPr lang="cs-CZ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-</a:t>
            </a:r>
            <a:endParaRPr lang="cs-CZ" sz="2800" dirty="0"/>
          </a:p>
        </p:txBody>
      </p:sp>
      <p:sp>
        <p:nvSpPr>
          <p:cNvPr id="25" name="Obdélník 24"/>
          <p:cNvSpPr/>
          <p:nvPr/>
        </p:nvSpPr>
        <p:spPr>
          <a:xfrm>
            <a:off x="153966" y="4056838"/>
            <a:ext cx="29642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Svíčka (paškál) - </a:t>
            </a:r>
            <a:endParaRPr lang="cs-CZ" sz="2800" dirty="0"/>
          </a:p>
        </p:txBody>
      </p:sp>
      <p:sp>
        <p:nvSpPr>
          <p:cNvPr id="26" name="Obdélník 25"/>
          <p:cNvSpPr/>
          <p:nvPr/>
        </p:nvSpPr>
        <p:spPr>
          <a:xfrm>
            <a:off x="133687" y="4921757"/>
            <a:ext cx="1689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Zajíček - </a:t>
            </a:r>
            <a:endParaRPr lang="cs-CZ" sz="2800" dirty="0"/>
          </a:p>
        </p:txBody>
      </p:sp>
      <p:sp>
        <p:nvSpPr>
          <p:cNvPr id="27" name="Obdélník 26"/>
          <p:cNvSpPr/>
          <p:nvPr/>
        </p:nvSpPr>
        <p:spPr>
          <a:xfrm>
            <a:off x="179512" y="5754422"/>
            <a:ext cx="12121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Kříž -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9204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  <p:bldP spid="20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B05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0" y="188640"/>
            <a:ext cx="6480720" cy="769441"/>
          </a:xfrm>
          <a:prstGeom prst="rect">
            <a:avLst/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Svatý (pašijový) týden</a:t>
            </a:r>
            <a:endParaRPr lang="cs-CZ" sz="4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79512" y="1158424"/>
            <a:ext cx="58961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Poslední týden před Velikonocemi</a:t>
            </a:r>
            <a:endParaRPr lang="cs-CZ" sz="28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11560" y="2204864"/>
            <a:ext cx="66081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Modré pondělí</a:t>
            </a:r>
            <a:endParaRPr lang="cs-CZ" sz="2800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11560" y="2728084"/>
            <a:ext cx="26132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Šedivé úterý</a:t>
            </a:r>
            <a:endParaRPr lang="cs-CZ" sz="2800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11560" y="3263702"/>
            <a:ext cx="5101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Sazometná (škaredá) středa</a:t>
            </a:r>
            <a:endParaRPr lang="cs-CZ" sz="2800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11560" y="3786922"/>
            <a:ext cx="29498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Zelený čtvrtek</a:t>
            </a:r>
            <a:endParaRPr lang="cs-CZ" sz="2800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2897" y="4342712"/>
            <a:ext cx="25539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Velký pátek</a:t>
            </a:r>
            <a:endParaRPr lang="cs-CZ" sz="2800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595989" y="4944307"/>
            <a:ext cx="25074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Bílá sobota</a:t>
            </a:r>
            <a:endParaRPr lang="cs-CZ" sz="2800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11559" y="1681644"/>
            <a:ext cx="66081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Květná neděle</a:t>
            </a:r>
            <a:endParaRPr lang="cs-CZ" sz="2800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95036" y="5491036"/>
            <a:ext cx="36519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Velikonoční neděle</a:t>
            </a:r>
            <a:endParaRPr lang="cs-CZ" sz="2800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95989" y="6003398"/>
            <a:ext cx="3855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Velikonoční pondělí</a:t>
            </a:r>
            <a:endParaRPr lang="cs-CZ" sz="2800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93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B05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221792"/>
              </p:ext>
            </p:extLst>
          </p:nvPr>
        </p:nvGraphicFramePr>
        <p:xfrm>
          <a:off x="539552" y="2996952"/>
          <a:ext cx="8208912" cy="2926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08912"/>
              </a:tblGrid>
              <a:tr h="14401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/>
                </a:tc>
              </a:tr>
              <a:tr h="101650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Obrázky z internetu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</a:t>
                      </a:r>
                      <a:r>
                        <a:rPr lang="cs-CZ" sz="1800" baseline="0" smtClean="0"/>
                        <a:t>-  </a:t>
                      </a:r>
                      <a:r>
                        <a:rPr lang="cs-CZ" sz="1800" baseline="0" smtClean="0">
                          <a:hlinkClick r:id="rId2"/>
                        </a:rPr>
                        <a:t>http://officeimg.vo.msecnd.net/en-us/images/MH900422796.jpg</a:t>
                      </a:r>
                      <a:r>
                        <a:rPr lang="cs-CZ" sz="1800" baseline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3"/>
                        </a:rPr>
                        <a:t>http://tapetky.biz/wallpapers/1743b87a116ace402a84da4e1de0f4ce/16859_6.jpg</a:t>
                      </a:r>
                      <a:endParaRPr lang="cs-CZ" sz="1800" baseline="0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4"/>
                        </a:rPr>
                        <a:t>http://tapetky.biz/wallpapers/c3969a4034aa8e4684c5f02df8f264a7/16860_6.jpg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5"/>
                        </a:rPr>
                        <a:t>http://data6.superhry.cz/TSO_40e1f8z/800/005/5633-800.jpg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6"/>
                        </a:rPr>
                        <a:t>http://officeimg.vo.msecnd.net/en-us/images/MH900449129.jpg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7"/>
                        </a:rPr>
                        <a:t>http://img.aktualne.centrum.cz/151/99/1519931-jezis-kristus.jpg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8"/>
                        </a:rPr>
                        <a:t>http://officeimg.vo.msecnd.net/en-us/images/MH900438834.jpg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9"/>
                        </a:rPr>
                        <a:t>http://officeimg.vo.msecnd.net/en-us/images/MH900227833.jpg</a:t>
                      </a:r>
                      <a:r>
                        <a:rPr lang="cs-CZ" sz="1800" baseline="0" dirty="0" smtClean="0"/>
                        <a:t> </a:t>
                      </a:r>
                    </a:p>
                  </a:txBody>
                  <a:tcPr marL="91439" marR="91439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421504"/>
              </p:ext>
            </p:extLst>
          </p:nvPr>
        </p:nvGraphicFramePr>
        <p:xfrm>
          <a:off x="539552" y="908720"/>
          <a:ext cx="8208912" cy="146666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08912"/>
              </a:tblGrid>
              <a:tr h="14970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703" marB="45703"/>
                </a:tc>
              </a:tr>
              <a:tr h="1100942">
                <a:tc>
                  <a:txBody>
                    <a:bodyPr/>
                    <a:lstStyle/>
                    <a:p>
                      <a:pPr marL="0" indent="0" algn="l">
                        <a:buFont typeface="Arial" pitchFamily="34" charset="0"/>
                        <a:buNone/>
                      </a:pPr>
                      <a:r>
                        <a:rPr lang="cs-CZ" sz="1800" baseline="0" dirty="0" smtClean="0"/>
                        <a:t>          Prezentace pro žáky 2. třídy </a:t>
                      </a:r>
                      <a:r>
                        <a:rPr lang="cs-CZ" sz="1800" baseline="0" dirty="0" smtClean="0"/>
                        <a:t>chce </a:t>
                      </a:r>
                      <a:r>
                        <a:rPr lang="cs-CZ" sz="1800" baseline="0" dirty="0" smtClean="0"/>
                        <a:t>formou výkladu přiblížit svátky jara, Velikonoce. Žáci doplňují slova do známých koled, poznávají hlavní symboly svátků schované do přesmyček a seznamují se Svatým (pašijovým) týdnem. Prezentace obsahuje animace.</a:t>
                      </a:r>
                    </a:p>
                  </a:txBody>
                  <a:tcPr marL="91439" marR="91439" marT="45703" marB="4570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696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B05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262252"/>
              </p:ext>
            </p:extLst>
          </p:nvPr>
        </p:nvGraphicFramePr>
        <p:xfrm>
          <a:off x="539552" y="908720"/>
          <a:ext cx="8208912" cy="21031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08912"/>
              </a:tblGrid>
              <a:tr h="14401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/>
                </a:tc>
              </a:tr>
              <a:tr h="101650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Obrázky z internetu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2"/>
                        </a:rPr>
                        <a:t>http://img1.grafika.cz/grafika/images3/pomlazka_big.gif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3"/>
                        </a:rPr>
                        <a:t>http://www.profilek.cz/obrazky-na-profil/velikonocni-zajicek.jpg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4"/>
                        </a:rPr>
                        <a:t>http://www.ireceptar.cz/res/data/094/011581.jpg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5"/>
                        </a:rPr>
                        <a:t>http://hela.webgarden.cz/image/1569602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-  </a:t>
                      </a:r>
                      <a:r>
                        <a:rPr lang="cs-CZ" sz="1800" baseline="0" dirty="0" smtClean="0">
                          <a:hlinkClick r:id="rId6"/>
                        </a:rPr>
                        <a:t>http://officeimg.vo.msecnd.net/en-us/images/MH900422835.jpg</a:t>
                      </a:r>
                      <a:r>
                        <a:rPr lang="cs-CZ" sz="1800" baseline="0" dirty="0" smtClean="0"/>
                        <a:t> </a:t>
                      </a:r>
                    </a:p>
                  </a:txBody>
                  <a:tcPr marL="91439" marR="9143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032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381</Words>
  <Application>Microsoft Office PowerPoint</Application>
  <PresentationFormat>Předvádění na obrazovce (4:3)</PresentationFormat>
  <Paragraphs>96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32</cp:revision>
  <dcterms:created xsi:type="dcterms:W3CDTF">2012-04-01T10:45:17Z</dcterms:created>
  <dcterms:modified xsi:type="dcterms:W3CDTF">2012-04-01T20:40:47Z</dcterms:modified>
</cp:coreProperties>
</file>