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99261A-99FE-4279-9BAF-D5770B4EF7F1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20AC5-E10E-4F7B-8D1D-64D1BFDCC56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Údržba domácnosti – domácí práce</a:t>
            </a:r>
            <a:r>
              <a:rPr lang="cs-CZ" sz="4000" dirty="0" smtClean="0">
                <a:latin typeface="Arial" charset="0"/>
              </a:rPr>
              <a:t/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</a:t>
            </a:r>
            <a:r>
              <a:rPr lang="cs-CZ" sz="4000" dirty="0" smtClean="0"/>
              <a:t>VY_32_INOVACE_2C_20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Práce v domácnosti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620713"/>
          <a:ext cx="8280598" cy="5398436"/>
        </p:xfrm>
        <a:graphic>
          <a:graphicData uri="http://schemas.openxmlformats.org/drawingml/2006/table">
            <a:tbl>
              <a:tblPr/>
              <a:tblGrid>
                <a:gridCol w="2303518"/>
                <a:gridCol w="5977080"/>
              </a:tblGrid>
              <a:tr h="16402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 tomto učebním materiálu se žáci seznámí se základními pracemi, které vykonáváme v domácnosti. Hned v úvodu mají žáci říct, jak pomáhají rodičům doma oni.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Zbylá část prezentace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je zaměřena především na úkoly, na kterých si žáci procvičí znalost domácích prací. Na snímku pět musí žáci popsat podle obrázků, o kterou domácí práci se jedná.  Snímky šest a sedm jsou interaktivní. Žáci zde mají přiřadit do tabulky slova podle toho, k jaké domácí práci je potřebujeme. Na snímku osm mají žáci zakroužkovat správnou odpověď podle významu věty.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3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Luboš Mrázek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Leden 2014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22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36912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Údržba domácnosti – domácí práce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Domácí práce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V každé rodině a v každé domácnosti vykonávají její členové nějakou práci, aby zachovali domácnost hygienicky čistou. 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Vyjmenuj členy rodiny (domácnosti):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</a:rPr>
              <a:t>Maminka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</a:rPr>
              <a:t>Tatínek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</a:rPr>
              <a:t>Děti </a:t>
            </a:r>
          </a:p>
          <a:p>
            <a:pPr>
              <a:buFontTx/>
              <a:buChar char="-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Maminka</a:t>
            </a:r>
            <a:r>
              <a:rPr lang="cs-CZ" dirty="0" smtClean="0">
                <a:solidFill>
                  <a:schemeClr val="tx1"/>
                </a:solidFill>
              </a:rPr>
              <a:t> vaří, peče, pere prádlo, žehlí prádlo, myje nádobí, luxuje, uklízí.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Tatínek</a:t>
            </a:r>
            <a:r>
              <a:rPr lang="cs-CZ" dirty="0" smtClean="0">
                <a:solidFill>
                  <a:schemeClr val="tx1"/>
                </a:solidFill>
              </a:rPr>
              <a:t> opravuje, pečuje o zahradu a pomáhá mamince při úklidu.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Děti</a:t>
            </a:r>
            <a:r>
              <a:rPr lang="cs-CZ" dirty="0" smtClean="0">
                <a:solidFill>
                  <a:schemeClr val="tx1"/>
                </a:solidFill>
              </a:rPr>
              <a:t> pomáhají mamince hlavně s úklidem (např. myjí nádobí, luxují).</a:t>
            </a:r>
          </a:p>
          <a:p>
            <a:pPr>
              <a:buNone/>
            </a:pPr>
            <a:endParaRPr lang="cs-CZ" dirty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Řekni, jak pomáháš doma rodičům Ty?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Pojmenuj domácí práce, které vidíš na obrázku.</a:t>
            </a:r>
            <a:endParaRPr lang="cs-CZ" b="1" dirty="0"/>
          </a:p>
        </p:txBody>
      </p:sp>
      <p:pic>
        <p:nvPicPr>
          <p:cNvPr id="1026" name="Picture 2" descr="C:\Users\Jarka\AppData\Local\Microsoft\Windows\Temporary Internet Files\Content.IE5\Z6IV408G\MC9002220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16832"/>
            <a:ext cx="1456319" cy="1584176"/>
          </a:xfrm>
          <a:prstGeom prst="rect">
            <a:avLst/>
          </a:prstGeom>
          <a:noFill/>
        </p:spPr>
      </p:pic>
      <p:pic>
        <p:nvPicPr>
          <p:cNvPr id="1027" name="Picture 3" descr="C:\Users\Jarka\AppData\Local\Microsoft\Windows\Temporary Internet Files\Content.IE5\GJFPQD0O\MC9001980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05064"/>
            <a:ext cx="1512168" cy="1944216"/>
          </a:xfrm>
          <a:prstGeom prst="rect">
            <a:avLst/>
          </a:prstGeom>
          <a:noFill/>
        </p:spPr>
      </p:pic>
      <p:pic>
        <p:nvPicPr>
          <p:cNvPr id="1029" name="Picture 5" descr="C:\Users\Jarka\AppData\Local\Microsoft\Windows\Temporary Internet Files\Content.IE5\L29BKNL9\MC9004344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1988840"/>
            <a:ext cx="1584176" cy="1425575"/>
          </a:xfrm>
          <a:prstGeom prst="rect">
            <a:avLst/>
          </a:prstGeom>
          <a:noFill/>
        </p:spPr>
      </p:pic>
      <p:pic>
        <p:nvPicPr>
          <p:cNvPr id="1031" name="Picture 7" descr="C:\Users\Jarka\AppData\Local\Microsoft\Windows\Temporary Internet Files\Content.IE5\L29BKNL9\MC9003329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1988840"/>
            <a:ext cx="1224136" cy="1584176"/>
          </a:xfrm>
          <a:prstGeom prst="rect">
            <a:avLst/>
          </a:prstGeom>
          <a:noFill/>
        </p:spPr>
      </p:pic>
      <p:pic>
        <p:nvPicPr>
          <p:cNvPr id="1036" name="Picture 12" descr="C:\Users\Jarka\AppData\Local\Microsoft\Windows\Temporary Internet Files\Content.IE5\GJFPQD0O\MC90036093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752" y="4149080"/>
            <a:ext cx="1515161" cy="1811426"/>
          </a:xfrm>
          <a:prstGeom prst="rect">
            <a:avLst/>
          </a:prstGeom>
          <a:noFill/>
        </p:spPr>
      </p:pic>
      <p:pic>
        <p:nvPicPr>
          <p:cNvPr id="1037" name="Picture 13" descr="C:\Users\Jarka\AppData\Local\Microsoft\Windows\Temporary Internet Files\Content.IE5\SU7MNXGZ\MC90033479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1844824"/>
            <a:ext cx="1799539" cy="1856232"/>
          </a:xfrm>
          <a:prstGeom prst="rect">
            <a:avLst/>
          </a:prstGeom>
          <a:noFill/>
        </p:spPr>
      </p:pic>
      <p:pic>
        <p:nvPicPr>
          <p:cNvPr id="1038" name="Picture 14" descr="C:\Users\Jarka\AppData\Local\Microsoft\Windows\Temporary Internet Files\Content.IE5\L29BKNL9\MC9003713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4149080"/>
            <a:ext cx="1416406" cy="1826057"/>
          </a:xfrm>
          <a:prstGeom prst="rect">
            <a:avLst/>
          </a:prstGeom>
          <a:noFill/>
        </p:spPr>
      </p:pic>
      <p:pic>
        <p:nvPicPr>
          <p:cNvPr id="1040" name="Picture 16" descr="C:\Users\Jarka\AppData\Local\Microsoft\Windows\Temporary Internet Files\Content.IE5\SU7MNXGZ\MC90024021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47184" y="4405955"/>
            <a:ext cx="1734617" cy="1429207"/>
          </a:xfrm>
          <a:prstGeom prst="rect">
            <a:avLst/>
          </a:prstGeom>
          <a:noFill/>
        </p:spPr>
      </p:pic>
      <p:pic>
        <p:nvPicPr>
          <p:cNvPr id="1041" name="Picture 17" descr="C:\Users\Jarka\AppData\Local\Microsoft\Windows\Temporary Internet Files\Content.IE5\Z6IV408G\MC90042995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95936" y="4077072"/>
            <a:ext cx="1296144" cy="1812925"/>
          </a:xfrm>
          <a:prstGeom prst="rect">
            <a:avLst/>
          </a:prstGeom>
          <a:noFill/>
        </p:spPr>
      </p:pic>
      <p:pic>
        <p:nvPicPr>
          <p:cNvPr id="1042" name="Picture 18" descr="C:\Users\Jarka\AppData\Local\Microsoft\Windows\Temporary Internet Files\Content.IE5\GJFPQD0O\MC90034740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23928" y="2060848"/>
            <a:ext cx="1370909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 čemu se v domácnosti používají věci pod tabulkou? Klikni!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3629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612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162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C:\Users\Jarka\AppData\Local\Microsoft\Windows\Temporary Internet Files\Content.IE5\Z6IV408G\MC9002220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772816"/>
            <a:ext cx="1224136" cy="1331609"/>
          </a:xfrm>
          <a:prstGeom prst="rect">
            <a:avLst/>
          </a:prstGeom>
          <a:noFill/>
        </p:spPr>
      </p:pic>
      <p:pic>
        <p:nvPicPr>
          <p:cNvPr id="6" name="Picture 14" descr="C:\Users\Jarka\AppData\Local\Microsoft\Windows\Temporary Internet Files\Content.IE5\L29BKNL9\MC9003713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1844824"/>
            <a:ext cx="1224136" cy="1080120"/>
          </a:xfrm>
          <a:prstGeom prst="rect">
            <a:avLst/>
          </a:prstGeom>
          <a:noFill/>
        </p:spPr>
      </p:pic>
      <p:pic>
        <p:nvPicPr>
          <p:cNvPr id="7" name="Picture 7" descr="C:\Users\Jarka\AppData\Local\Microsoft\Windows\Temporary Internet Files\Content.IE5\L29BKNL9\MC9003329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700808"/>
            <a:ext cx="1322308" cy="1296144"/>
          </a:xfrm>
          <a:prstGeom prst="rect">
            <a:avLst/>
          </a:prstGeom>
          <a:noFill/>
        </p:spPr>
      </p:pic>
      <p:pic>
        <p:nvPicPr>
          <p:cNvPr id="8" name="Picture 18" descr="C:\Users\Jarka\AppData\Local\Microsoft\Windows\Temporary Internet Files\Content.IE5\GJFPQD0O\MC9003474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1700808"/>
            <a:ext cx="1370909" cy="136815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483768" y="59492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sporák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63093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žehlička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54452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talíř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580526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rací prášek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55172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vařečka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68344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rukavice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9512" y="623731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ž</a:t>
            </a:r>
            <a:r>
              <a:rPr lang="cs-CZ" dirty="0" smtClean="0"/>
              <a:t>ehlící prkno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51720" y="63093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nůž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63093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mixér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58052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dřevo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63093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hrnec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544522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sekyra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36096" y="537321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aviváž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58052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utěrka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544522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85185E-6 L 0.27569 -0.28356 " pathEditMode="relative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7037E-7 L -0.08264 -0.278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" y="-1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03727 L -0.51563 -0.26828 " pathEditMode="relative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1.85185E-6 L 0.23628 -0.38843 " pathEditMode="relative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85185E-6 L 0.7401 -0.2625 " pathEditMode="relative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85185E-6 L 0.25989 -0.28356 " pathEditMode="relative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85185E-6 L -0.12604 -0.24144 " pathEditMode="relative" ptsTypes="A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8.14815E-6 L -0.03941 -0.08403 " pathEditMode="relative" ptsTypes="AA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0 L -0.74427 -0.3416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2" y="-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7.40741E-7 L -0.62605 -0.4048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" y="-2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7.40741E-7 L -0.31893 -0.3416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" y="-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44444E-6 L -0.19306 -0.2474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" y="-1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7 L -0.05122 -0.1949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1.85185E-6 L -0.13385 -0.19931 " pathEditMode="relative" ptsTypes="AA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33333E-6 L -0.39375 -0.11088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" y="-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 čemu se v domácnosti používají věci pod tabulkou? Klikni!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348498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468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162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12" descr="C:\Users\Jarka\AppData\Local\Microsoft\Windows\Temporary Internet Files\Content.IE5\GJFPQD0O\MC9003609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72816"/>
            <a:ext cx="1224136" cy="1224136"/>
          </a:xfrm>
          <a:prstGeom prst="rect">
            <a:avLst/>
          </a:prstGeom>
          <a:noFill/>
        </p:spPr>
      </p:pic>
      <p:pic>
        <p:nvPicPr>
          <p:cNvPr id="7" name="Picture 16" descr="C:\Users\Jarka\AppData\Local\Microsoft\Windows\Temporary Internet Files\Content.IE5\SU7MNXGZ\MC9002402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772816"/>
            <a:ext cx="1523539" cy="1255293"/>
          </a:xfrm>
          <a:prstGeom prst="rect">
            <a:avLst/>
          </a:prstGeom>
          <a:noFill/>
        </p:spPr>
      </p:pic>
      <p:pic>
        <p:nvPicPr>
          <p:cNvPr id="8" name="Picture 13" descr="C:\Users\Jarka\AppData\Local\Microsoft\Windows\Temporary Internet Files\Content.IE5\SU7MNXGZ\MC90033479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1628800"/>
            <a:ext cx="1326366" cy="1368152"/>
          </a:xfrm>
          <a:prstGeom prst="rect">
            <a:avLst/>
          </a:prstGeom>
          <a:noFill/>
        </p:spPr>
      </p:pic>
      <p:pic>
        <p:nvPicPr>
          <p:cNvPr id="2050" name="Picture 2" descr="C:\Users\Jarka\AppData\Local\Microsoft\Windows\Temporary Internet Files\Content.IE5\L29BKNL9\MC9003516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1700808"/>
            <a:ext cx="1296144" cy="125074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79512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váleček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montérky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vařečka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62373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olej do motoru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12360" y="573325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kleště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62373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nůž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573325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kbelík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24328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sekačka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trouba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28184" y="530120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benzín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24328" y="53012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59632" y="522920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lech na pečení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19872" y="530120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šroubovák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530120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formičky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51520" y="522920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koště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39952" y="573325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těsto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36096" y="573325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saponát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9552" y="57332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rancouzský klíč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843808" y="573325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hadr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98797E-6 L 0.05521 -0.2937 " pathEditMode="relative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5.74468E-6 L -0.22067 -0.29393 " pathEditMode="relative" ptsTypes="AA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5.74468E-6 L -0.63802 -0.2308 " pathEditMode="relative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32285E-6 L -0.73247 -0.1422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6" y="-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395E-6 L 0.25209 -0.3834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" y="-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58927E-6 L 0.20087 -0.414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2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98797E-6 L -0.09444 -0.29371 " pathEditMode="relative" ptsTypes="A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32285E-6 L -0.05104 -0.2259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1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5.74468E-6 L -0.51181 -0.14708 " pathEditMode="relative" ptsTypes="A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5.74468E-6 L -0.51198 -0.14708 " pathEditMode="relative" ptsTypes="AA">
                                      <p:cBhvr>
                                        <p:cTn id="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64662E-6 L 0.38993 -0.3101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" y="-1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58927E-6 L 0.53159 -0.4255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6" y="-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58927E-6 L 0.26389 -0.3730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" y="-1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5.74468E-6 L 0.11024 -0.22039 " pathEditMode="relative" ptsTypes="AA">
                                      <p:cBhvr>
                                        <p:cTn id="7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98797E-6 L -0.14167 -0.25185 " pathEditMode="relative" ptsTypes="AA"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98797E-6 L -0.04722 -0.20976 " pathEditMode="relative" ptsTypes="AA">
                                      <p:cBhvr>
                                        <p:cTn id="8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98797E-6 L -3.05556E-6 -0.18871 " pathEditMode="relative" ptsTypes="AA">
                                      <p:cBhvr>
                                        <p:cTn id="8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98797E-6 L -0.04722 -0.43016 " pathEditMode="relative" ptsTypes="AA"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98797E-6 L 0.09445 -0.20976 " pathEditMode="relative" ptsTypes="AA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8" grpId="0"/>
      <p:bldP spid="29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Zakroužkuj u uvedených vět správnou odpověď ANO nebo 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3300" b="1" dirty="0" smtClean="0"/>
              <a:t>Mamince udělám radost, když</a:t>
            </a:r>
            <a:r>
              <a:rPr lang="cs-CZ" sz="3300" dirty="0" smtClean="0"/>
              <a:t>:</a:t>
            </a:r>
          </a:p>
          <a:p>
            <a:r>
              <a:rPr lang="cs-CZ" sz="3300" dirty="0"/>
              <a:t>u</a:t>
            </a:r>
            <a:r>
              <a:rPr lang="cs-CZ" sz="3300" dirty="0" smtClean="0"/>
              <a:t>myju nádobí                                             		ANO/NE</a:t>
            </a:r>
          </a:p>
          <a:p>
            <a:r>
              <a:rPr lang="cs-CZ" sz="3300" dirty="0"/>
              <a:t>d</a:t>
            </a:r>
            <a:r>
              <a:rPr lang="cs-CZ" sz="3300" dirty="0" smtClean="0"/>
              <a:t>ostanu špatnou známku ve škole             		</a:t>
            </a:r>
            <a:r>
              <a:rPr lang="cs-CZ" sz="3300" dirty="0" smtClean="0"/>
              <a:t>ANO/NE</a:t>
            </a:r>
            <a:endParaRPr lang="cs-CZ" sz="3300" dirty="0" smtClean="0"/>
          </a:p>
          <a:p>
            <a:r>
              <a:rPr lang="cs-CZ" sz="3300" dirty="0"/>
              <a:t>u</a:t>
            </a:r>
            <a:r>
              <a:rPr lang="cs-CZ" sz="3300" dirty="0" smtClean="0"/>
              <a:t>třu si ve svém pokoji prach</a:t>
            </a:r>
            <a:r>
              <a:rPr lang="cs-CZ" sz="3300" dirty="0" smtClean="0"/>
              <a:t>                      		ANO/NE</a:t>
            </a:r>
            <a:endParaRPr lang="cs-CZ" sz="3300" dirty="0" smtClean="0"/>
          </a:p>
          <a:p>
            <a:r>
              <a:rPr lang="cs-CZ" sz="3300" dirty="0"/>
              <a:t>b</a:t>
            </a:r>
            <a:r>
              <a:rPr lang="cs-CZ" sz="3300" dirty="0" smtClean="0"/>
              <a:t>udu chodit za školu                                 </a:t>
            </a:r>
            <a:r>
              <a:rPr lang="cs-CZ" sz="3300" dirty="0" smtClean="0"/>
              <a:t> 		ANO/NE</a:t>
            </a:r>
            <a:endParaRPr lang="cs-CZ" sz="3300" dirty="0" smtClean="0"/>
          </a:p>
          <a:p>
            <a:r>
              <a:rPr lang="cs-CZ" sz="3300" dirty="0"/>
              <a:t>b</a:t>
            </a:r>
            <a:r>
              <a:rPr lang="cs-CZ" sz="3300" dirty="0" smtClean="0"/>
              <a:t>udu hlídat a chránit sourozence             		</a:t>
            </a:r>
            <a:r>
              <a:rPr lang="cs-CZ" sz="3300" dirty="0" smtClean="0"/>
              <a:t>ANO/NE</a:t>
            </a:r>
            <a:endParaRPr lang="cs-CZ" sz="3300" dirty="0" smtClean="0"/>
          </a:p>
          <a:p>
            <a:r>
              <a:rPr lang="cs-CZ" sz="3300" dirty="0"/>
              <a:t>v</a:t>
            </a:r>
            <a:r>
              <a:rPr lang="cs-CZ" sz="3300" dirty="0" smtClean="0"/>
              <a:t>yluxuji                                          </a:t>
            </a:r>
            <a:r>
              <a:rPr lang="cs-CZ" sz="3300" dirty="0" smtClean="0"/>
              <a:t> 			ANO/NE</a:t>
            </a:r>
            <a:endParaRPr lang="cs-CZ" sz="3300" dirty="0" smtClean="0"/>
          </a:p>
          <a:p>
            <a:r>
              <a:rPr lang="cs-CZ" sz="3300" dirty="0" smtClean="0"/>
              <a:t>budu lhát                              				</a:t>
            </a:r>
            <a:r>
              <a:rPr lang="cs-CZ" sz="3300" dirty="0" smtClean="0"/>
              <a:t>ANO/NE</a:t>
            </a:r>
            <a:endParaRPr lang="cs-CZ" sz="3300" dirty="0" smtClean="0"/>
          </a:p>
          <a:p>
            <a:r>
              <a:rPr lang="cs-CZ" sz="3300" dirty="0"/>
              <a:t>s</a:t>
            </a:r>
            <a:r>
              <a:rPr lang="cs-CZ" sz="3300" dirty="0" smtClean="0"/>
              <a:t>e budu dobře učit a dělat si domácí úkoly</a:t>
            </a:r>
            <a:r>
              <a:rPr lang="cs-CZ" sz="3300" dirty="0" smtClean="0"/>
              <a:t> 		ANO/NE</a:t>
            </a:r>
            <a:endParaRPr lang="cs-CZ" sz="3300" dirty="0" smtClean="0"/>
          </a:p>
          <a:p>
            <a:r>
              <a:rPr lang="cs-CZ" sz="3300" dirty="0" smtClean="0"/>
              <a:t>vynesu odpadky</a:t>
            </a:r>
            <a:r>
              <a:rPr lang="cs-CZ" sz="3300" dirty="0" smtClean="0"/>
              <a:t> 					ANO/NE</a:t>
            </a:r>
            <a:endParaRPr lang="cs-CZ" sz="3300" dirty="0" smtClean="0"/>
          </a:p>
          <a:p>
            <a:r>
              <a:rPr lang="cs-CZ" sz="3300" dirty="0" smtClean="0"/>
              <a:t>si nebudu čistit zuby</a:t>
            </a:r>
            <a:r>
              <a:rPr lang="cs-CZ" sz="3300" dirty="0" smtClean="0"/>
              <a:t> 				ANO/NE</a:t>
            </a:r>
            <a:endParaRPr lang="cs-CZ" sz="3300" dirty="0" smtClean="0"/>
          </a:p>
          <a:p>
            <a:pPr>
              <a:tabLst>
                <a:tab pos="6632575" algn="l"/>
              </a:tabLst>
            </a:pPr>
            <a:r>
              <a:rPr lang="cs-CZ" sz="3300" dirty="0" smtClean="0"/>
              <a:t>budu pomáhat starým lidem                                         </a:t>
            </a:r>
            <a:r>
              <a:rPr lang="cs-CZ" sz="3300" dirty="0" smtClean="0"/>
              <a:t>ANO/NE</a:t>
            </a:r>
            <a:r>
              <a:rPr lang="cs-CZ" sz="3300" dirty="0" smtClean="0"/>
              <a:t>                                              </a:t>
            </a:r>
            <a:r>
              <a:rPr lang="cs-CZ" sz="3300" dirty="0" smtClean="0"/>
              <a:t>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- Klipart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378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Údržba domácnosti – domácí práce  VY_32_INOVACE_2C_20  Číslo projektu: CZ.1.07/1.5.00/34.1056</vt:lpstr>
      <vt:lpstr>Snímek 2</vt:lpstr>
      <vt:lpstr>Údržba domácnosti – domácí práce</vt:lpstr>
      <vt:lpstr>Domácí práce</vt:lpstr>
      <vt:lpstr>Pojmenuj domácí práce, které vidíš na obrázku.</vt:lpstr>
      <vt:lpstr>K čemu se v domácnosti používají věci pod tabulkou? Klikni!</vt:lpstr>
      <vt:lpstr>K čemu se v domácnosti používají věci pod tabulkou? Klikni!</vt:lpstr>
      <vt:lpstr>Zakroužkuj u uvedených vět správnou odpověď ANO nebo NE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JG</dc:creator>
  <cp:lastModifiedBy>JG</cp:lastModifiedBy>
  <cp:revision>51</cp:revision>
  <dcterms:created xsi:type="dcterms:W3CDTF">2014-01-16T08:57:34Z</dcterms:created>
  <dcterms:modified xsi:type="dcterms:W3CDTF">2014-01-16T12:06:57Z</dcterms:modified>
</cp:coreProperties>
</file>