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65" r:id="rId3"/>
    <p:sldId id="264" r:id="rId4"/>
    <p:sldId id="256" r:id="rId5"/>
    <p:sldId id="257" r:id="rId6"/>
    <p:sldId id="258" r:id="rId7"/>
    <p:sldId id="259" r:id="rId8"/>
    <p:sldId id="263"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11" autoAdjust="0"/>
    <p:restoredTop sz="94660"/>
  </p:normalViewPr>
  <p:slideViewPr>
    <p:cSldViewPr>
      <p:cViewPr varScale="1">
        <p:scale>
          <a:sx n="87" d="100"/>
          <a:sy n="87" d="100"/>
        </p:scale>
        <p:origin x="-1470"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theme" Target="theme/theme1.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viewProps" Target="viewProps.xml"/><Relationship Id="rId5" Type="http://schemas.openxmlformats.org/officeDocument/2006/relationships/slide" Target="slides/slide3.xml"/><Relationship Id="rId10"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65983039-813C-495B-AA3F-2298A7CAD6C9}" type="datetimeFigureOut">
              <a:rPr lang="cs-CZ" smtClean="0"/>
              <a:t>17.12.2011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6F69D41-F029-49BA-926B-986F79C07D0F}" type="slidenum">
              <a:rPr lang="cs-CZ" smtClean="0"/>
              <a:t>‹#›</a:t>
            </a:fld>
            <a:endParaRPr lang="cs-CZ"/>
          </a:p>
        </p:txBody>
      </p:sp>
    </p:spTree>
    <p:extLst>
      <p:ext uri="{BB962C8B-B14F-4D97-AF65-F5344CB8AC3E}">
        <p14:creationId xmlns:p14="http://schemas.microsoft.com/office/powerpoint/2010/main" val="6213361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5983039-813C-495B-AA3F-2298A7CAD6C9}" type="datetimeFigureOut">
              <a:rPr lang="cs-CZ" smtClean="0"/>
              <a:t>17.12.2011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6F69D41-F029-49BA-926B-986F79C07D0F}" type="slidenum">
              <a:rPr lang="cs-CZ" smtClean="0"/>
              <a:t>‹#›</a:t>
            </a:fld>
            <a:endParaRPr lang="cs-CZ"/>
          </a:p>
        </p:txBody>
      </p:sp>
    </p:spTree>
    <p:extLst>
      <p:ext uri="{BB962C8B-B14F-4D97-AF65-F5344CB8AC3E}">
        <p14:creationId xmlns:p14="http://schemas.microsoft.com/office/powerpoint/2010/main" val="176077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65983039-813C-495B-AA3F-2298A7CAD6C9}" type="datetimeFigureOut">
              <a:rPr lang="cs-CZ" smtClean="0"/>
              <a:t>17.12.2011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6F69D41-F029-49BA-926B-986F79C07D0F}" type="slidenum">
              <a:rPr lang="cs-CZ" smtClean="0"/>
              <a:t>‹#›</a:t>
            </a:fld>
            <a:endParaRPr lang="cs-CZ"/>
          </a:p>
        </p:txBody>
      </p:sp>
    </p:spTree>
    <p:extLst>
      <p:ext uri="{BB962C8B-B14F-4D97-AF65-F5344CB8AC3E}">
        <p14:creationId xmlns:p14="http://schemas.microsoft.com/office/powerpoint/2010/main" val="33204792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65983039-813C-495B-AA3F-2298A7CAD6C9}" type="datetimeFigureOut">
              <a:rPr lang="cs-CZ" smtClean="0"/>
              <a:t>17.12.2011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6F69D41-F029-49BA-926B-986F79C07D0F}" type="slidenum">
              <a:rPr lang="cs-CZ" smtClean="0"/>
              <a:t>‹#›</a:t>
            </a:fld>
            <a:endParaRPr lang="cs-CZ"/>
          </a:p>
        </p:txBody>
      </p:sp>
    </p:spTree>
    <p:extLst>
      <p:ext uri="{BB962C8B-B14F-4D97-AF65-F5344CB8AC3E}">
        <p14:creationId xmlns:p14="http://schemas.microsoft.com/office/powerpoint/2010/main" val="10331834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65983039-813C-495B-AA3F-2298A7CAD6C9}" type="datetimeFigureOut">
              <a:rPr lang="cs-CZ" smtClean="0"/>
              <a:t>17.12.2011</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56F69D41-F029-49BA-926B-986F79C07D0F}" type="slidenum">
              <a:rPr lang="cs-CZ" smtClean="0"/>
              <a:t>‹#›</a:t>
            </a:fld>
            <a:endParaRPr lang="cs-CZ"/>
          </a:p>
        </p:txBody>
      </p:sp>
    </p:spTree>
    <p:extLst>
      <p:ext uri="{BB962C8B-B14F-4D97-AF65-F5344CB8AC3E}">
        <p14:creationId xmlns:p14="http://schemas.microsoft.com/office/powerpoint/2010/main" val="13174257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65983039-813C-495B-AA3F-2298A7CAD6C9}" type="datetimeFigureOut">
              <a:rPr lang="cs-CZ" smtClean="0"/>
              <a:t>17.12.2011</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56F69D41-F029-49BA-926B-986F79C07D0F}" type="slidenum">
              <a:rPr lang="cs-CZ" smtClean="0"/>
              <a:t>‹#›</a:t>
            </a:fld>
            <a:endParaRPr lang="cs-CZ"/>
          </a:p>
        </p:txBody>
      </p:sp>
    </p:spTree>
    <p:extLst>
      <p:ext uri="{BB962C8B-B14F-4D97-AF65-F5344CB8AC3E}">
        <p14:creationId xmlns:p14="http://schemas.microsoft.com/office/powerpoint/2010/main" val="20993981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65983039-813C-495B-AA3F-2298A7CAD6C9}" type="datetimeFigureOut">
              <a:rPr lang="cs-CZ" smtClean="0"/>
              <a:t>17.12.2011</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56F69D41-F029-49BA-926B-986F79C07D0F}" type="slidenum">
              <a:rPr lang="cs-CZ" smtClean="0"/>
              <a:t>‹#›</a:t>
            </a:fld>
            <a:endParaRPr lang="cs-CZ"/>
          </a:p>
        </p:txBody>
      </p:sp>
    </p:spTree>
    <p:extLst>
      <p:ext uri="{BB962C8B-B14F-4D97-AF65-F5344CB8AC3E}">
        <p14:creationId xmlns:p14="http://schemas.microsoft.com/office/powerpoint/2010/main" val="32051032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65983039-813C-495B-AA3F-2298A7CAD6C9}" type="datetimeFigureOut">
              <a:rPr lang="cs-CZ" smtClean="0"/>
              <a:t>17.12.2011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6F69D41-F029-49BA-926B-986F79C07D0F}" type="slidenum">
              <a:rPr lang="cs-CZ" smtClean="0"/>
              <a:t>‹#›</a:t>
            </a:fld>
            <a:endParaRPr lang="cs-CZ"/>
          </a:p>
        </p:txBody>
      </p:sp>
    </p:spTree>
    <p:extLst>
      <p:ext uri="{BB962C8B-B14F-4D97-AF65-F5344CB8AC3E}">
        <p14:creationId xmlns:p14="http://schemas.microsoft.com/office/powerpoint/2010/main" val="863387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65983039-813C-495B-AA3F-2298A7CAD6C9}" type="datetimeFigureOut">
              <a:rPr lang="cs-CZ" smtClean="0"/>
              <a:t>17.12.2011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6F69D41-F029-49BA-926B-986F79C07D0F}" type="slidenum">
              <a:rPr lang="cs-CZ" smtClean="0"/>
              <a:t>‹#›</a:t>
            </a:fld>
            <a:endParaRPr lang="cs-CZ"/>
          </a:p>
        </p:txBody>
      </p:sp>
    </p:spTree>
    <p:extLst>
      <p:ext uri="{BB962C8B-B14F-4D97-AF65-F5344CB8AC3E}">
        <p14:creationId xmlns:p14="http://schemas.microsoft.com/office/powerpoint/2010/main" val="26064070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5983039-813C-495B-AA3F-2298A7CAD6C9}" type="datetimeFigureOut">
              <a:rPr lang="cs-CZ" smtClean="0"/>
              <a:t>17.12.2011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6F69D41-F029-49BA-926B-986F79C07D0F}" type="slidenum">
              <a:rPr lang="cs-CZ" smtClean="0"/>
              <a:t>‹#›</a:t>
            </a:fld>
            <a:endParaRPr lang="cs-CZ"/>
          </a:p>
        </p:txBody>
      </p:sp>
    </p:spTree>
    <p:extLst>
      <p:ext uri="{BB962C8B-B14F-4D97-AF65-F5344CB8AC3E}">
        <p14:creationId xmlns:p14="http://schemas.microsoft.com/office/powerpoint/2010/main" val="29997627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5983039-813C-495B-AA3F-2298A7CAD6C9}" type="datetimeFigureOut">
              <a:rPr lang="cs-CZ" smtClean="0"/>
              <a:t>17.12.2011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6F69D41-F029-49BA-926B-986F79C07D0F}" type="slidenum">
              <a:rPr lang="cs-CZ" smtClean="0"/>
              <a:t>‹#›</a:t>
            </a:fld>
            <a:endParaRPr lang="cs-CZ"/>
          </a:p>
        </p:txBody>
      </p:sp>
    </p:spTree>
    <p:extLst>
      <p:ext uri="{BB962C8B-B14F-4D97-AF65-F5344CB8AC3E}">
        <p14:creationId xmlns:p14="http://schemas.microsoft.com/office/powerpoint/2010/main" val="12422273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s-CZ" smtClean="0"/>
              <a:t>Kliknutím lze upravit styl předlohy.</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CA1DE41-93BD-4520-B356-AACFE8DC80A5}"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19292968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D8E8F995-ACD8-43CB-AD5D-4B65AA4A7986}"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2004834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smtClean="0"/>
              <a:t>Kliknutím lze upravit styly předlohy textu.</a:t>
            </a:r>
          </a:p>
        </p:txBody>
      </p:sp>
      <p:sp>
        <p:nvSpPr>
          <p:cNvPr id="4"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3B53B9D5-54E5-47A9-BF7D-79074EF0944C}"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42155980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7818837E-87A3-48F4-AFC3-D24E4F1AA612}"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28169017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555CC282-AB1D-4DC7-98A4-C4E4908F232C}"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38433010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9F043FF3-BA3E-48CF-B88A-9240AA0BDF49}"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41697145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1CD035E2-C4EB-49B8-A951-5EEB44F06218}"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17355658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090C15F-013A-4079-81D9-70C9A82AF032}"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27101807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89654DFE-8026-4775-92C5-5F46C139ACA6}"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28151861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74106D2-9570-4241-B68E-92A4B9CD4240}"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403092613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248DD041-C698-4B91-9CE6-D87D01EB96F6}"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36548584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Obj" preserve="1">
  <p:cSld name="Nadpis, text a obsah">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Kliknutím lze upravit styl.</a:t>
            </a:r>
            <a:endParaRPr lang="cs-CZ"/>
          </a:p>
        </p:txBody>
      </p:sp>
      <p:sp>
        <p:nvSpPr>
          <p:cNvPr id="3" name="Zástupný symbol pro text 2"/>
          <p:cNvSpPr>
            <a:spLocks noGrp="1"/>
          </p:cNvSpPr>
          <p:nvPr>
            <p:ph type="body" sz="half" idx="1"/>
          </p:nvPr>
        </p:nvSpPr>
        <p:spPr>
          <a:xfrm>
            <a:off x="457200" y="1600200"/>
            <a:ext cx="4038600" cy="452596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ADA3880C-1EFF-4A08-8B47-C0E09A84C48E}"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56703775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AndTx" preserve="1">
  <p:cSld name="Nadpis, obsah a text">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648200" y="1600200"/>
            <a:ext cx="4038600" cy="452596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19FD6521-8B6D-4646-AE46-753D13884770}"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335345744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Only" preserve="1">
  <p:cSld name="Obsah">
    <p:spTree>
      <p:nvGrpSpPr>
        <p:cNvPr id="1" name=""/>
        <p:cNvGrpSpPr/>
        <p:nvPr/>
      </p:nvGrpSpPr>
      <p:grpSpPr>
        <a:xfrm>
          <a:off x="0" y="0"/>
          <a:ext cx="0" cy="0"/>
          <a:chOff x="0" y="0"/>
          <a:chExt cx="0" cy="0"/>
        </a:xfrm>
      </p:grpSpPr>
      <p:sp>
        <p:nvSpPr>
          <p:cNvPr id="2" name="Zástupný symbol pro obsah 1"/>
          <p:cNvSpPr>
            <a:spLocks noGrp="1"/>
          </p:cNvSpPr>
          <p:nvPr>
            <p:ph/>
          </p:nvPr>
        </p:nvSpPr>
        <p:spPr>
          <a:xfrm>
            <a:off x="457200" y="274638"/>
            <a:ext cx="8229600" cy="5851525"/>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3"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600DEE21-C515-4BEB-876B-B1686E6B8259}"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40942604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theme" Target="../theme/theme2.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wdUpDiag">
          <a:fgClr>
            <a:srgbClr val="FF9900"/>
          </a:fgClr>
          <a:bgClr>
            <a:schemeClr val="bg2"/>
          </a:bgClr>
        </a:patt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5983039-813C-495B-AA3F-2298A7CAD6C9}" type="datetimeFigureOut">
              <a:rPr lang="cs-CZ" smtClean="0"/>
              <a:t>17.12.2011</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F69D41-F029-49BA-926B-986F79C07D0F}" type="slidenum">
              <a:rPr lang="cs-CZ" smtClean="0"/>
              <a:t>‹#›</a:t>
            </a:fld>
            <a:endParaRPr lang="cs-CZ"/>
          </a:p>
        </p:txBody>
      </p:sp>
    </p:spTree>
    <p:extLst>
      <p:ext uri="{BB962C8B-B14F-4D97-AF65-F5344CB8AC3E}">
        <p14:creationId xmlns:p14="http://schemas.microsoft.com/office/powerpoint/2010/main" val="12038427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1">
                <a:lumMod val="85000"/>
              </a:schemeClr>
            </a:gs>
            <a:gs pos="66000">
              <a:srgbClr val="787878"/>
            </a:gs>
            <a:gs pos="42000">
              <a:schemeClr val="bg2">
                <a:lumMod val="75000"/>
              </a:schemeClr>
            </a:gs>
            <a:gs pos="100000">
              <a:schemeClr val="bg1">
                <a:lumMod val="95000"/>
              </a:schemeClr>
            </a:gs>
          </a:gsLst>
          <a:lin ang="8400000" scaled="0"/>
          <a:tileRect/>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7" name="Rectangle 3"/>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pPr fontAlgn="base">
              <a:spcBef>
                <a:spcPct val="0"/>
              </a:spcBef>
              <a:spcAft>
                <a:spcPct val="0"/>
              </a:spcAft>
              <a:defRPr/>
            </a:pPr>
            <a:endParaRPr lang="cs-CZ">
              <a:solidFill>
                <a:srgbClr val="000000"/>
              </a:solidFill>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pPr fontAlgn="base">
              <a:spcBef>
                <a:spcPct val="0"/>
              </a:spcBef>
              <a:spcAft>
                <a:spcPct val="0"/>
              </a:spcAft>
              <a:defRPr/>
            </a:pPr>
            <a:endParaRPr lang="cs-CZ">
              <a:solidFill>
                <a:srgbClr val="000000"/>
              </a:solidFill>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pPr fontAlgn="base">
              <a:spcBef>
                <a:spcPct val="0"/>
              </a:spcBef>
              <a:spcAft>
                <a:spcPct val="0"/>
              </a:spcAft>
              <a:defRPr/>
            </a:pPr>
            <a:fld id="{B5859658-565A-44A5-B285-057080DD8351}" type="slidenum">
              <a:rPr lang="cs-CZ">
                <a:solidFill>
                  <a:srgbClr val="000000"/>
                </a:solidFill>
              </a:rPr>
              <a:pPr fontAlgn="base">
                <a:spcBef>
                  <a:spcPct val="0"/>
                </a:spcBef>
                <a:spcAft>
                  <a:spcPct val="0"/>
                </a:spcAft>
                <a:defRPr/>
              </a:pPr>
              <a:t>‹#›</a:t>
            </a:fld>
            <a:endParaRPr lang="cs-CZ">
              <a:solidFill>
                <a:srgbClr val="000000"/>
              </a:solidFill>
            </a:endParaRPr>
          </a:p>
        </p:txBody>
      </p:sp>
    </p:spTree>
    <p:extLst>
      <p:ext uri="{BB962C8B-B14F-4D97-AF65-F5344CB8AC3E}">
        <p14:creationId xmlns:p14="http://schemas.microsoft.com/office/powerpoint/2010/main" val="419284342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iereus.wz.cz/obr_mesta/heidelberg_karl-theodor.jpg" TargetMode="External"/><Relationship Id="rId3" Type="http://schemas.openxmlformats.org/officeDocument/2006/relationships/hyperlink" Target="http://dejiny-stredoveku.bloger.cz/obrazky/dejiny-stredoveku.bloger.cz/svata-rise-rimska-datace.gif" TargetMode="External"/><Relationship Id="rId7" Type="http://schemas.openxmlformats.org/officeDocument/2006/relationships/hyperlink" Target="http://dejepissychrov.sweb.cz/Sv.vaclav_nakoni.jpg" TargetMode="External"/><Relationship Id="rId2" Type="http://schemas.openxmlformats.org/officeDocument/2006/relationships/hyperlink" Target="http://i.idnes.cz/08/033/cl/ITU21d95b_Koruna_foto_Archiv.jpg" TargetMode="External"/><Relationship Id="rId1" Type="http://schemas.openxmlformats.org/officeDocument/2006/relationships/slideLayout" Target="../slideLayouts/slideLayout2.xml"/><Relationship Id="rId6" Type="http://schemas.openxmlformats.org/officeDocument/2006/relationships/hyperlink" Target="http://www.ahaonline.cz/clanek/trapasy/19578/nejvetsi-ceska-osobnost-lide-volili-jasne-cisar-karel-iv.html" TargetMode="External"/><Relationship Id="rId5" Type="http://schemas.openxmlformats.org/officeDocument/2006/relationships/hyperlink" Target="http://cs.wikipedia.org/wiki/Svat%C3%A1_%C5%99%C3%AD%C5%A1e_%C5%99%C3%ADmsk%C3%A1" TargetMode="External"/><Relationship Id="rId10" Type="http://schemas.openxmlformats.org/officeDocument/2006/relationships/hyperlink" Target="http://www.premyslvmyte.cz/images/01_model_1.jpg" TargetMode="External"/><Relationship Id="rId4" Type="http://schemas.openxmlformats.org/officeDocument/2006/relationships/hyperlink" Target="http://dalsimoravak.bloguje.cz/img/srr2.png" TargetMode="External"/><Relationship Id="rId9" Type="http://schemas.openxmlformats.org/officeDocument/2006/relationships/hyperlink" Target="http://www.ulozto.cz/4196099/zvonik-u-matky-bozi-drama-francie-italie-1956-cz-av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graphicFrame>
        <p:nvGraphicFramePr>
          <p:cNvPr id="23578" name="Group 26"/>
          <p:cNvGraphicFramePr>
            <a:graphicFrameLocks noGrp="1"/>
          </p:cNvGraphicFramePr>
          <p:nvPr>
            <p:extLst>
              <p:ext uri="{D42A27DB-BD31-4B8C-83A1-F6EECF244321}">
                <p14:modId xmlns:p14="http://schemas.microsoft.com/office/powerpoint/2010/main" val="1609223560"/>
              </p:ext>
            </p:extLst>
          </p:nvPr>
        </p:nvGraphicFramePr>
        <p:xfrm>
          <a:off x="971550" y="1069975"/>
          <a:ext cx="7200900" cy="4718051"/>
        </p:xfrm>
        <a:graphic>
          <a:graphicData uri="http://schemas.openxmlformats.org/drawingml/2006/table">
            <a:tbl>
              <a:tblPr/>
              <a:tblGrid>
                <a:gridCol w="1630363"/>
                <a:gridCol w="5570537"/>
              </a:tblGrid>
              <a:tr h="517525">
                <a:tc>
                  <a:txBody>
                    <a:bodyPr/>
                    <a:lstStyle/>
                    <a:p>
                      <a:pPr marL="0" marR="0" lvl="0" indent="0" algn="l" defTabSz="914400" rtl="0" eaLnBrk="1" fontAlgn="t" latinLnBrk="0" hangingPunct="1">
                        <a:lnSpc>
                          <a:spcPct val="100000"/>
                        </a:lnSpc>
                        <a:spcBef>
                          <a:spcPct val="0"/>
                        </a:spcBef>
                        <a:spcAft>
                          <a:spcPct val="0"/>
                        </a:spcAft>
                        <a:buClrTx/>
                        <a:buSzTx/>
                        <a:buFontTx/>
                        <a:buNone/>
                        <a:tabLst/>
                      </a:pPr>
                      <a:r>
                        <a:rPr kumimoji="0" lang="cs-CZ" sz="1400" b="1" i="0" u="none" strike="noStrike" cap="none" normalizeH="0" baseline="0" dirty="0" smtClean="0">
                          <a:ln>
                            <a:noFill/>
                          </a:ln>
                          <a:solidFill>
                            <a:schemeClr val="tx1"/>
                          </a:solidFill>
                          <a:effectLst/>
                          <a:latin typeface="Times New Roman" pitchFamily="18" charset="0"/>
                          <a:cs typeface="Times New Roman" pitchFamily="18" charset="0"/>
                        </a:rPr>
                        <a:t>Jméno autora</a:t>
                      </a:r>
                      <a:endParaRPr kumimoji="0" lang="cs-CZ" sz="1800" b="0" i="0" u="none" strike="noStrike" cap="none" normalizeH="0" baseline="0" dirty="0" smtClean="0">
                        <a:ln>
                          <a:noFill/>
                        </a:ln>
                        <a:solidFill>
                          <a:schemeClr val="tx1"/>
                        </a:solidFill>
                        <a:effectLst/>
                        <a:latin typeface="Arial" charset="0"/>
                      </a:endParaRPr>
                    </a:p>
                  </a:txBody>
                  <a:tcPr horzOverflow="overflow">
                    <a:lnL w="0" cap="flat" cmpd="sng" algn="ctr">
                      <a:solidFill>
                        <a:srgbClr val="000000"/>
                      </a:solidFill>
                      <a:prstDash val="solid"/>
                      <a:round/>
                      <a:headEnd type="none" w="med" len="med"/>
                      <a:tailEnd type="none" w="med" len="med"/>
                    </a:lnL>
                    <a:lnR w="0" cap="flat" cmpd="sng" algn="ctr">
                      <a:solidFill>
                        <a:srgbClr val="000000"/>
                      </a:solidFill>
                      <a:prstDash val="solid"/>
                      <a:round/>
                      <a:headEnd type="none" w="med" len="med"/>
                      <a:tailEnd type="none" w="med" len="med"/>
                    </a:lnR>
                    <a:lnT w="0" cap="flat" cmpd="sng" algn="ctr">
                      <a:solidFill>
                        <a:srgbClr val="000000"/>
                      </a:solidFill>
                      <a:prstDash val="solid"/>
                      <a:round/>
                      <a:headEnd type="none" w="med" len="med"/>
                      <a:tailEnd type="none" w="med" len="med"/>
                    </a:lnT>
                    <a:lnB w="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t"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rPr>
                        <a:t>Mgr. Jiří Kozák</a:t>
                      </a:r>
                      <a:endParaRPr kumimoji="0" lang="cs-CZ" sz="1800" b="0" i="0" u="none" strike="noStrike" cap="none" normalizeH="0" baseline="0" smtClean="0">
                        <a:ln>
                          <a:noFill/>
                        </a:ln>
                        <a:solidFill>
                          <a:schemeClr val="tx1"/>
                        </a:solidFill>
                        <a:effectLst/>
                        <a:latin typeface="Arial" charset="0"/>
                      </a:endParaRPr>
                    </a:p>
                  </a:txBody>
                  <a:tcPr horzOverflow="overflow">
                    <a:lnL w="0" cap="flat" cmpd="sng" algn="ctr">
                      <a:solidFill>
                        <a:srgbClr val="000000"/>
                      </a:solidFill>
                      <a:prstDash val="solid"/>
                      <a:round/>
                      <a:headEnd type="none" w="med" len="med"/>
                      <a:tailEnd type="none" w="med" len="med"/>
                    </a:lnL>
                    <a:lnR w="0" cap="flat" cmpd="sng" algn="ctr">
                      <a:solidFill>
                        <a:srgbClr val="000000"/>
                      </a:solidFill>
                      <a:prstDash val="solid"/>
                      <a:round/>
                      <a:headEnd type="none" w="med" len="med"/>
                      <a:tailEnd type="none" w="med" len="med"/>
                    </a:lnR>
                    <a:lnT w="0" cap="flat" cmpd="sng" algn="ctr">
                      <a:solidFill>
                        <a:srgbClr val="000000"/>
                      </a:solidFill>
                      <a:prstDash val="solid"/>
                      <a:round/>
                      <a:headEnd type="none" w="med" len="med"/>
                      <a:tailEnd type="none" w="med" len="med"/>
                    </a:lnT>
                    <a:lnB w="0" cap="flat" cmpd="sng" algn="ctr">
                      <a:solidFill>
                        <a:srgbClr val="000000"/>
                      </a:solidFill>
                      <a:prstDash val="solid"/>
                      <a:round/>
                      <a:headEnd type="none" w="med" len="med"/>
                      <a:tailEnd type="none" w="med" len="med"/>
                    </a:lnB>
                    <a:lnTlToBr>
                      <a:noFill/>
                    </a:lnTlToBr>
                    <a:lnBlToTr>
                      <a:noFill/>
                    </a:lnBlToTr>
                    <a:noFill/>
                  </a:tcPr>
                </a:tc>
              </a:tr>
              <a:tr h="731838">
                <a:tc>
                  <a:txBody>
                    <a:bodyPr/>
                    <a:lstStyle/>
                    <a:p>
                      <a:pPr marL="0" marR="0" lvl="0" indent="0" algn="l" defTabSz="914400" rtl="0" eaLnBrk="1" fontAlgn="t" latinLnBrk="0" hangingPunct="1">
                        <a:lnSpc>
                          <a:spcPct val="100000"/>
                        </a:lnSpc>
                        <a:spcBef>
                          <a:spcPct val="0"/>
                        </a:spcBef>
                        <a:spcAft>
                          <a:spcPct val="0"/>
                        </a:spcAft>
                        <a:buClrTx/>
                        <a:buSzTx/>
                        <a:buFontTx/>
                        <a:buNone/>
                        <a:tabLst/>
                      </a:pPr>
                      <a:r>
                        <a:rPr kumimoji="0" lang="cs-CZ" sz="1400" b="1" i="0" u="none" strike="noStrike" cap="none" normalizeH="0" baseline="0" smtClean="0">
                          <a:ln>
                            <a:noFill/>
                          </a:ln>
                          <a:solidFill>
                            <a:schemeClr val="tx1"/>
                          </a:solidFill>
                          <a:effectLst/>
                          <a:latin typeface="Times New Roman" pitchFamily="18" charset="0"/>
                          <a:cs typeface="Times New Roman" pitchFamily="18" charset="0"/>
                        </a:rPr>
                        <a:t>Datum vytvoření</a:t>
                      </a:r>
                      <a:endParaRPr kumimoji="0" lang="cs-CZ" sz="1800" b="0" i="0" u="none" strike="noStrike" cap="none" normalizeH="0" baseline="0" smtClean="0">
                        <a:ln>
                          <a:noFill/>
                        </a:ln>
                        <a:solidFill>
                          <a:schemeClr val="tx1"/>
                        </a:solidFill>
                        <a:effectLst/>
                        <a:latin typeface="Arial" charset="0"/>
                      </a:endParaRPr>
                    </a:p>
                  </a:txBody>
                  <a:tcPr horzOverflow="overflow">
                    <a:lnL w="0" cap="flat" cmpd="sng" algn="ctr">
                      <a:solidFill>
                        <a:srgbClr val="000000"/>
                      </a:solidFill>
                      <a:prstDash val="solid"/>
                      <a:round/>
                      <a:headEnd type="none" w="med" len="med"/>
                      <a:tailEnd type="none" w="med" len="med"/>
                    </a:lnL>
                    <a:lnR w="0" cap="flat" cmpd="sng" algn="ctr">
                      <a:solidFill>
                        <a:srgbClr val="000000"/>
                      </a:solidFill>
                      <a:prstDash val="solid"/>
                      <a:round/>
                      <a:headEnd type="none" w="med" len="med"/>
                      <a:tailEnd type="none" w="med" len="med"/>
                    </a:lnR>
                    <a:lnT w="0" cap="flat" cmpd="sng" algn="ctr">
                      <a:solidFill>
                        <a:srgbClr val="000000"/>
                      </a:solidFill>
                      <a:prstDash val="solid"/>
                      <a:round/>
                      <a:headEnd type="none" w="med" len="med"/>
                      <a:tailEnd type="none" w="med" len="med"/>
                    </a:lnT>
                    <a:lnB w="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t"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rPr>
                        <a:t>Prosinec </a:t>
                      </a:r>
                      <a:r>
                        <a:rPr kumimoji="0" lang="cs-CZ" sz="1400" b="0" i="0" u="none" strike="noStrike" cap="none" normalizeH="0" baseline="0" dirty="0" smtClean="0">
                          <a:ln>
                            <a:noFill/>
                          </a:ln>
                          <a:solidFill>
                            <a:schemeClr val="tx1"/>
                          </a:solidFill>
                          <a:effectLst/>
                          <a:latin typeface="Arial" charset="0"/>
                        </a:rPr>
                        <a:t>2011                       </a:t>
                      </a:r>
                    </a:p>
                  </a:txBody>
                  <a:tcPr horzOverflow="overflow">
                    <a:lnL w="0" cap="flat" cmpd="sng" algn="ctr">
                      <a:solidFill>
                        <a:srgbClr val="000000"/>
                      </a:solidFill>
                      <a:prstDash val="solid"/>
                      <a:round/>
                      <a:headEnd type="none" w="med" len="med"/>
                      <a:tailEnd type="none" w="med" len="med"/>
                    </a:lnL>
                    <a:lnR w="0" cap="flat" cmpd="sng" algn="ctr">
                      <a:solidFill>
                        <a:srgbClr val="000000"/>
                      </a:solidFill>
                      <a:prstDash val="solid"/>
                      <a:round/>
                      <a:headEnd type="none" w="med" len="med"/>
                      <a:tailEnd type="none" w="med" len="med"/>
                    </a:lnR>
                    <a:lnT w="0" cap="flat" cmpd="sng" algn="ctr">
                      <a:solidFill>
                        <a:srgbClr val="000000"/>
                      </a:solidFill>
                      <a:prstDash val="solid"/>
                      <a:round/>
                      <a:headEnd type="none" w="med" len="med"/>
                      <a:tailEnd type="none" w="med" len="med"/>
                    </a:lnT>
                    <a:lnB w="0" cap="flat" cmpd="sng" algn="ctr">
                      <a:solidFill>
                        <a:srgbClr val="000000"/>
                      </a:solidFill>
                      <a:prstDash val="solid"/>
                      <a:round/>
                      <a:headEnd type="none" w="med" len="med"/>
                      <a:tailEnd type="none" w="med" len="med"/>
                    </a:lnB>
                    <a:lnTlToBr>
                      <a:noFill/>
                    </a:lnTlToBr>
                    <a:lnBlToTr>
                      <a:noFill/>
                    </a:lnBlToTr>
                    <a:noFill/>
                  </a:tcPr>
                </a:tc>
              </a:tr>
              <a:tr h="358775">
                <a:tc>
                  <a:txBody>
                    <a:bodyPr/>
                    <a:lstStyle/>
                    <a:p>
                      <a:pPr marL="0" marR="0" lvl="0" indent="0" algn="l" defTabSz="914400" rtl="0" eaLnBrk="1" fontAlgn="t" latinLnBrk="0" hangingPunct="1">
                        <a:lnSpc>
                          <a:spcPct val="100000"/>
                        </a:lnSpc>
                        <a:spcBef>
                          <a:spcPct val="0"/>
                        </a:spcBef>
                        <a:spcAft>
                          <a:spcPct val="0"/>
                        </a:spcAft>
                        <a:buClrTx/>
                        <a:buSzTx/>
                        <a:buFontTx/>
                        <a:buNone/>
                        <a:tabLst/>
                      </a:pPr>
                      <a:r>
                        <a:rPr kumimoji="0" lang="cs-CZ" sz="1400" b="1" i="0" u="none" strike="noStrike" cap="none" normalizeH="0" baseline="0" smtClean="0">
                          <a:ln>
                            <a:noFill/>
                          </a:ln>
                          <a:solidFill>
                            <a:schemeClr val="tx1"/>
                          </a:solidFill>
                          <a:effectLst/>
                          <a:latin typeface="Times New Roman" pitchFamily="18" charset="0"/>
                          <a:cs typeface="Times New Roman" pitchFamily="18" charset="0"/>
                        </a:rPr>
                        <a:t>Ročník</a:t>
                      </a:r>
                      <a:endParaRPr kumimoji="0" lang="cs-CZ" sz="1800" b="0" i="0" u="none" strike="noStrike" cap="none" normalizeH="0" baseline="0" smtClean="0">
                        <a:ln>
                          <a:noFill/>
                        </a:ln>
                        <a:solidFill>
                          <a:schemeClr val="tx1"/>
                        </a:solidFill>
                        <a:effectLst/>
                        <a:latin typeface="Arial" charset="0"/>
                      </a:endParaRPr>
                    </a:p>
                  </a:txBody>
                  <a:tcPr horzOverflow="overflow">
                    <a:lnL w="0" cap="flat" cmpd="sng" algn="ctr">
                      <a:solidFill>
                        <a:srgbClr val="000000"/>
                      </a:solidFill>
                      <a:prstDash val="solid"/>
                      <a:round/>
                      <a:headEnd type="none" w="med" len="med"/>
                      <a:tailEnd type="none" w="med" len="med"/>
                    </a:lnL>
                    <a:lnR w="0" cap="flat" cmpd="sng" algn="ctr">
                      <a:solidFill>
                        <a:srgbClr val="000000"/>
                      </a:solidFill>
                      <a:prstDash val="solid"/>
                      <a:round/>
                      <a:headEnd type="none" w="med" len="med"/>
                      <a:tailEnd type="none" w="med" len="med"/>
                    </a:lnR>
                    <a:lnT w="0" cap="flat" cmpd="sng" algn="ctr">
                      <a:solidFill>
                        <a:srgbClr val="000000"/>
                      </a:solidFill>
                      <a:prstDash val="solid"/>
                      <a:round/>
                      <a:headEnd type="none" w="med" len="med"/>
                      <a:tailEnd type="none" w="med" len="med"/>
                    </a:lnT>
                    <a:lnB w="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t"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rPr>
                        <a:t>7.</a:t>
                      </a:r>
                      <a:endParaRPr kumimoji="0" lang="cs-CZ" sz="1800" b="0" i="0" u="none" strike="noStrike" cap="none" normalizeH="0" baseline="0" smtClean="0">
                        <a:ln>
                          <a:noFill/>
                        </a:ln>
                        <a:solidFill>
                          <a:schemeClr val="tx1"/>
                        </a:solidFill>
                        <a:effectLst/>
                        <a:latin typeface="Arial" charset="0"/>
                      </a:endParaRPr>
                    </a:p>
                  </a:txBody>
                  <a:tcPr horzOverflow="overflow">
                    <a:lnL w="0" cap="flat" cmpd="sng" algn="ctr">
                      <a:solidFill>
                        <a:srgbClr val="000000"/>
                      </a:solidFill>
                      <a:prstDash val="solid"/>
                      <a:round/>
                      <a:headEnd type="none" w="med" len="med"/>
                      <a:tailEnd type="none" w="med" len="med"/>
                    </a:lnL>
                    <a:lnR w="0" cap="flat" cmpd="sng" algn="ctr">
                      <a:solidFill>
                        <a:srgbClr val="000000"/>
                      </a:solidFill>
                      <a:prstDash val="solid"/>
                      <a:round/>
                      <a:headEnd type="none" w="med" len="med"/>
                      <a:tailEnd type="none" w="med" len="med"/>
                    </a:lnR>
                    <a:lnT w="0" cap="flat" cmpd="sng" algn="ctr">
                      <a:solidFill>
                        <a:srgbClr val="000000"/>
                      </a:solidFill>
                      <a:prstDash val="solid"/>
                      <a:round/>
                      <a:headEnd type="none" w="med" len="med"/>
                      <a:tailEnd type="none" w="med" len="med"/>
                    </a:lnT>
                    <a:lnB w="0" cap="flat" cmpd="sng" algn="ctr">
                      <a:solidFill>
                        <a:srgbClr val="000000"/>
                      </a:solidFill>
                      <a:prstDash val="solid"/>
                      <a:round/>
                      <a:headEnd type="none" w="med" len="med"/>
                      <a:tailEnd type="none" w="med" len="med"/>
                    </a:lnB>
                    <a:lnTlToBr>
                      <a:noFill/>
                    </a:lnTlToBr>
                    <a:lnBlToTr>
                      <a:noFill/>
                    </a:lnBlToTr>
                    <a:noFill/>
                  </a:tcPr>
                </a:tc>
              </a:tr>
              <a:tr h="1250950">
                <a:tc>
                  <a:txBody>
                    <a:bodyPr/>
                    <a:lstStyle/>
                    <a:p>
                      <a:pPr marL="0" marR="0" lvl="0" indent="0" algn="l" defTabSz="914400" rtl="0" eaLnBrk="1" fontAlgn="t" latinLnBrk="0" hangingPunct="1">
                        <a:lnSpc>
                          <a:spcPct val="100000"/>
                        </a:lnSpc>
                        <a:spcBef>
                          <a:spcPct val="0"/>
                        </a:spcBef>
                        <a:spcAft>
                          <a:spcPct val="0"/>
                        </a:spcAft>
                        <a:buClrTx/>
                        <a:buSzTx/>
                        <a:buFontTx/>
                        <a:buNone/>
                        <a:tabLst/>
                      </a:pPr>
                      <a:r>
                        <a:rPr kumimoji="0" lang="cs-CZ" sz="1400" b="1" i="0" u="none" strike="noStrike" cap="none" normalizeH="0" baseline="0" smtClean="0">
                          <a:ln>
                            <a:noFill/>
                          </a:ln>
                          <a:solidFill>
                            <a:schemeClr val="tx1"/>
                          </a:solidFill>
                          <a:effectLst/>
                          <a:latin typeface="Times New Roman" pitchFamily="18" charset="0"/>
                          <a:cs typeface="Times New Roman" pitchFamily="18" charset="0"/>
                        </a:rPr>
                        <a:t>Vzdělávací</a:t>
                      </a:r>
                      <a:endParaRPr kumimoji="0" lang="cs-CZ" sz="1000" b="0" i="0" u="none" strike="noStrike" cap="none" normalizeH="0" baseline="0" smtClean="0">
                        <a:ln>
                          <a:noFill/>
                        </a:ln>
                        <a:solidFill>
                          <a:schemeClr val="tx1"/>
                        </a:solidFill>
                        <a:effectLst/>
                        <a:latin typeface="Times New Roman" pitchFamily="18" charset="0"/>
                        <a:cs typeface="Times New Roman" pitchFamily="18" charset="0"/>
                      </a:endParaRPr>
                    </a:p>
                    <a:p>
                      <a:pPr marL="0" marR="0" lvl="0" indent="0" algn="l" defTabSz="914400" rtl="0" eaLnBrk="1" fontAlgn="t" latinLnBrk="0" hangingPunct="1">
                        <a:lnSpc>
                          <a:spcPct val="1000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Times New Roman" pitchFamily="18" charset="0"/>
                          <a:cs typeface="Times New Roman" pitchFamily="18" charset="0"/>
                        </a:rPr>
                        <a:t>oblast</a:t>
                      </a:r>
                      <a:endParaRPr kumimoji="0" lang="cs-CZ" sz="1000" b="0" i="0" u="none" strike="noStrike" cap="none" normalizeH="0" baseline="0" smtClean="0">
                        <a:ln>
                          <a:noFill/>
                        </a:ln>
                        <a:solidFill>
                          <a:schemeClr val="tx1"/>
                        </a:solidFill>
                        <a:effectLst/>
                        <a:latin typeface="Times New Roman" pitchFamily="18" charset="0"/>
                        <a:cs typeface="Times New Roman" pitchFamily="18" charset="0"/>
                      </a:endParaRPr>
                    </a:p>
                    <a:p>
                      <a:pPr marL="0" marR="0" lvl="0" indent="0" algn="l" defTabSz="914400" rtl="0" eaLnBrk="1" fontAlgn="t" latinLnBrk="0" hangingPunct="1">
                        <a:lnSpc>
                          <a:spcPct val="1000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Times New Roman" pitchFamily="18" charset="0"/>
                          <a:cs typeface="Times New Roman" pitchFamily="18" charset="0"/>
                        </a:rPr>
                        <a:t>obor</a:t>
                      </a:r>
                      <a:endParaRPr kumimoji="0" lang="cs-CZ" sz="1000" b="0" i="0" u="none" strike="noStrike" cap="none" normalizeH="0" baseline="0" smtClean="0">
                        <a:ln>
                          <a:noFill/>
                        </a:ln>
                        <a:solidFill>
                          <a:schemeClr val="tx1"/>
                        </a:solidFill>
                        <a:effectLst/>
                        <a:latin typeface="Times New Roman" pitchFamily="18" charset="0"/>
                        <a:cs typeface="Times New Roman" pitchFamily="18" charset="0"/>
                      </a:endParaRPr>
                    </a:p>
                    <a:p>
                      <a:pPr marL="0" marR="0" lvl="0" indent="0" algn="l" defTabSz="914400" rtl="0" eaLnBrk="1" fontAlgn="t" latinLnBrk="0" hangingPunct="1">
                        <a:lnSpc>
                          <a:spcPct val="1000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Times New Roman" pitchFamily="18" charset="0"/>
                          <a:cs typeface="Times New Roman" pitchFamily="18" charset="0"/>
                        </a:rPr>
                        <a:t>tematický okruh</a:t>
                      </a:r>
                      <a:endParaRPr kumimoji="0" lang="cs-CZ" sz="1800" b="0" i="0" u="none" strike="noStrike" cap="none" normalizeH="0" baseline="0" smtClean="0">
                        <a:ln>
                          <a:noFill/>
                        </a:ln>
                        <a:solidFill>
                          <a:schemeClr val="tx1"/>
                        </a:solidFill>
                        <a:effectLst/>
                        <a:latin typeface="Arial" charset="0"/>
                      </a:endParaRPr>
                    </a:p>
                  </a:txBody>
                  <a:tcPr horzOverflow="overflow">
                    <a:lnL w="0" cap="flat" cmpd="sng" algn="ctr">
                      <a:solidFill>
                        <a:srgbClr val="000000"/>
                      </a:solidFill>
                      <a:prstDash val="solid"/>
                      <a:round/>
                      <a:headEnd type="none" w="med" len="med"/>
                      <a:tailEnd type="none" w="med" len="med"/>
                    </a:lnL>
                    <a:lnR w="0" cap="flat" cmpd="sng" algn="ctr">
                      <a:solidFill>
                        <a:srgbClr val="000000"/>
                      </a:solidFill>
                      <a:prstDash val="solid"/>
                      <a:round/>
                      <a:headEnd type="none" w="med" len="med"/>
                      <a:tailEnd type="none" w="med" len="med"/>
                    </a:lnR>
                    <a:lnT w="0" cap="flat" cmpd="sng" algn="ctr">
                      <a:solidFill>
                        <a:srgbClr val="000000"/>
                      </a:solidFill>
                      <a:prstDash val="solid"/>
                      <a:round/>
                      <a:headEnd type="none" w="med" len="med"/>
                      <a:tailEnd type="none" w="med" len="med"/>
                    </a:lnT>
                    <a:lnB w="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rPr>
                        <a:t>Člověk a společnost</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rPr>
                        <a:t>Dějepis</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rPr>
                        <a:t>Křesťanství a středověká Evropa</a:t>
                      </a:r>
                    </a:p>
                  </a:txBody>
                  <a:tcPr horzOverflow="overflow">
                    <a:lnL w="0" cap="flat" cmpd="sng" algn="ctr">
                      <a:solidFill>
                        <a:srgbClr val="000000"/>
                      </a:solidFill>
                      <a:prstDash val="solid"/>
                      <a:round/>
                      <a:headEnd type="none" w="med" len="med"/>
                      <a:tailEnd type="none" w="med" len="med"/>
                    </a:lnL>
                    <a:lnR w="0" cap="flat" cmpd="sng" algn="ctr">
                      <a:solidFill>
                        <a:srgbClr val="000000"/>
                      </a:solidFill>
                      <a:prstDash val="solid"/>
                      <a:round/>
                      <a:headEnd type="none" w="med" len="med"/>
                      <a:tailEnd type="none" w="med" len="med"/>
                    </a:lnR>
                    <a:lnT w="0" cap="flat" cmpd="sng" algn="ctr">
                      <a:solidFill>
                        <a:srgbClr val="000000"/>
                      </a:solidFill>
                      <a:prstDash val="solid"/>
                      <a:round/>
                      <a:headEnd type="none" w="med" len="med"/>
                      <a:tailEnd type="none" w="med" len="med"/>
                    </a:lnT>
                    <a:lnB w="0" cap="flat" cmpd="sng" algn="ctr">
                      <a:solidFill>
                        <a:srgbClr val="000000"/>
                      </a:solidFill>
                      <a:prstDash val="solid"/>
                      <a:round/>
                      <a:headEnd type="none" w="med" len="med"/>
                      <a:tailEnd type="none" w="med" len="med"/>
                    </a:lnB>
                    <a:lnTlToBr>
                      <a:noFill/>
                    </a:lnTlToBr>
                    <a:lnBlToTr>
                      <a:noFill/>
                    </a:lnBlToTr>
                    <a:noFill/>
                  </a:tcPr>
                </a:tc>
              </a:tr>
              <a:tr h="854075">
                <a:tc>
                  <a:txBody>
                    <a:bodyPr/>
                    <a:lstStyle/>
                    <a:p>
                      <a:pPr marL="0" marR="0" lvl="0" indent="0" algn="l" defTabSz="914400" rtl="0" eaLnBrk="1" fontAlgn="t" latinLnBrk="0" hangingPunct="1">
                        <a:lnSpc>
                          <a:spcPct val="100000"/>
                        </a:lnSpc>
                        <a:spcBef>
                          <a:spcPct val="0"/>
                        </a:spcBef>
                        <a:spcAft>
                          <a:spcPct val="0"/>
                        </a:spcAft>
                        <a:buClrTx/>
                        <a:buSzTx/>
                        <a:buFontTx/>
                        <a:buNone/>
                        <a:tabLst/>
                      </a:pPr>
                      <a:r>
                        <a:rPr kumimoji="0" lang="cs-CZ" sz="1400" b="1" i="0" u="none" strike="noStrike" cap="none" normalizeH="0" baseline="0" smtClean="0">
                          <a:ln>
                            <a:noFill/>
                          </a:ln>
                          <a:solidFill>
                            <a:schemeClr val="tx1"/>
                          </a:solidFill>
                          <a:effectLst/>
                          <a:latin typeface="Times New Roman" pitchFamily="18" charset="0"/>
                          <a:cs typeface="Times New Roman" pitchFamily="18" charset="0"/>
                        </a:rPr>
                        <a:t>Téma – </a:t>
                      </a:r>
                      <a:r>
                        <a:rPr kumimoji="0" lang="cs-CZ" sz="1200" b="1" i="0" u="none" strike="noStrike" cap="none" normalizeH="0" baseline="0" smtClean="0">
                          <a:ln>
                            <a:noFill/>
                          </a:ln>
                          <a:solidFill>
                            <a:schemeClr val="tx1"/>
                          </a:solidFill>
                          <a:effectLst/>
                          <a:latin typeface="Times New Roman" pitchFamily="18" charset="0"/>
                          <a:cs typeface="Times New Roman" pitchFamily="18" charset="0"/>
                        </a:rPr>
                        <a:t>název</a:t>
                      </a:r>
                      <a:endParaRPr kumimoji="0" lang="cs-CZ" sz="1000" b="0" i="0" u="none" strike="noStrike" cap="none" normalizeH="0" baseline="0" smtClean="0">
                        <a:ln>
                          <a:noFill/>
                        </a:ln>
                        <a:solidFill>
                          <a:schemeClr val="tx1"/>
                        </a:solidFill>
                        <a:effectLst/>
                        <a:latin typeface="Times New Roman" pitchFamily="18" charset="0"/>
                        <a:cs typeface="Times New Roman" pitchFamily="18" charset="0"/>
                      </a:endParaRPr>
                    </a:p>
                    <a:p>
                      <a:pPr marL="0" marR="0" lvl="0" indent="0" algn="l" defTabSz="914400" rtl="0" eaLnBrk="1" fontAlgn="t" latinLnBrk="0" hangingPunct="1">
                        <a:lnSpc>
                          <a:spcPct val="1000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Times New Roman" pitchFamily="18" charset="0"/>
                          <a:cs typeface="Times New Roman" pitchFamily="18" charset="0"/>
                        </a:rPr>
                        <a:t>učebního materiálu</a:t>
                      </a:r>
                      <a:endParaRPr kumimoji="0" lang="cs-CZ" sz="1800" b="0" i="0" u="none" strike="noStrike" cap="none" normalizeH="0" baseline="0" smtClean="0">
                        <a:ln>
                          <a:noFill/>
                        </a:ln>
                        <a:solidFill>
                          <a:schemeClr val="tx1"/>
                        </a:solidFill>
                        <a:effectLst/>
                        <a:latin typeface="Arial" charset="0"/>
                      </a:endParaRPr>
                    </a:p>
                  </a:txBody>
                  <a:tcPr horzOverflow="overflow">
                    <a:lnL w="0" cap="flat" cmpd="sng" algn="ctr">
                      <a:solidFill>
                        <a:srgbClr val="000000"/>
                      </a:solidFill>
                      <a:prstDash val="solid"/>
                      <a:round/>
                      <a:headEnd type="none" w="med" len="med"/>
                      <a:tailEnd type="none" w="med" len="med"/>
                    </a:lnL>
                    <a:lnR w="0" cap="flat" cmpd="sng" algn="ctr">
                      <a:solidFill>
                        <a:srgbClr val="000000"/>
                      </a:solidFill>
                      <a:prstDash val="solid"/>
                      <a:round/>
                      <a:headEnd type="none" w="med" len="med"/>
                      <a:tailEnd type="none" w="med" len="med"/>
                    </a:lnR>
                    <a:lnT w="0" cap="flat" cmpd="sng" algn="ctr">
                      <a:solidFill>
                        <a:srgbClr val="000000"/>
                      </a:solidFill>
                      <a:prstDash val="solid"/>
                      <a:round/>
                      <a:headEnd type="none" w="med" len="med"/>
                      <a:tailEnd type="none" w="med" len="med"/>
                    </a:lnT>
                    <a:lnB w="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t" latinLnBrk="0" hangingPunct="1">
                        <a:lnSpc>
                          <a:spcPct val="100000"/>
                        </a:lnSpc>
                        <a:spcBef>
                          <a:spcPct val="2000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rPr>
                        <a:t>Císařství</a:t>
                      </a:r>
                      <a:endParaRPr kumimoji="0" lang="cs-CZ" sz="1200" b="0" i="0" u="none" strike="noStrike" cap="none" normalizeH="0" baseline="0" dirty="0" smtClean="0">
                        <a:ln>
                          <a:noFill/>
                        </a:ln>
                        <a:solidFill>
                          <a:schemeClr val="tx1"/>
                        </a:solidFill>
                        <a:effectLst/>
                        <a:latin typeface="Arial" charset="0"/>
                      </a:endParaRPr>
                    </a:p>
                  </a:txBody>
                  <a:tcPr horzOverflow="overflow">
                    <a:lnL w="0" cap="flat" cmpd="sng" algn="ctr">
                      <a:solidFill>
                        <a:srgbClr val="000000"/>
                      </a:solidFill>
                      <a:prstDash val="solid"/>
                      <a:round/>
                      <a:headEnd type="none" w="med" len="med"/>
                      <a:tailEnd type="none" w="med" len="med"/>
                    </a:lnL>
                    <a:lnR w="0" cap="flat" cmpd="sng" algn="ctr">
                      <a:solidFill>
                        <a:srgbClr val="000000"/>
                      </a:solidFill>
                      <a:prstDash val="solid"/>
                      <a:round/>
                      <a:headEnd type="none" w="med" len="med"/>
                      <a:tailEnd type="none" w="med" len="med"/>
                    </a:lnR>
                    <a:lnT w="0" cap="flat" cmpd="sng" algn="ctr">
                      <a:solidFill>
                        <a:srgbClr val="000000"/>
                      </a:solidFill>
                      <a:prstDash val="solid"/>
                      <a:round/>
                      <a:headEnd type="none" w="med" len="med"/>
                      <a:tailEnd type="none" w="med" len="med"/>
                    </a:lnT>
                    <a:lnB w="0" cap="flat" cmpd="sng" algn="ctr">
                      <a:solidFill>
                        <a:srgbClr val="000000"/>
                      </a:solidFill>
                      <a:prstDash val="solid"/>
                      <a:round/>
                      <a:headEnd type="none" w="med" len="med"/>
                      <a:tailEnd type="none" w="med" len="med"/>
                    </a:lnB>
                    <a:lnTlToBr>
                      <a:noFill/>
                    </a:lnTlToBr>
                    <a:lnBlToTr>
                      <a:noFill/>
                    </a:lnBlToTr>
                    <a:noFill/>
                  </a:tcPr>
                </a:tc>
              </a:tr>
              <a:tr h="1004888">
                <a:tc>
                  <a:txBody>
                    <a:bodyPr/>
                    <a:lstStyle/>
                    <a:p>
                      <a:pPr marL="0" marR="0" lvl="0" indent="0" algn="l" defTabSz="914400" rtl="0" eaLnBrk="1" fontAlgn="t" latinLnBrk="0" hangingPunct="1">
                        <a:lnSpc>
                          <a:spcPct val="100000"/>
                        </a:lnSpc>
                        <a:spcBef>
                          <a:spcPct val="0"/>
                        </a:spcBef>
                        <a:spcAft>
                          <a:spcPct val="0"/>
                        </a:spcAft>
                        <a:buClrTx/>
                        <a:buSzTx/>
                        <a:buFontTx/>
                        <a:buNone/>
                        <a:tabLst/>
                      </a:pPr>
                      <a:r>
                        <a:rPr kumimoji="0" lang="cs-CZ" sz="1400" b="1" i="0" u="none" strike="noStrike" cap="none" normalizeH="0" baseline="0" smtClean="0">
                          <a:ln>
                            <a:noFill/>
                          </a:ln>
                          <a:solidFill>
                            <a:schemeClr val="tx1"/>
                          </a:solidFill>
                          <a:effectLst/>
                          <a:latin typeface="Times New Roman" pitchFamily="18" charset="0"/>
                          <a:cs typeface="Times New Roman" pitchFamily="18" charset="0"/>
                        </a:rPr>
                        <a:t>Anotace</a:t>
                      </a:r>
                      <a:endParaRPr kumimoji="0" lang="cs-CZ" sz="1800" b="0" i="0" u="none" strike="noStrike" cap="none" normalizeH="0" baseline="0" smtClean="0">
                        <a:ln>
                          <a:noFill/>
                        </a:ln>
                        <a:solidFill>
                          <a:schemeClr val="tx1"/>
                        </a:solidFill>
                        <a:effectLst/>
                        <a:latin typeface="Arial" charset="0"/>
                      </a:endParaRPr>
                    </a:p>
                  </a:txBody>
                  <a:tcPr horzOverflow="overflow">
                    <a:lnL w="0" cap="flat" cmpd="sng" algn="ctr">
                      <a:solidFill>
                        <a:srgbClr val="000000"/>
                      </a:solidFill>
                      <a:prstDash val="solid"/>
                      <a:round/>
                      <a:headEnd type="none" w="med" len="med"/>
                      <a:tailEnd type="none" w="med" len="med"/>
                    </a:lnL>
                    <a:lnR w="0" cap="flat" cmpd="sng" algn="ctr">
                      <a:solidFill>
                        <a:srgbClr val="000000"/>
                      </a:solidFill>
                      <a:prstDash val="solid"/>
                      <a:round/>
                      <a:headEnd type="none" w="med" len="med"/>
                      <a:tailEnd type="none" w="med" len="med"/>
                    </a:lnR>
                    <a:lnT w="0" cap="flat" cmpd="sng" algn="ctr">
                      <a:solidFill>
                        <a:srgbClr val="000000"/>
                      </a:solidFill>
                      <a:prstDash val="solid"/>
                      <a:round/>
                      <a:headEnd type="none" w="med" len="med"/>
                      <a:tailEnd type="none" w="med" len="med"/>
                    </a:lnT>
                    <a:lnB w="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cs typeface="Times New Roman" pitchFamily="18" charset="0"/>
                        </a:rPr>
                        <a:t>Pomocí prezentace s výkladem zpracovávají poznámky a získávají vědomosti o </a:t>
                      </a:r>
                      <a:r>
                        <a:rPr kumimoji="0" lang="cs-CZ" sz="1400" b="0" i="0" u="none" strike="noStrike" cap="none" normalizeH="0" baseline="0" dirty="0" smtClean="0">
                          <a:ln>
                            <a:noFill/>
                          </a:ln>
                          <a:solidFill>
                            <a:schemeClr val="tx1"/>
                          </a:solidFill>
                          <a:effectLst/>
                          <a:latin typeface="Arial" charset="0"/>
                          <a:cs typeface="Times New Roman" pitchFamily="18" charset="0"/>
                        </a:rPr>
                        <a:t>významu Svaté </a:t>
                      </a:r>
                      <a:r>
                        <a:rPr kumimoji="0" lang="cs-CZ" sz="1400" b="0" i="0" u="none" strike="noStrike" cap="none" normalizeH="0" baseline="0" smtClean="0">
                          <a:ln>
                            <a:noFill/>
                          </a:ln>
                          <a:solidFill>
                            <a:schemeClr val="tx1"/>
                          </a:solidFill>
                          <a:effectLst/>
                          <a:latin typeface="Arial" charset="0"/>
                          <a:cs typeface="Times New Roman" pitchFamily="18" charset="0"/>
                        </a:rPr>
                        <a:t>říše římské</a:t>
                      </a:r>
                      <a:endParaRPr kumimoji="0" lang="cs-CZ" sz="1400" b="0" i="0" u="none" strike="noStrike" cap="none" normalizeH="0" baseline="0" dirty="0" smtClean="0">
                        <a:ln>
                          <a:noFill/>
                        </a:ln>
                        <a:solidFill>
                          <a:schemeClr val="tx1"/>
                        </a:solidFill>
                        <a:effectLst/>
                        <a:latin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400" b="0" i="0" u="none" strike="noStrike" cap="none" normalizeH="0" baseline="0" dirty="0" smtClean="0">
                        <a:ln>
                          <a:noFill/>
                        </a:ln>
                        <a:solidFill>
                          <a:schemeClr val="tx1"/>
                        </a:solidFill>
                        <a:effectLst/>
                        <a:latin typeface="Arial" charset="0"/>
                      </a:endParaRPr>
                    </a:p>
                  </a:txBody>
                  <a:tcPr horzOverflow="overflow">
                    <a:lnL w="0" cap="flat" cmpd="sng" algn="ctr">
                      <a:solidFill>
                        <a:srgbClr val="000000"/>
                      </a:solidFill>
                      <a:prstDash val="solid"/>
                      <a:round/>
                      <a:headEnd type="none" w="med" len="med"/>
                      <a:tailEnd type="none" w="med" len="med"/>
                    </a:lnL>
                    <a:lnR w="0" cap="flat" cmpd="sng" algn="ctr">
                      <a:solidFill>
                        <a:srgbClr val="000000"/>
                      </a:solidFill>
                      <a:prstDash val="solid"/>
                      <a:round/>
                      <a:headEnd type="none" w="med" len="med"/>
                      <a:tailEnd type="none" w="med" len="med"/>
                    </a:lnR>
                    <a:lnT w="0" cap="flat" cmpd="sng" algn="ctr">
                      <a:solidFill>
                        <a:srgbClr val="000000"/>
                      </a:solidFill>
                      <a:prstDash val="solid"/>
                      <a:round/>
                      <a:headEnd type="none" w="med" len="med"/>
                      <a:tailEnd type="none" w="med" len="med"/>
                    </a:lnT>
                    <a:lnB w="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extLst>
      <p:ext uri="{BB962C8B-B14F-4D97-AF65-F5344CB8AC3E}">
        <p14:creationId xmlns:p14="http://schemas.microsoft.com/office/powerpoint/2010/main" val="18022945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latin typeface="Bodoni MT Black" pitchFamily="18" charset="0"/>
                <a:cs typeface="Aharoni" pitchFamily="2" charset="-79"/>
              </a:rPr>
              <a:t>Císařství</a:t>
            </a:r>
            <a:endParaRPr lang="cs-CZ" b="1" dirty="0">
              <a:latin typeface="Bodoni MT Black" pitchFamily="18" charset="0"/>
              <a:cs typeface="Aharoni" pitchFamily="2" charset="-79"/>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1484784"/>
            <a:ext cx="5306516" cy="3979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39026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2"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 calcmode="lin" valueType="num">
                                      <p:cBhvr additive="base">
                                        <p:cTn id="7" dur="5000" fill="hold"/>
                                        <p:tgtEl>
                                          <p:spTgt spid="1026"/>
                                        </p:tgtEl>
                                        <p:attrNameLst>
                                          <p:attrName>ppt_x</p:attrName>
                                        </p:attrNameLst>
                                      </p:cBhvr>
                                      <p:tavLst>
                                        <p:tav tm="0">
                                          <p:val>
                                            <p:strVal val="0-#ppt_w/2"/>
                                          </p:val>
                                        </p:tav>
                                        <p:tav tm="100000">
                                          <p:val>
                                            <p:strVal val="#ppt_x"/>
                                          </p:val>
                                        </p:tav>
                                      </p:tavLst>
                                    </p:anim>
                                    <p:anim calcmode="lin" valueType="num">
                                      <p:cBhvr additive="base">
                                        <p:cTn id="8" dur="5000" fill="hold"/>
                                        <p:tgtEl>
                                          <p:spTgt spid="10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755576" y="116632"/>
            <a:ext cx="7772400" cy="1470025"/>
          </a:xfrm>
        </p:spPr>
        <p:txBody>
          <a:bodyPr/>
          <a:lstStyle/>
          <a:p>
            <a:r>
              <a:rPr lang="cs-CZ" b="1" dirty="0" smtClean="0">
                <a:latin typeface="Bodoni MT Black" pitchFamily="18" charset="0"/>
              </a:rPr>
              <a:t>Mapa Svaté říše římské</a:t>
            </a:r>
            <a:endParaRPr lang="cs-CZ" b="1" dirty="0">
              <a:latin typeface="Bodoni MT Black" pitchFamily="18" charset="0"/>
            </a:endParaRP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04048" y="2132856"/>
            <a:ext cx="3933825" cy="391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ovéPole 3"/>
          <p:cNvSpPr txBox="1"/>
          <p:nvPr/>
        </p:nvSpPr>
        <p:spPr>
          <a:xfrm>
            <a:off x="107504" y="1700807"/>
            <a:ext cx="4896544" cy="4524315"/>
          </a:xfrm>
          <a:prstGeom prst="rect">
            <a:avLst/>
          </a:prstGeom>
          <a:noFill/>
        </p:spPr>
        <p:txBody>
          <a:bodyPr wrap="square" rtlCol="0">
            <a:spAutoFit/>
          </a:bodyPr>
          <a:lstStyle/>
          <a:p>
            <a:r>
              <a:rPr lang="cs-CZ" sz="1600" i="1" dirty="0" smtClean="0"/>
              <a:t>Svatá říše římská (latinsky </a:t>
            </a:r>
            <a:r>
              <a:rPr lang="cs-CZ" sz="1600" i="1" dirty="0" err="1" smtClean="0"/>
              <a:t>Sacrum</a:t>
            </a:r>
            <a:r>
              <a:rPr lang="cs-CZ" sz="1600" i="1" dirty="0" smtClean="0"/>
              <a:t> </a:t>
            </a:r>
            <a:r>
              <a:rPr lang="cs-CZ" sz="1600" i="1" dirty="0" err="1" smtClean="0"/>
              <a:t>Romanum</a:t>
            </a:r>
            <a:r>
              <a:rPr lang="cs-CZ" sz="1600" i="1" dirty="0" smtClean="0"/>
              <a:t> </a:t>
            </a:r>
            <a:r>
              <a:rPr lang="cs-CZ" sz="1600" i="1" dirty="0" err="1" smtClean="0"/>
              <a:t>Imperium</a:t>
            </a:r>
            <a:r>
              <a:rPr lang="cs-CZ" sz="1600" i="1" dirty="0" smtClean="0"/>
              <a:t>) je název zaniklého státního útvaru, který se rozkládal ve střední Evropě a mocenské centrum měl v Německu. V kratší podobě </a:t>
            </a:r>
            <a:r>
              <a:rPr lang="cs-CZ" sz="1600" i="1" dirty="0" err="1" smtClean="0"/>
              <a:t>Romanum</a:t>
            </a:r>
            <a:r>
              <a:rPr lang="cs-CZ" sz="1600" i="1" dirty="0" smtClean="0"/>
              <a:t> </a:t>
            </a:r>
            <a:r>
              <a:rPr lang="cs-CZ" sz="1600" i="1" dirty="0" err="1" smtClean="0"/>
              <a:t>imperium</a:t>
            </a:r>
            <a:r>
              <a:rPr lang="cs-CZ" sz="1600" i="1" dirty="0" smtClean="0"/>
              <a:t> jej užívali již v dobách franského krále a prvního císaře říše římské Karla Velikého (který roku 800 obnovil na Západě císařství), ale teprve od vlády východofranského krále Oty I. (936–973) lze hovořit o vzniku státního celku, který se s tímto názvem kontinuálně identifikoval. To, že se tak stalo právě ve východní části bývalé franské říše, souviselo jednak s mimořádnou slabostí západofranské / francouzské monarchie v raném středověku (v protikladu k silné ústřední vládě za Oty I. a jeho nástupců), jednak s tím, že na východě zahájil Ota I. dlouho nepřerušenou tradici císařských korunovací v Římě. Již od panování Konráda II. ze sálské dynastie, konkrétně od roku 1034, se proto název </a:t>
            </a:r>
            <a:r>
              <a:rPr lang="cs-CZ" sz="1600" i="1" dirty="0" err="1" smtClean="0"/>
              <a:t>Romanum</a:t>
            </a:r>
            <a:r>
              <a:rPr lang="cs-CZ" sz="1600" i="1" dirty="0" smtClean="0"/>
              <a:t> </a:t>
            </a:r>
            <a:r>
              <a:rPr lang="cs-CZ" sz="1600" i="1" dirty="0" err="1" smtClean="0"/>
              <a:t>imperium</a:t>
            </a:r>
            <a:r>
              <a:rPr lang="cs-CZ" sz="1600" i="1" dirty="0" smtClean="0"/>
              <a:t> stal oficiálním pojmenováním někdejší východofranské monarch</a:t>
            </a:r>
            <a:r>
              <a:rPr lang="cs-CZ" sz="1600" dirty="0" smtClean="0"/>
              <a:t>ie. </a:t>
            </a:r>
            <a:endParaRPr lang="cs-CZ" sz="1600" dirty="0"/>
          </a:p>
        </p:txBody>
      </p:sp>
    </p:spTree>
    <p:extLst>
      <p:ext uri="{BB962C8B-B14F-4D97-AF65-F5344CB8AC3E}">
        <p14:creationId xmlns:p14="http://schemas.microsoft.com/office/powerpoint/2010/main" val="1794844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fade">
                                      <p:cBhvr>
                                        <p:cTn id="7" dur="5000"/>
                                        <p:tgtEl>
                                          <p:spTgt spid="307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0"/>
                                        <p:tgtEl>
                                          <p:spTgt spid="4">
                                            <p:txEl>
                                              <p:pRg st="0" end="0"/>
                                            </p:txEl>
                                          </p:spTgt>
                                        </p:tgtEl>
                                      </p:cBhvr>
                                    </p:animEffect>
                                    <p:anim calcmode="lin" valueType="num">
                                      <p:cBhvr>
                                        <p:cTn id="13" dur="5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4" dur="5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bldLvl="5"/>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latin typeface="Bodoni MT Black" pitchFamily="18" charset="0"/>
              </a:rPr>
              <a:t>Mapa Svaté říše římské</a:t>
            </a:r>
            <a:endParaRPr lang="cs-CZ" b="1" dirty="0">
              <a:latin typeface="Bodoni MT Black" pitchFamily="18" charset="0"/>
            </a:endParaRPr>
          </a:p>
        </p:txBody>
      </p:sp>
      <p:sp>
        <p:nvSpPr>
          <p:cNvPr id="3" name="Zástupný symbol pro obsah 2"/>
          <p:cNvSpPr>
            <a:spLocks noGrp="1"/>
          </p:cNvSpPr>
          <p:nvPr>
            <p:ph idx="1"/>
          </p:nvPr>
        </p:nvSpPr>
        <p:spPr>
          <a:xfrm>
            <a:off x="4860032" y="1556792"/>
            <a:ext cx="4114800" cy="5069160"/>
          </a:xfrm>
        </p:spPr>
        <p:txBody>
          <a:bodyPr>
            <a:noAutofit/>
          </a:bodyPr>
          <a:lstStyle/>
          <a:p>
            <a:r>
              <a:rPr lang="cs-CZ" sz="1600" dirty="0" smtClean="0"/>
              <a:t>Přívlastek </a:t>
            </a:r>
            <a:r>
              <a:rPr lang="cs-CZ" sz="1600" dirty="0" err="1" smtClean="0"/>
              <a:t>sacrum</a:t>
            </a:r>
            <a:r>
              <a:rPr lang="cs-CZ" sz="1600" dirty="0" smtClean="0"/>
              <a:t>, doložený až v listinách Fridricha I. Barbarossy (1152–1190), měl zdůraznit sakrální povahu středověké říše, zejména ve vztahu k církvi. Od 15. století se užíval rozšířený název Svatá říše římská národa německého (</a:t>
            </a:r>
            <a:r>
              <a:rPr lang="cs-CZ" sz="1600" dirty="0" err="1" smtClean="0"/>
              <a:t>Sacrum</a:t>
            </a:r>
            <a:r>
              <a:rPr lang="cs-CZ" sz="1600" dirty="0" smtClean="0"/>
              <a:t> </a:t>
            </a:r>
            <a:r>
              <a:rPr lang="cs-CZ" sz="1600" dirty="0" err="1" smtClean="0"/>
              <a:t>Romanum</a:t>
            </a:r>
            <a:r>
              <a:rPr lang="cs-CZ" sz="1600" dirty="0" smtClean="0"/>
              <a:t> </a:t>
            </a:r>
            <a:r>
              <a:rPr lang="cs-CZ" sz="1600" dirty="0" err="1" smtClean="0"/>
              <a:t>imperium</a:t>
            </a:r>
            <a:r>
              <a:rPr lang="cs-CZ" sz="1600" dirty="0" smtClean="0"/>
              <a:t> </a:t>
            </a:r>
            <a:r>
              <a:rPr lang="cs-CZ" sz="1600" dirty="0" err="1" smtClean="0"/>
              <a:t>nationis</a:t>
            </a:r>
            <a:r>
              <a:rPr lang="cs-CZ" sz="1600" dirty="0" smtClean="0"/>
              <a:t> </a:t>
            </a:r>
            <a:r>
              <a:rPr lang="cs-CZ" sz="1600" dirty="0" err="1" smtClean="0"/>
              <a:t>Germanicae</a:t>
            </a:r>
            <a:r>
              <a:rPr lang="cs-CZ" sz="1600" dirty="0" smtClean="0"/>
              <a:t>), avšak pouze pro části říše osídlené Němci. Teprve od 17. století sílily tendence chápat název Svatá říše římská národa německého jako označení celého teritoria říše, včetně např. Itálie či Burgundska. Formálně říše zanikla v roce 1806, kdy se Habsburk František II. vzdal titulu římský císař a místo něj začal na prvním místě užívat titulu císaře rakouského, jejž přijal již roku 1804. O formálnosti lze hovořit proto, že od vestfálského míru (1648) byla Svatá říše římská pouze volným seskupením samostatných států (císař bezprostředně ovládal už jen své vlastní rodové državy).</a:t>
            </a:r>
            <a:endParaRPr lang="cs-CZ" sz="1600"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2060848"/>
            <a:ext cx="4464496" cy="37626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73216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wipe(down)">
                                      <p:cBhvr>
                                        <p:cTn id="7" dur="5000"/>
                                        <p:tgtEl>
                                          <p:spTgt spid="2050"/>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5"/>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28" y="19699"/>
            <a:ext cx="8229600" cy="1143000"/>
          </a:xfrm>
        </p:spPr>
        <p:txBody>
          <a:bodyPr/>
          <a:lstStyle/>
          <a:p>
            <a:r>
              <a:rPr lang="cs-CZ" b="1" dirty="0" smtClean="0">
                <a:latin typeface="Bodoni MT Black" pitchFamily="18" charset="0"/>
              </a:rPr>
              <a:t>Hierarchie</a:t>
            </a:r>
            <a:endParaRPr lang="cs-CZ" b="1" dirty="0">
              <a:latin typeface="Bodoni MT Black" pitchFamily="18" charset="0"/>
            </a:endParaRP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65438" y="1318827"/>
            <a:ext cx="5013183" cy="50131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5535" y="1318827"/>
            <a:ext cx="4005130" cy="5340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ovéPole 2"/>
          <p:cNvSpPr txBox="1"/>
          <p:nvPr/>
        </p:nvSpPr>
        <p:spPr>
          <a:xfrm>
            <a:off x="251520" y="1700808"/>
            <a:ext cx="2448272" cy="707886"/>
          </a:xfrm>
          <a:prstGeom prst="rect">
            <a:avLst/>
          </a:prstGeom>
          <a:noFill/>
        </p:spPr>
        <p:txBody>
          <a:bodyPr wrap="square" rtlCol="0">
            <a:spAutoFit/>
          </a:bodyPr>
          <a:lstStyle/>
          <a:p>
            <a:r>
              <a:rPr lang="cs-CZ" sz="4000" b="1" i="1" dirty="0" smtClean="0">
                <a:solidFill>
                  <a:srgbClr val="FF0000"/>
                </a:solidFill>
              </a:rPr>
              <a:t>Císař</a:t>
            </a:r>
            <a:endParaRPr lang="cs-CZ" sz="4000" b="1" i="1" dirty="0">
              <a:solidFill>
                <a:srgbClr val="FF0000"/>
              </a:solidFill>
            </a:endParaRPr>
          </a:p>
        </p:txBody>
      </p:sp>
      <p:sp>
        <p:nvSpPr>
          <p:cNvPr id="4" name="TextovéPole 3"/>
          <p:cNvSpPr txBox="1"/>
          <p:nvPr/>
        </p:nvSpPr>
        <p:spPr>
          <a:xfrm>
            <a:off x="251520" y="2408694"/>
            <a:ext cx="1728192" cy="707886"/>
          </a:xfrm>
          <a:prstGeom prst="rect">
            <a:avLst/>
          </a:prstGeom>
          <a:noFill/>
        </p:spPr>
        <p:txBody>
          <a:bodyPr wrap="square" rtlCol="0">
            <a:spAutoFit/>
          </a:bodyPr>
          <a:lstStyle/>
          <a:p>
            <a:r>
              <a:rPr lang="cs-CZ" sz="4000" b="1" i="1" dirty="0" smtClean="0">
                <a:solidFill>
                  <a:srgbClr val="FF0000"/>
                </a:solidFill>
              </a:rPr>
              <a:t>Kurfiřt</a:t>
            </a:r>
            <a:endParaRPr lang="cs-CZ" sz="4000" b="1" i="1" dirty="0">
              <a:solidFill>
                <a:srgbClr val="FF0000"/>
              </a:solidFill>
            </a:endParaRPr>
          </a:p>
        </p:txBody>
      </p:sp>
      <p:sp>
        <p:nvSpPr>
          <p:cNvPr id="5" name="TextovéPole 4"/>
          <p:cNvSpPr txBox="1"/>
          <p:nvPr/>
        </p:nvSpPr>
        <p:spPr>
          <a:xfrm>
            <a:off x="251520" y="3116580"/>
            <a:ext cx="1584176" cy="707886"/>
          </a:xfrm>
          <a:prstGeom prst="rect">
            <a:avLst/>
          </a:prstGeom>
          <a:noFill/>
        </p:spPr>
        <p:txBody>
          <a:bodyPr wrap="square" rtlCol="0">
            <a:spAutoFit/>
          </a:bodyPr>
          <a:lstStyle/>
          <a:p>
            <a:r>
              <a:rPr lang="cs-CZ" sz="4000" b="1" i="1" dirty="0" smtClean="0">
                <a:solidFill>
                  <a:srgbClr val="FF0000"/>
                </a:solidFill>
              </a:rPr>
              <a:t>Král</a:t>
            </a:r>
            <a:endParaRPr lang="cs-CZ" sz="4000" b="1" i="1" dirty="0">
              <a:solidFill>
                <a:srgbClr val="FF0000"/>
              </a:solidFill>
            </a:endParaRPr>
          </a:p>
        </p:txBody>
      </p:sp>
      <p:sp>
        <p:nvSpPr>
          <p:cNvPr id="6" name="TextovéPole 5"/>
          <p:cNvSpPr txBox="1"/>
          <p:nvPr/>
        </p:nvSpPr>
        <p:spPr>
          <a:xfrm>
            <a:off x="251520" y="3824466"/>
            <a:ext cx="1368152" cy="707886"/>
          </a:xfrm>
          <a:prstGeom prst="rect">
            <a:avLst/>
          </a:prstGeom>
          <a:noFill/>
        </p:spPr>
        <p:txBody>
          <a:bodyPr wrap="square" rtlCol="0">
            <a:spAutoFit/>
          </a:bodyPr>
          <a:lstStyle/>
          <a:p>
            <a:r>
              <a:rPr lang="cs-CZ" sz="4000" b="1" i="1" dirty="0" smtClean="0">
                <a:solidFill>
                  <a:srgbClr val="FF0000"/>
                </a:solidFill>
              </a:rPr>
              <a:t>Kníže</a:t>
            </a:r>
            <a:endParaRPr lang="cs-CZ" sz="4000" b="1" i="1" dirty="0">
              <a:solidFill>
                <a:srgbClr val="FF0000"/>
              </a:solidFill>
            </a:endParaRPr>
          </a:p>
        </p:txBody>
      </p:sp>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75955" y="786018"/>
            <a:ext cx="4592147" cy="60787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11043" y="1097299"/>
            <a:ext cx="3694113" cy="54562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26394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2"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wipe(right)">
                                      <p:cBhvr>
                                        <p:cTn id="7" dur="5000"/>
                                        <p:tgtEl>
                                          <p:spTgt spid="4098"/>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grpId="0" nodeType="clickEffect">
                                  <p:stCondLst>
                                    <p:cond delay="0"/>
                                  </p:stCondLst>
                                  <p:iterate type="lt">
                                    <p:tmPct val="10000"/>
                                  </p:iterate>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0" fill="hold"/>
                                        <p:tgtEl>
                                          <p:spTgt spid="3"/>
                                        </p:tgtEl>
                                        <p:attrNameLst>
                                          <p:attrName>ppt_x</p:attrName>
                                        </p:attrNameLst>
                                      </p:cBhvr>
                                      <p:tavLst>
                                        <p:tav tm="0">
                                          <p:val>
                                            <p:strVal val="0-#ppt_w/2"/>
                                          </p:val>
                                        </p:tav>
                                        <p:tav tm="100000">
                                          <p:val>
                                            <p:strVal val="#ppt_x"/>
                                          </p:val>
                                        </p:tav>
                                      </p:tavLst>
                                    </p:anim>
                                    <p:anim calcmode="lin" valueType="num">
                                      <p:cBhvr additive="base">
                                        <p:cTn id="13" dur="50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2" presetClass="entr" presetSubtype="2" fill="hold" nodeType="clickEffect">
                                  <p:stCondLst>
                                    <p:cond delay="0"/>
                                  </p:stCondLst>
                                  <p:childTnLst>
                                    <p:set>
                                      <p:cBhvr>
                                        <p:cTn id="17" dur="1" fill="hold">
                                          <p:stCondLst>
                                            <p:cond delay="0"/>
                                          </p:stCondLst>
                                        </p:cTn>
                                        <p:tgtEl>
                                          <p:spTgt spid="4100"/>
                                        </p:tgtEl>
                                        <p:attrNameLst>
                                          <p:attrName>style.visibility</p:attrName>
                                        </p:attrNameLst>
                                      </p:cBhvr>
                                      <p:to>
                                        <p:strVal val="visible"/>
                                      </p:to>
                                    </p:set>
                                    <p:animEffect transition="in" filter="wipe(right)">
                                      <p:cBhvr>
                                        <p:cTn id="18" dur="5000"/>
                                        <p:tgtEl>
                                          <p:spTgt spid="4100"/>
                                        </p:tgtEl>
                                      </p:cBhvr>
                                    </p:animEffect>
                                  </p:childTnLst>
                                </p:cTn>
                              </p:par>
                              <p:par>
                                <p:cTn id="19" presetID="42" presetClass="exit" presetSubtype="0" fill="hold" nodeType="withEffect">
                                  <p:stCondLst>
                                    <p:cond delay="0"/>
                                  </p:stCondLst>
                                  <p:childTnLst>
                                    <p:animEffect transition="out" filter="fade">
                                      <p:cBhvr>
                                        <p:cTn id="20" dur="5000"/>
                                        <p:tgtEl>
                                          <p:spTgt spid="4098"/>
                                        </p:tgtEl>
                                      </p:cBhvr>
                                    </p:animEffect>
                                    <p:anim calcmode="lin" valueType="num">
                                      <p:cBhvr>
                                        <p:cTn id="21" dur="5000"/>
                                        <p:tgtEl>
                                          <p:spTgt spid="4098"/>
                                        </p:tgtEl>
                                        <p:attrNameLst>
                                          <p:attrName>ppt_x</p:attrName>
                                        </p:attrNameLst>
                                      </p:cBhvr>
                                      <p:tavLst>
                                        <p:tav tm="0">
                                          <p:val>
                                            <p:strVal val="ppt_x"/>
                                          </p:val>
                                        </p:tav>
                                        <p:tav tm="100000">
                                          <p:val>
                                            <p:strVal val="ppt_x"/>
                                          </p:val>
                                        </p:tav>
                                      </p:tavLst>
                                    </p:anim>
                                    <p:anim calcmode="lin" valueType="num">
                                      <p:cBhvr>
                                        <p:cTn id="22" dur="5000"/>
                                        <p:tgtEl>
                                          <p:spTgt spid="4098"/>
                                        </p:tgtEl>
                                        <p:attrNameLst>
                                          <p:attrName>ppt_y</p:attrName>
                                        </p:attrNameLst>
                                      </p:cBhvr>
                                      <p:tavLst>
                                        <p:tav tm="0">
                                          <p:val>
                                            <p:strVal val="ppt_y"/>
                                          </p:val>
                                        </p:tav>
                                        <p:tav tm="100000">
                                          <p:val>
                                            <p:strVal val="ppt_y+.1"/>
                                          </p:val>
                                        </p:tav>
                                      </p:tavLst>
                                    </p:anim>
                                    <p:set>
                                      <p:cBhvr>
                                        <p:cTn id="23" dur="1" fill="hold">
                                          <p:stCondLst>
                                            <p:cond delay="4999"/>
                                          </p:stCondLst>
                                        </p:cTn>
                                        <p:tgtEl>
                                          <p:spTgt spid="4098"/>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2" presetClass="entr" presetSubtype="8" fill="hold" grpId="0" nodeType="clickEffect">
                                  <p:stCondLst>
                                    <p:cond delay="0"/>
                                  </p:stCondLst>
                                  <p:iterate type="lt">
                                    <p:tmPct val="10000"/>
                                  </p:iterate>
                                  <p:childTnLst>
                                    <p:set>
                                      <p:cBhvr>
                                        <p:cTn id="27" dur="1" fill="hold">
                                          <p:stCondLst>
                                            <p:cond delay="0"/>
                                          </p:stCondLst>
                                        </p:cTn>
                                        <p:tgtEl>
                                          <p:spTgt spid="4"/>
                                        </p:tgtEl>
                                        <p:attrNameLst>
                                          <p:attrName>style.visibility</p:attrName>
                                        </p:attrNameLst>
                                      </p:cBhvr>
                                      <p:to>
                                        <p:strVal val="visible"/>
                                      </p:to>
                                    </p:set>
                                    <p:anim calcmode="lin" valueType="num">
                                      <p:cBhvr additive="base">
                                        <p:cTn id="28" dur="5000" fill="hold"/>
                                        <p:tgtEl>
                                          <p:spTgt spid="4"/>
                                        </p:tgtEl>
                                        <p:attrNameLst>
                                          <p:attrName>ppt_x</p:attrName>
                                        </p:attrNameLst>
                                      </p:cBhvr>
                                      <p:tavLst>
                                        <p:tav tm="0">
                                          <p:val>
                                            <p:strVal val="0-#ppt_w/2"/>
                                          </p:val>
                                        </p:tav>
                                        <p:tav tm="100000">
                                          <p:val>
                                            <p:strVal val="#ppt_x"/>
                                          </p:val>
                                        </p:tav>
                                      </p:tavLst>
                                    </p:anim>
                                    <p:anim calcmode="lin" valueType="num">
                                      <p:cBhvr additive="base">
                                        <p:cTn id="29" dur="50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16" presetClass="entr" presetSubtype="21" fill="hold" nodeType="clickEffect">
                                  <p:stCondLst>
                                    <p:cond delay="0"/>
                                  </p:stCondLst>
                                  <p:childTnLst>
                                    <p:set>
                                      <p:cBhvr>
                                        <p:cTn id="33" dur="1" fill="hold">
                                          <p:stCondLst>
                                            <p:cond delay="0"/>
                                          </p:stCondLst>
                                        </p:cTn>
                                        <p:tgtEl>
                                          <p:spTgt spid="1027"/>
                                        </p:tgtEl>
                                        <p:attrNameLst>
                                          <p:attrName>style.visibility</p:attrName>
                                        </p:attrNameLst>
                                      </p:cBhvr>
                                      <p:to>
                                        <p:strVal val="visible"/>
                                      </p:to>
                                    </p:set>
                                    <p:animEffect transition="in" filter="barn(inVertical)">
                                      <p:cBhvr>
                                        <p:cTn id="34" dur="5000"/>
                                        <p:tgtEl>
                                          <p:spTgt spid="1027"/>
                                        </p:tgtEl>
                                      </p:cBhvr>
                                    </p:animEffect>
                                  </p:childTnLst>
                                </p:cTn>
                              </p:par>
                              <p:par>
                                <p:cTn id="35" presetID="42" presetClass="exit" presetSubtype="0" fill="hold" nodeType="withEffect">
                                  <p:stCondLst>
                                    <p:cond delay="0"/>
                                  </p:stCondLst>
                                  <p:childTnLst>
                                    <p:animEffect transition="out" filter="fade">
                                      <p:cBhvr>
                                        <p:cTn id="36" dur="5000"/>
                                        <p:tgtEl>
                                          <p:spTgt spid="4100"/>
                                        </p:tgtEl>
                                      </p:cBhvr>
                                    </p:animEffect>
                                    <p:anim calcmode="lin" valueType="num">
                                      <p:cBhvr>
                                        <p:cTn id="37" dur="5000"/>
                                        <p:tgtEl>
                                          <p:spTgt spid="4100"/>
                                        </p:tgtEl>
                                        <p:attrNameLst>
                                          <p:attrName>ppt_x</p:attrName>
                                        </p:attrNameLst>
                                      </p:cBhvr>
                                      <p:tavLst>
                                        <p:tav tm="0">
                                          <p:val>
                                            <p:strVal val="ppt_x"/>
                                          </p:val>
                                        </p:tav>
                                        <p:tav tm="100000">
                                          <p:val>
                                            <p:strVal val="ppt_x"/>
                                          </p:val>
                                        </p:tav>
                                      </p:tavLst>
                                    </p:anim>
                                    <p:anim calcmode="lin" valueType="num">
                                      <p:cBhvr>
                                        <p:cTn id="38" dur="5000"/>
                                        <p:tgtEl>
                                          <p:spTgt spid="4100"/>
                                        </p:tgtEl>
                                        <p:attrNameLst>
                                          <p:attrName>ppt_y</p:attrName>
                                        </p:attrNameLst>
                                      </p:cBhvr>
                                      <p:tavLst>
                                        <p:tav tm="0">
                                          <p:val>
                                            <p:strVal val="ppt_y"/>
                                          </p:val>
                                        </p:tav>
                                        <p:tav tm="100000">
                                          <p:val>
                                            <p:strVal val="ppt_y+.1"/>
                                          </p:val>
                                        </p:tav>
                                      </p:tavLst>
                                    </p:anim>
                                    <p:set>
                                      <p:cBhvr>
                                        <p:cTn id="39" dur="1" fill="hold">
                                          <p:stCondLst>
                                            <p:cond delay="4999"/>
                                          </p:stCondLst>
                                        </p:cTn>
                                        <p:tgtEl>
                                          <p:spTgt spid="4100"/>
                                        </p:tgtEl>
                                        <p:attrNameLst>
                                          <p:attrName>style.visibility</p:attrName>
                                        </p:attrNameLst>
                                      </p:cBhvr>
                                      <p:to>
                                        <p:strVal val="hidden"/>
                                      </p:to>
                                    </p:set>
                                  </p:childTnLst>
                                </p:cTn>
                              </p:par>
                            </p:childTnLst>
                          </p:cTn>
                        </p:par>
                      </p:childTnLst>
                    </p:cTn>
                  </p:par>
                  <p:par>
                    <p:cTn id="40" fill="hold">
                      <p:stCondLst>
                        <p:cond delay="indefinite"/>
                      </p:stCondLst>
                      <p:childTnLst>
                        <p:par>
                          <p:cTn id="41" fill="hold">
                            <p:stCondLst>
                              <p:cond delay="0"/>
                            </p:stCondLst>
                            <p:childTnLst>
                              <p:par>
                                <p:cTn id="42" presetID="2" presetClass="entr" presetSubtype="8" fill="hold" nodeType="clickEffect">
                                  <p:stCondLst>
                                    <p:cond delay="0"/>
                                  </p:stCondLst>
                                  <p:iterate type="lt">
                                    <p:tmPct val="10000"/>
                                  </p:iterate>
                                  <p:childTnLst>
                                    <p:set>
                                      <p:cBhvr>
                                        <p:cTn id="43" dur="1" fill="hold">
                                          <p:stCondLst>
                                            <p:cond delay="0"/>
                                          </p:stCondLst>
                                        </p:cTn>
                                        <p:tgtEl>
                                          <p:spTgt spid="5">
                                            <p:txEl>
                                              <p:pRg st="0" end="0"/>
                                            </p:txEl>
                                          </p:spTgt>
                                        </p:tgtEl>
                                        <p:attrNameLst>
                                          <p:attrName>style.visibility</p:attrName>
                                        </p:attrNameLst>
                                      </p:cBhvr>
                                      <p:to>
                                        <p:strVal val="visible"/>
                                      </p:to>
                                    </p:set>
                                    <p:anim calcmode="lin" valueType="num">
                                      <p:cBhvr additive="base">
                                        <p:cTn id="44" dur="5000" fill="hold"/>
                                        <p:tgtEl>
                                          <p:spTgt spid="5">
                                            <p:txEl>
                                              <p:pRg st="0" end="0"/>
                                            </p:txEl>
                                          </p:spTgt>
                                        </p:tgtEl>
                                        <p:attrNameLst>
                                          <p:attrName>ppt_x</p:attrName>
                                        </p:attrNameLst>
                                      </p:cBhvr>
                                      <p:tavLst>
                                        <p:tav tm="0">
                                          <p:val>
                                            <p:strVal val="0-#ppt_w/2"/>
                                          </p:val>
                                        </p:tav>
                                        <p:tav tm="100000">
                                          <p:val>
                                            <p:strVal val="#ppt_x"/>
                                          </p:val>
                                        </p:tav>
                                      </p:tavLst>
                                    </p:anim>
                                    <p:anim calcmode="lin" valueType="num">
                                      <p:cBhvr additive="base">
                                        <p:cTn id="45" dur="5000" fill="hold"/>
                                        <p:tgtEl>
                                          <p:spTgt spid="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16" presetClass="entr" presetSubtype="21" fill="hold" nodeType="clickEffect">
                                  <p:stCondLst>
                                    <p:cond delay="0"/>
                                  </p:stCondLst>
                                  <p:childTnLst>
                                    <p:set>
                                      <p:cBhvr>
                                        <p:cTn id="49" dur="1" fill="hold">
                                          <p:stCondLst>
                                            <p:cond delay="0"/>
                                          </p:stCondLst>
                                        </p:cTn>
                                        <p:tgtEl>
                                          <p:spTgt spid="1028"/>
                                        </p:tgtEl>
                                        <p:attrNameLst>
                                          <p:attrName>style.visibility</p:attrName>
                                        </p:attrNameLst>
                                      </p:cBhvr>
                                      <p:to>
                                        <p:strVal val="visible"/>
                                      </p:to>
                                    </p:set>
                                    <p:animEffect transition="in" filter="barn(inVertical)">
                                      <p:cBhvr>
                                        <p:cTn id="50" dur="5000"/>
                                        <p:tgtEl>
                                          <p:spTgt spid="1028"/>
                                        </p:tgtEl>
                                      </p:cBhvr>
                                    </p:animEffect>
                                  </p:childTnLst>
                                </p:cTn>
                              </p:par>
                              <p:par>
                                <p:cTn id="51" presetID="16" presetClass="exit" presetSubtype="37" fill="hold" nodeType="withEffect">
                                  <p:stCondLst>
                                    <p:cond delay="0"/>
                                  </p:stCondLst>
                                  <p:childTnLst>
                                    <p:animEffect transition="out" filter="barn(outVertical)">
                                      <p:cBhvr>
                                        <p:cTn id="52" dur="5000"/>
                                        <p:tgtEl>
                                          <p:spTgt spid="1027"/>
                                        </p:tgtEl>
                                      </p:cBhvr>
                                    </p:animEffect>
                                    <p:set>
                                      <p:cBhvr>
                                        <p:cTn id="53" dur="1" fill="hold">
                                          <p:stCondLst>
                                            <p:cond delay="4999"/>
                                          </p:stCondLst>
                                        </p:cTn>
                                        <p:tgtEl>
                                          <p:spTgt spid="1027"/>
                                        </p:tgtEl>
                                        <p:attrNameLst>
                                          <p:attrName>style.visibility</p:attrName>
                                        </p:attrNameLst>
                                      </p:cBhvr>
                                      <p:to>
                                        <p:strVal val="hidden"/>
                                      </p:to>
                                    </p:set>
                                  </p:childTnLst>
                                </p:cTn>
                              </p:par>
                            </p:childTnLst>
                          </p:cTn>
                        </p:par>
                      </p:childTnLst>
                    </p:cTn>
                  </p:par>
                  <p:par>
                    <p:cTn id="54" fill="hold">
                      <p:stCondLst>
                        <p:cond delay="indefinite"/>
                      </p:stCondLst>
                      <p:childTnLst>
                        <p:par>
                          <p:cTn id="55" fill="hold">
                            <p:stCondLst>
                              <p:cond delay="0"/>
                            </p:stCondLst>
                            <p:childTnLst>
                              <p:par>
                                <p:cTn id="56" presetID="2" presetClass="entr" presetSubtype="8" fill="hold" grpId="0" nodeType="clickEffect">
                                  <p:stCondLst>
                                    <p:cond delay="0"/>
                                  </p:stCondLst>
                                  <p:iterate type="lt">
                                    <p:tmPct val="10000"/>
                                  </p:iterate>
                                  <p:childTnLst>
                                    <p:set>
                                      <p:cBhvr>
                                        <p:cTn id="57" dur="1" fill="hold">
                                          <p:stCondLst>
                                            <p:cond delay="0"/>
                                          </p:stCondLst>
                                        </p:cTn>
                                        <p:tgtEl>
                                          <p:spTgt spid="6"/>
                                        </p:tgtEl>
                                        <p:attrNameLst>
                                          <p:attrName>style.visibility</p:attrName>
                                        </p:attrNameLst>
                                      </p:cBhvr>
                                      <p:to>
                                        <p:strVal val="visible"/>
                                      </p:to>
                                    </p:set>
                                    <p:anim calcmode="lin" valueType="num">
                                      <p:cBhvr additive="base">
                                        <p:cTn id="58" dur="5000" fill="hold"/>
                                        <p:tgtEl>
                                          <p:spTgt spid="6"/>
                                        </p:tgtEl>
                                        <p:attrNameLst>
                                          <p:attrName>ppt_x</p:attrName>
                                        </p:attrNameLst>
                                      </p:cBhvr>
                                      <p:tavLst>
                                        <p:tav tm="0">
                                          <p:val>
                                            <p:strVal val="0-#ppt_w/2"/>
                                          </p:val>
                                        </p:tav>
                                        <p:tav tm="100000">
                                          <p:val>
                                            <p:strVal val="#ppt_x"/>
                                          </p:val>
                                        </p:tav>
                                      </p:tavLst>
                                    </p:anim>
                                    <p:anim calcmode="lin" valueType="num">
                                      <p:cBhvr additive="base">
                                        <p:cTn id="59" dur="50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latin typeface="Bodoni MT Black" pitchFamily="18" charset="0"/>
              </a:rPr>
              <a:t>Závěr</a:t>
            </a:r>
            <a:endParaRPr lang="cs-CZ" b="1" dirty="0">
              <a:latin typeface="Bodoni MT Black" pitchFamily="18" charset="0"/>
            </a:endParaRPr>
          </a:p>
        </p:txBody>
      </p:sp>
      <p:sp>
        <p:nvSpPr>
          <p:cNvPr id="3" name="TextovéPole 2"/>
          <p:cNvSpPr txBox="1"/>
          <p:nvPr/>
        </p:nvSpPr>
        <p:spPr>
          <a:xfrm>
            <a:off x="0" y="5373216"/>
            <a:ext cx="9144000" cy="646331"/>
          </a:xfrm>
          <a:prstGeom prst="rect">
            <a:avLst/>
          </a:prstGeom>
          <a:noFill/>
        </p:spPr>
        <p:txBody>
          <a:bodyPr wrap="square" rtlCol="0">
            <a:spAutoFit/>
            <a:scene3d>
              <a:camera prst="orthographicFront"/>
              <a:lightRig rig="threePt" dir="t">
                <a:rot lat="0" lon="0" rev="3000000"/>
              </a:lightRig>
            </a:scene3d>
            <a:sp3d extrusionH="57150" contourW="12700">
              <a:bevelT w="44450"/>
              <a:bevelB w="44450"/>
              <a:extrusionClr>
                <a:srgbClr val="FF0000"/>
              </a:extrusionClr>
              <a:contourClr>
                <a:schemeClr val="tx1"/>
              </a:contourClr>
            </a:sp3d>
          </a:bodyPr>
          <a:lstStyle/>
          <a:p>
            <a:r>
              <a:rPr lang="cs-CZ" sz="3600" b="1" i="1" dirty="0" smtClean="0">
                <a:solidFill>
                  <a:srgbClr val="FF0000"/>
                </a:solidFill>
                <a:effectLst>
                  <a:outerShdw blurRad="50800" dist="50800" dir="5400000" algn="ctr" rotWithShape="0">
                    <a:srgbClr val="00B0F0"/>
                  </a:outerShdw>
                </a:effectLst>
              </a:rPr>
              <a:t>Koruna na hlavě nemusí vždy znamenat výhru</a:t>
            </a:r>
            <a:endParaRPr lang="cs-CZ" sz="3600" b="1" i="1" dirty="0">
              <a:solidFill>
                <a:srgbClr val="FF0000"/>
              </a:solidFill>
              <a:effectLst>
                <a:outerShdw blurRad="50800" dist="50800" dir="5400000" algn="ctr" rotWithShape="0">
                  <a:srgbClr val="00B0F0"/>
                </a:outerShdw>
              </a:effectLst>
            </a:endParaRP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70113" y="1631950"/>
            <a:ext cx="4803775" cy="359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27978194"/>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accel="2000" fill="hold" grpId="0" nodeType="clickEffect" p14:presetBounceEnd="2000">
                                      <p:stCondLst>
                                        <p:cond delay="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 calcmode="lin" valueType="num" p14:bounceEnd="2000">
                                          <p:cBhvr additive="base">
                                            <p:cTn id="7" dur="5000" fill="hold"/>
                                            <p:tgtEl>
                                              <p:spTgt spid="3">
                                                <p:txEl>
                                                  <p:pRg st="0" end="0"/>
                                                </p:txEl>
                                              </p:spTgt>
                                            </p:tgtEl>
                                            <p:attrNameLst>
                                              <p:attrName>ppt_x</p:attrName>
                                            </p:attrNameLst>
                                          </p:cBhvr>
                                          <p:tavLst>
                                            <p:tav tm="0">
                                              <p:val>
                                                <p:strVal val="0-#ppt_w/2"/>
                                              </p:val>
                                            </p:tav>
                                            <p:tav tm="100000">
                                              <p:val>
                                                <p:strVal val="#ppt_x"/>
                                              </p:val>
                                            </p:tav>
                                          </p:tavLst>
                                        </p:anim>
                                        <p:anim calcmode="lin" valueType="num" p14:bounceEnd="2000">
                                          <p:cBhvr additive="base">
                                            <p:cTn id="8" dur="5000" fill="hold"/>
                                            <p:tgtEl>
                                              <p:spTgt spid="3">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074"/>
                                            </p:tgtEl>
                                            <p:attrNameLst>
                                              <p:attrName>style.visibility</p:attrName>
                                            </p:attrNameLst>
                                          </p:cBhvr>
                                          <p:to>
                                            <p:strVal val="visible"/>
                                          </p:to>
                                        </p:set>
                                        <p:animEffect transition="in" filter="fade">
                                          <p:cBhvr>
                                            <p:cTn id="13" dur="5000"/>
                                            <p:tgtEl>
                                              <p:spTgt spid="3074"/>
                                            </p:tgtEl>
                                          </p:cBhvr>
                                        </p:animEffect>
                                        <p:anim calcmode="lin" valueType="num">
                                          <p:cBhvr>
                                            <p:cTn id="14" dur="5000" fill="hold"/>
                                            <p:tgtEl>
                                              <p:spTgt spid="3074"/>
                                            </p:tgtEl>
                                            <p:attrNameLst>
                                              <p:attrName>ppt_x</p:attrName>
                                            </p:attrNameLst>
                                          </p:cBhvr>
                                          <p:tavLst>
                                            <p:tav tm="0">
                                              <p:val>
                                                <p:strVal val="#ppt_x"/>
                                              </p:val>
                                            </p:tav>
                                            <p:tav tm="100000">
                                              <p:val>
                                                <p:strVal val="#ppt_x"/>
                                              </p:val>
                                            </p:tav>
                                          </p:tavLst>
                                        </p:anim>
                                        <p:anim calcmode="lin" valueType="num">
                                          <p:cBhvr>
                                            <p:cTn id="15" dur="5000" fill="hold"/>
                                            <p:tgtEl>
                                              <p:spTgt spid="307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5"/>
        </p:bld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accel="2000" fill="hold" grpId="0" nodeType="clickEffect">
                                      <p:stCondLst>
                                        <p:cond delay="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0" fill="hold"/>
                                            <p:tgtEl>
                                              <p:spTgt spid="3">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074"/>
                                            </p:tgtEl>
                                            <p:attrNameLst>
                                              <p:attrName>style.visibility</p:attrName>
                                            </p:attrNameLst>
                                          </p:cBhvr>
                                          <p:to>
                                            <p:strVal val="visible"/>
                                          </p:to>
                                        </p:set>
                                        <p:animEffect transition="in" filter="fade">
                                          <p:cBhvr>
                                            <p:cTn id="13" dur="5000"/>
                                            <p:tgtEl>
                                              <p:spTgt spid="3074"/>
                                            </p:tgtEl>
                                          </p:cBhvr>
                                        </p:animEffect>
                                        <p:anim calcmode="lin" valueType="num">
                                          <p:cBhvr>
                                            <p:cTn id="14" dur="5000" fill="hold"/>
                                            <p:tgtEl>
                                              <p:spTgt spid="3074"/>
                                            </p:tgtEl>
                                            <p:attrNameLst>
                                              <p:attrName>ppt_x</p:attrName>
                                            </p:attrNameLst>
                                          </p:cBhvr>
                                          <p:tavLst>
                                            <p:tav tm="0">
                                              <p:val>
                                                <p:strVal val="#ppt_x"/>
                                              </p:val>
                                            </p:tav>
                                            <p:tav tm="100000">
                                              <p:val>
                                                <p:strVal val="#ppt_x"/>
                                              </p:val>
                                            </p:tav>
                                          </p:tavLst>
                                        </p:anim>
                                        <p:anim calcmode="lin" valueType="num">
                                          <p:cBhvr>
                                            <p:cTn id="15" dur="5000" fill="hold"/>
                                            <p:tgtEl>
                                              <p:spTgt spid="307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5"/>
        </p:bldLst>
      </p:timing>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smtClean="0"/>
              <a:t>Odkazy</a:t>
            </a:r>
            <a:endParaRPr lang="cs-CZ" dirty="0"/>
          </a:p>
        </p:txBody>
      </p:sp>
      <p:sp>
        <p:nvSpPr>
          <p:cNvPr id="3" name="Zástupný symbol pro obsah 2"/>
          <p:cNvSpPr>
            <a:spLocks noGrp="1"/>
          </p:cNvSpPr>
          <p:nvPr>
            <p:ph idx="1"/>
          </p:nvPr>
        </p:nvSpPr>
        <p:spPr>
          <a:xfrm>
            <a:off x="179512" y="1124744"/>
            <a:ext cx="8614792" cy="6696744"/>
          </a:xfrm>
        </p:spPr>
        <p:txBody>
          <a:bodyPr>
            <a:normAutofit/>
          </a:bodyPr>
          <a:lstStyle/>
          <a:p>
            <a:r>
              <a:rPr lang="cs-CZ" sz="1600" dirty="0" smtClean="0">
                <a:hlinkClick r:id="rId2"/>
              </a:rPr>
              <a:t>http://i.idnes.cz/08/033/cl/ITU21d95b_Koruna_foto_Archiv.jpg</a:t>
            </a:r>
            <a:endParaRPr lang="cs-CZ" sz="1600" dirty="0" smtClean="0"/>
          </a:p>
          <a:p>
            <a:r>
              <a:rPr lang="cs-CZ" sz="1600" dirty="0" smtClean="0">
                <a:hlinkClick r:id="rId3"/>
              </a:rPr>
              <a:t>http://dejiny-stredoveku.bloger.cz/obrazky/dejiny-stredoveku.bloger.cz/svata-rise-rimska-datace.gif</a:t>
            </a:r>
            <a:endParaRPr lang="cs-CZ" sz="1600" dirty="0" smtClean="0"/>
          </a:p>
          <a:p>
            <a:r>
              <a:rPr lang="cs-CZ" sz="1600" dirty="0" smtClean="0">
                <a:hlinkClick r:id="rId4"/>
              </a:rPr>
              <a:t>http://dalsimoravak.bloguje.cz/img/srr2.png</a:t>
            </a:r>
            <a:endParaRPr lang="cs-CZ" sz="1600" dirty="0" smtClean="0"/>
          </a:p>
          <a:p>
            <a:r>
              <a:rPr lang="cs-CZ" sz="1600" dirty="0" smtClean="0">
                <a:hlinkClick r:id="rId5"/>
              </a:rPr>
              <a:t>http://cs.wikipedia.org/wiki/Svat%C3%A1_%C5%99%C3%AD%C5%A1e_%C5%99%C3%ADmsk%C3%A1</a:t>
            </a:r>
            <a:endParaRPr lang="cs-CZ" sz="1600" dirty="0" smtClean="0"/>
          </a:p>
          <a:p>
            <a:r>
              <a:rPr lang="cs-CZ" sz="1600" dirty="0" smtClean="0">
                <a:hlinkClick r:id="rId6"/>
              </a:rPr>
              <a:t>http://www.ahaonline.cz/clanek/trapasy/19578/nejvetsi-ceska-osobnost-lide-volili-jasne-cisar-karel-iv.html#</a:t>
            </a:r>
            <a:endParaRPr lang="cs-CZ" sz="1600" dirty="0" smtClean="0"/>
          </a:p>
          <a:p>
            <a:r>
              <a:rPr lang="cs-CZ" sz="1600" dirty="0" smtClean="0">
                <a:hlinkClick r:id="rId7"/>
              </a:rPr>
              <a:t>http://dejepissychrov.sweb.cz/Sv.vaclav_nakoni.jpg</a:t>
            </a:r>
            <a:endParaRPr lang="cs-CZ" sz="1600" dirty="0" smtClean="0"/>
          </a:p>
          <a:p>
            <a:r>
              <a:rPr lang="cs-CZ" sz="1600" dirty="0" smtClean="0">
                <a:hlinkClick r:id="rId8"/>
              </a:rPr>
              <a:t>http://iereus.wz.cz/obr_mesta/heidelberg_karl-theodor.jpg</a:t>
            </a:r>
            <a:endParaRPr lang="cs-CZ" sz="1600" dirty="0" smtClean="0"/>
          </a:p>
          <a:p>
            <a:r>
              <a:rPr lang="cs-CZ" sz="1600" dirty="0" smtClean="0">
                <a:hlinkClick r:id="rId9"/>
              </a:rPr>
              <a:t>http://www.ulozto.cz/4196099/zvonik-u-matky-bozi-drama-francie-italie-1956-cz-avi</a:t>
            </a:r>
            <a:endParaRPr lang="cs-CZ" sz="1600" dirty="0" smtClean="0"/>
          </a:p>
          <a:p>
            <a:r>
              <a:rPr lang="cs-CZ" sz="1800" dirty="0">
                <a:hlinkClick r:id="rId10"/>
              </a:rPr>
              <a:t>http://</a:t>
            </a:r>
            <a:r>
              <a:rPr lang="cs-CZ" sz="1800" dirty="0" smtClean="0">
                <a:hlinkClick r:id="rId10"/>
              </a:rPr>
              <a:t>www.premyslvmyte.cz/images/01_model_1.jpg</a:t>
            </a:r>
            <a:endParaRPr lang="cs-CZ" sz="1800" dirty="0" smtClean="0"/>
          </a:p>
          <a:p>
            <a:endParaRPr lang="cs-CZ" dirty="0"/>
          </a:p>
        </p:txBody>
      </p:sp>
    </p:spTree>
    <p:extLst>
      <p:ext uri="{BB962C8B-B14F-4D97-AF65-F5344CB8AC3E}">
        <p14:creationId xmlns:p14="http://schemas.microsoft.com/office/powerpoint/2010/main" val="4177026018"/>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Výchozí návrh">
  <a:themeElements>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Výchozí návrh">
      <a:majorFont>
        <a:latin typeface="Arial"/>
        <a:ea typeface=""/>
        <a:cs typeface=""/>
      </a:majorFont>
      <a:minorFont>
        <a:latin typeface="Arial"/>
        <a:ea typeface=""/>
        <a:cs typeface=""/>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Výchozí návrh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Výchozí návrh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Výchozí návrh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Výchozí návrh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Výchozí návrh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Výchozí návrh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Výchozí návrh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Výchozí návrh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Výchozí návrh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Výchozí návrh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Výchozí návrh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127</TotalTime>
  <Words>422</Words>
  <Application>Microsoft Office PowerPoint</Application>
  <PresentationFormat>Předvádění na obrazovce (4:3)</PresentationFormat>
  <Paragraphs>40</Paragraphs>
  <Slides>7</Slides>
  <Notes>0</Notes>
  <HiddenSlides>0</HiddenSlides>
  <MMClips>0</MMClips>
  <ScaleCrop>false</ScaleCrop>
  <HeadingPairs>
    <vt:vector size="4" baseType="variant">
      <vt:variant>
        <vt:lpstr>Motiv</vt:lpstr>
      </vt:variant>
      <vt:variant>
        <vt:i4>2</vt:i4>
      </vt:variant>
      <vt:variant>
        <vt:lpstr>Nadpisy snímků</vt:lpstr>
      </vt:variant>
      <vt:variant>
        <vt:i4>7</vt:i4>
      </vt:variant>
    </vt:vector>
  </HeadingPairs>
  <TitlesOfParts>
    <vt:vector size="9" baseType="lpstr">
      <vt:lpstr>Motiv systému Office</vt:lpstr>
      <vt:lpstr>Výchozí návrh</vt:lpstr>
      <vt:lpstr>Prezentace aplikace PowerPoint</vt:lpstr>
      <vt:lpstr>Císařství</vt:lpstr>
      <vt:lpstr>Mapa Svaté říše římské</vt:lpstr>
      <vt:lpstr>Mapa Svaté říše římské</vt:lpstr>
      <vt:lpstr>Hierarchie</vt:lpstr>
      <vt:lpstr>Závěr</vt:lpstr>
      <vt:lpstr>Odkazy</vt:lpstr>
    </vt:vector>
  </TitlesOfParts>
  <Company>ATC</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Císařství</dc:title>
  <dc:creator>Učitel</dc:creator>
  <cp:lastModifiedBy>Učitel</cp:lastModifiedBy>
  <cp:revision>16</cp:revision>
  <dcterms:created xsi:type="dcterms:W3CDTF">2011-12-03T18:09:46Z</dcterms:created>
  <dcterms:modified xsi:type="dcterms:W3CDTF">2011-12-17T10:58:35Z</dcterms:modified>
</cp:coreProperties>
</file>