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62" r:id="rId3"/>
    <p:sldId id="263" r:id="rId4"/>
    <p:sldId id="259" r:id="rId5"/>
    <p:sldId id="260" r:id="rId6"/>
    <p:sldId id="264" r:id="rId7"/>
    <p:sldId id="265" r:id="rId8"/>
    <p:sldId id="266" r:id="rId9"/>
    <p:sldId id="269" r:id="rId10"/>
    <p:sldId id="270" r:id="rId11"/>
    <p:sldId id="267" r:id="rId12"/>
    <p:sldId id="268" r:id="rId13"/>
    <p:sldId id="271" r:id="rId14"/>
    <p:sldId id="272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smtClean="0"/>
            <a:t>VY_32_INOVACE_ANGLICKÝ JAZYK_02.QUIZ </a:t>
          </a:r>
          <a:r>
            <a:rPr lang="cs-CZ" sz="2000" baseline="0" dirty="0" smtClean="0"/>
            <a:t>AUSTRALIA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Pardubice - Spořilov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Alena Vavříčková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TEMA:QUIZ AUSTRALIA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CZ.1.07/1.4.00/21.2349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22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2EFED4-2D16-43B8-B750-2275BE2B4869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86D3377-CD67-4567-9429-D3C97E90E878}" type="presOf" srcId="{B651F6E3-6281-48DB-9319-2AEAFDAE7572}" destId="{619D679B-A015-4ECF-8348-D1034C574F40}" srcOrd="0" destOrd="0" presId="urn:microsoft.com/office/officeart/2005/8/layout/target3"/>
    <dgm:cxn modelId="{A1B4FC7B-7561-4BCE-A2CE-755FAB1CF095}" type="presOf" srcId="{B651F6E3-6281-48DB-9319-2AEAFDAE7572}" destId="{6BB5E863-4638-4E1D-BFDE-399D028AC4ED}" srcOrd="1" destOrd="0" presId="urn:microsoft.com/office/officeart/2005/8/layout/target3"/>
    <dgm:cxn modelId="{A19B3C23-52EA-486B-A05A-87D153872D13}" type="presOf" srcId="{D1D4F407-5343-4D3F-B5B9-D407B03CAEB4}" destId="{D005CE8C-CC26-4C3E-AC11-E15060ECD759}" srcOrd="0" destOrd="0" presId="urn:microsoft.com/office/officeart/2005/8/layout/target3"/>
    <dgm:cxn modelId="{8090978D-753D-4DD3-B246-54E170ED69D1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357FC37-9141-4653-B013-E774B455E1EC}" type="presOf" srcId="{D1D4F407-5343-4D3F-B5B9-D407B03CAEB4}" destId="{AED2198E-93D5-4001-81B4-73124B309672}" srcOrd="1" destOrd="0" presId="urn:microsoft.com/office/officeart/2005/8/layout/target3"/>
    <dgm:cxn modelId="{C6B411AE-6F6C-4FA2-A4F7-CD86E805DE74}" type="presOf" srcId="{D8197B8C-B260-4A16-BDF4-0947B075E274}" destId="{25B08C86-7E15-44DC-BE7F-FFB55DD49D12}" srcOrd="0" destOrd="0" presId="urn:microsoft.com/office/officeart/2005/8/layout/target3"/>
    <dgm:cxn modelId="{53AC107A-C708-4202-AF0C-6457E4269361}" type="presOf" srcId="{D1B46980-6531-4606-95E6-44980827E919}" destId="{6140AFEC-043D-4C43-A2F9-D0F5331DF3A3}" srcOrd="0" destOrd="0" presId="urn:microsoft.com/office/officeart/2005/8/layout/target3"/>
    <dgm:cxn modelId="{8D5B1708-AC5C-4DC4-B9D1-30D8AD088A05}" type="presOf" srcId="{757F3AB3-0718-4624-B441-E567A8F0AB56}" destId="{333A1088-737F-45CB-B68E-254E46348037}" srcOrd="0" destOrd="0" presId="urn:microsoft.com/office/officeart/2005/8/layout/target3"/>
    <dgm:cxn modelId="{48040DC4-654F-4A1B-BB98-801173E96A28}" type="presOf" srcId="{D1B46980-6531-4606-95E6-44980827E919}" destId="{2BE915AB-18AA-4053-B92C-3BFC9ED204BB}" srcOrd="1" destOrd="0" presId="urn:microsoft.com/office/officeart/2005/8/layout/target3"/>
    <dgm:cxn modelId="{6A77E3A2-F9CF-47C6-86C2-EF988316685A}" type="presOf" srcId="{4C35D32F-0EAB-4CD7-82EE-45574DC2A586}" destId="{8BEBB6EC-1DAA-4CAC-8A25-BC0FCBD5DBD5}" srcOrd="0" destOrd="0" presId="urn:microsoft.com/office/officeart/2005/8/layout/target3"/>
    <dgm:cxn modelId="{8A4D241C-D98E-4F58-A2DB-D660724D8328}" type="presParOf" srcId="{333A1088-737F-45CB-B68E-254E46348037}" destId="{F5ABB229-8D3B-4694-996A-96F23CF14429}" srcOrd="0" destOrd="0" presId="urn:microsoft.com/office/officeart/2005/8/layout/target3"/>
    <dgm:cxn modelId="{EEB08D35-6594-42D7-8896-8717A7FA98F3}" type="presParOf" srcId="{333A1088-737F-45CB-B68E-254E46348037}" destId="{F41139FD-01EE-4571-8B17-4FB00FC51163}" srcOrd="1" destOrd="0" presId="urn:microsoft.com/office/officeart/2005/8/layout/target3"/>
    <dgm:cxn modelId="{6E5F5D8F-C8B8-4628-9958-BE9818FCA62D}" type="presParOf" srcId="{333A1088-737F-45CB-B68E-254E46348037}" destId="{D005CE8C-CC26-4C3E-AC11-E15060ECD759}" srcOrd="2" destOrd="0" presId="urn:microsoft.com/office/officeart/2005/8/layout/target3"/>
    <dgm:cxn modelId="{D58B884B-1BD0-4572-B965-4B1526E57C3A}" type="presParOf" srcId="{333A1088-737F-45CB-B68E-254E46348037}" destId="{2C702D82-9B77-49B7-9568-BB8EB47C3372}" srcOrd="3" destOrd="0" presId="urn:microsoft.com/office/officeart/2005/8/layout/target3"/>
    <dgm:cxn modelId="{6E69DCD9-7E6C-431A-9DD8-0DFE138F054D}" type="presParOf" srcId="{333A1088-737F-45CB-B68E-254E46348037}" destId="{A52A0455-90FF-4808-ABD0-F02540D31D5A}" srcOrd="4" destOrd="0" presId="urn:microsoft.com/office/officeart/2005/8/layout/target3"/>
    <dgm:cxn modelId="{B2941785-6314-4AFC-804A-8883C22183CB}" type="presParOf" srcId="{333A1088-737F-45CB-B68E-254E46348037}" destId="{6140AFEC-043D-4C43-A2F9-D0F5331DF3A3}" srcOrd="5" destOrd="0" presId="urn:microsoft.com/office/officeart/2005/8/layout/target3"/>
    <dgm:cxn modelId="{672D7A01-2BAD-41A1-855B-E88C449AC547}" type="presParOf" srcId="{333A1088-737F-45CB-B68E-254E46348037}" destId="{9358AC05-5D7D-4327-9F80-1AD486AEA664}" srcOrd="6" destOrd="0" presId="urn:microsoft.com/office/officeart/2005/8/layout/target3"/>
    <dgm:cxn modelId="{F20F35BD-94ED-497D-A66C-AD72C1E3F573}" type="presParOf" srcId="{333A1088-737F-45CB-B68E-254E46348037}" destId="{313FC574-E1CD-4FB4-B054-0B805CE0447D}" srcOrd="7" destOrd="0" presId="urn:microsoft.com/office/officeart/2005/8/layout/target3"/>
    <dgm:cxn modelId="{591F8B86-8546-4A11-8CED-535C4D22ACAF}" type="presParOf" srcId="{333A1088-737F-45CB-B68E-254E46348037}" destId="{619D679B-A015-4ECF-8348-D1034C574F40}" srcOrd="8" destOrd="0" presId="urn:microsoft.com/office/officeart/2005/8/layout/target3"/>
    <dgm:cxn modelId="{C11CA65D-9B10-4F94-B93D-1EF1D701C4DC}" type="presParOf" srcId="{333A1088-737F-45CB-B68E-254E46348037}" destId="{322283A8-4A27-4CDA-BAE3-F381106A9174}" srcOrd="9" destOrd="0" presId="urn:microsoft.com/office/officeart/2005/8/layout/target3"/>
    <dgm:cxn modelId="{3C9D8D6B-E8CE-408D-A2C7-2A5ADEF6E540}" type="presParOf" srcId="{333A1088-737F-45CB-B68E-254E46348037}" destId="{FFC9F71D-1B4F-4AD9-A4A6-86ADEFC8AF5C}" srcOrd="10" destOrd="0" presId="urn:microsoft.com/office/officeart/2005/8/layout/target3"/>
    <dgm:cxn modelId="{D6A52C57-EF59-4C7D-B21D-120AC01BF848}" type="presParOf" srcId="{333A1088-737F-45CB-B68E-254E46348037}" destId="{25B08C86-7E15-44DC-BE7F-FFB55DD49D12}" srcOrd="11" destOrd="0" presId="urn:microsoft.com/office/officeart/2005/8/layout/target3"/>
    <dgm:cxn modelId="{E45AE068-2D8A-4A10-BE57-C96F276B24BE}" type="presParOf" srcId="{333A1088-737F-45CB-B68E-254E46348037}" destId="{76644BE8-9D7C-4C09-B250-3D10AF48CBB7}" srcOrd="12" destOrd="0" presId="urn:microsoft.com/office/officeart/2005/8/layout/target3"/>
    <dgm:cxn modelId="{FBC79460-F27B-427D-8472-91D84170E912}" type="presParOf" srcId="{333A1088-737F-45CB-B68E-254E46348037}" destId="{EE85B701-7295-41C0-BA7A-34D3756A2AE6}" srcOrd="13" destOrd="0" presId="urn:microsoft.com/office/officeart/2005/8/layout/target3"/>
    <dgm:cxn modelId="{46D08D60-BDFA-4AFA-B3A8-BE443EB8B6B1}" type="presParOf" srcId="{333A1088-737F-45CB-B68E-254E46348037}" destId="{8BEBB6EC-1DAA-4CAC-8A25-BC0FCBD5DBD5}" srcOrd="14" destOrd="0" presId="urn:microsoft.com/office/officeart/2005/8/layout/target3"/>
    <dgm:cxn modelId="{A8AEF393-61B5-4C21-8EC4-D961D50AB2F2}" type="presParOf" srcId="{333A1088-737F-45CB-B68E-254E46348037}" destId="{AED2198E-93D5-4001-81B4-73124B309672}" srcOrd="15" destOrd="0" presId="urn:microsoft.com/office/officeart/2005/8/layout/target3"/>
    <dgm:cxn modelId="{9FC94171-3E88-405D-880C-022D6976B818}" type="presParOf" srcId="{333A1088-737F-45CB-B68E-254E46348037}" destId="{2BE915AB-18AA-4053-B92C-3BFC9ED204BB}" srcOrd="16" destOrd="0" presId="urn:microsoft.com/office/officeart/2005/8/layout/target3"/>
    <dgm:cxn modelId="{597C9D02-82C2-42E7-839E-78036335BDD4}" type="presParOf" srcId="{333A1088-737F-45CB-B68E-254E46348037}" destId="{6BB5E863-4638-4E1D-BFDE-399D028AC4ED}" srcOrd="17" destOrd="0" presId="urn:microsoft.com/office/officeart/2005/8/layout/target3"/>
    <dgm:cxn modelId="{E679B42C-1BEF-4C46-88D7-9ABF7328A190}" type="presParOf" srcId="{333A1088-737F-45CB-B68E-254E46348037}" destId="{5A5FFA88-C948-4069-8E93-59FA12366E83}" srcOrd="18" destOrd="0" presId="urn:microsoft.com/office/officeart/2005/8/layout/target3"/>
    <dgm:cxn modelId="{333F59D4-EA30-4899-BDE3-1A7CBCEA82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529" y="0"/>
          <a:ext cx="751111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Pardubice - Spořilov</a:t>
          </a:r>
          <a:endParaRPr lang="cs-CZ" sz="2000" kern="1200" dirty="0"/>
        </a:p>
      </dsp:txBody>
      <dsp:txXfrm>
        <a:off x="1255529" y="0"/>
        <a:ext cx="751111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51111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Alena Vavříčková</a:t>
          </a:r>
          <a:endParaRPr lang="cs-CZ" sz="2000" kern="1200" dirty="0"/>
        </a:p>
      </dsp:txBody>
      <dsp:txXfrm>
        <a:off x="1273857" y="407634"/>
        <a:ext cx="751111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51111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smtClean="0"/>
            <a:t>VY_32_INOVACE_ANGLICKÝ JAZYK_02.QUIZ </a:t>
          </a:r>
          <a:r>
            <a:rPr lang="cs-CZ" sz="2000" kern="1200" baseline="0" dirty="0" smtClean="0"/>
            <a:t>AUSTRALIA</a:t>
          </a:r>
          <a:endParaRPr lang="cs-CZ" sz="2000" kern="1200" dirty="0"/>
        </a:p>
      </dsp:txBody>
      <dsp:txXfrm>
        <a:off x="1273857" y="815268"/>
        <a:ext cx="751111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751111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TEMA:QUIZ AUSTRALIA</a:t>
          </a:r>
          <a:endParaRPr lang="cs-CZ" sz="2000" kern="1200" dirty="0"/>
        </a:p>
      </dsp:txBody>
      <dsp:txXfrm>
        <a:off x="1273857" y="1224137"/>
        <a:ext cx="751111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51111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CZ.1.07/1.4.00/21.2349</a:t>
          </a:r>
          <a:endParaRPr lang="cs-CZ" sz="2000" kern="1200" dirty="0"/>
        </a:p>
      </dsp:txBody>
      <dsp:txXfrm>
        <a:off x="1273857" y="1630536"/>
        <a:ext cx="751111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F0DDD7-7521-4F7B-A149-78253EBA912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8F7021-FE58-4086-A0EE-CACD66A2DDE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6863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F239E-31DB-4527-BC91-ACCD18513CCB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83DA9B4-0CED-4315-87A9-4ED71415622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5BF239E-31DB-4527-BC91-ACCD18513CCB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83DA9B4-0CED-4315-87A9-4ED71415622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F239E-31DB-4527-BC91-ACCD18513CCB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83DA9B4-0CED-4315-87A9-4ED71415622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F239E-31DB-4527-BC91-ACCD18513CCB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83DA9B4-0CED-4315-87A9-4ED71415622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F239E-31DB-4527-BC91-ACCD18513CCB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83DA9B4-0CED-4315-87A9-4ED71415622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D5BF239E-31DB-4527-BC91-ACCD18513CCB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83DA9B4-0CED-4315-87A9-4ED71415622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F239E-31DB-4527-BC91-ACCD18513CCB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A9B4-0CED-4315-87A9-4ED7141562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F239E-31DB-4527-BC91-ACCD18513CCB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83DA9B4-0CED-4315-87A9-4ED71415622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F239E-31DB-4527-BC91-ACCD18513CCB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83DA9B4-0CED-4315-87A9-4ED71415622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F239E-31DB-4527-BC91-ACCD18513CCB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A9B4-0CED-4315-87A9-4ED7141562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F239E-31DB-4527-BC91-ACCD18513CCB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DA9B4-0CED-4315-87A9-4ED7141562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F239E-31DB-4527-BC91-ACCD18513CCB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DA9B4-0CED-4315-87A9-4ED7141562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f/fc/Emu-wild.jpg/300px-Emu-wild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5013175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i="1" dirty="0" smtClean="0">
                <a:solidFill>
                  <a:srgbClr val="0070C0"/>
                </a:solidFill>
              </a:rPr>
              <a:t>QUIZ - AUSTRALIA</a:t>
            </a:r>
            <a:endParaRPr lang="cs-CZ" sz="4800" b="1" i="1" dirty="0">
              <a:solidFill>
                <a:srgbClr val="0070C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00567" y="600410"/>
            <a:ext cx="4981580" cy="398526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8595247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96148473"/>
              </p:ext>
            </p:extLst>
          </p:nvPr>
        </p:nvGraphicFramePr>
        <p:xfrm>
          <a:off x="179512" y="908720"/>
          <a:ext cx="878497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334992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692696"/>
            <a:ext cx="54726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</a:rPr>
              <a:t>ANOTACE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2132856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Materiál je určen pro žáky 8. </a:t>
            </a:r>
            <a:r>
              <a:rPr lang="cs-CZ" sz="2400" b="1" dirty="0" smtClean="0">
                <a:solidFill>
                  <a:srgbClr val="0070C0"/>
                </a:solidFill>
              </a:rPr>
              <a:t>a 9</a:t>
            </a:r>
            <a:r>
              <a:rPr lang="cs-CZ" sz="2400" b="1" dirty="0" smtClean="0">
                <a:solidFill>
                  <a:srgbClr val="0070C0"/>
                </a:solidFill>
              </a:rPr>
              <a:t>. třídy. Žáci si zde hravou formou mohou prozkoušet znalosti o Austrálii.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90095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524628"/>
            <a:ext cx="5976664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0070C0"/>
                </a:solidFill>
              </a:rPr>
              <a:t>Question</a:t>
            </a:r>
            <a:r>
              <a:rPr lang="cs-CZ" sz="3200" b="1" dirty="0" smtClean="0">
                <a:solidFill>
                  <a:srgbClr val="0070C0"/>
                </a:solidFill>
              </a:rPr>
              <a:t> 1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628800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6600"/>
                </a:solidFill>
              </a:rPr>
              <a:t>What is the population of Australia?</a:t>
            </a:r>
            <a:endParaRPr lang="en-GB" sz="2800" b="1" dirty="0">
              <a:solidFill>
                <a:srgbClr val="FF6600"/>
              </a:solidFill>
            </a:endParaRPr>
          </a:p>
        </p:txBody>
      </p:sp>
      <p:sp>
        <p:nvSpPr>
          <p:cNvPr id="3" name="Vývojový diagram: ruční operace 2"/>
          <p:cNvSpPr/>
          <p:nvPr/>
        </p:nvSpPr>
        <p:spPr>
          <a:xfrm>
            <a:off x="6948264" y="4437112"/>
            <a:ext cx="1944216" cy="1944216"/>
          </a:xfrm>
          <a:prstGeom prst="flowChartManualOperation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472514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BASKET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987289"/>
            <a:ext cx="453650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12 mil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4440" y="4201924"/>
            <a:ext cx="453650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21 mil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4440" y="5589240"/>
            <a:ext cx="453650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50 mil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60930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22222E-6 C 0.01059 -0.02778 0.02309 -0.06296 0.03941 -0.08472 C 0.04132 -0.09491 0.04618 -0.09954 0.05 -0.10903 C 0.05816 -0.1294 0.06632 -0.15023 0.0757 -0.16967 C 0.08143 -0.18148 0.08993 -0.19097 0.09393 -0.20393 C 0.10486 -0.24028 0.09358 -0.20926 0.11059 -0.24028 C 0.11563 -0.2493 0.11789 -0.26111 0.12431 -0.26852 C 0.1283 -0.27315 0.14045 -0.28657 0.14393 -0.29282 C 0.14601 -0.29653 0.14636 -0.30139 0.14844 -0.30486 C 0.15712 -0.31967 0.16354 -0.32338 0.17431 -0.33518 C 0.19271 -0.35555 0.21181 -0.37546 0.2349 -0.38588 C 0.24931 -0.39236 0.26528 -0.39537 0.28021 -0.4 C 0.29532 -0.40463 0.31007 -0.41528 0.3257 -0.41805 C 0.33525 -0.41991 0.34497 -0.41944 0.35452 -0.42014 C 0.35955 -0.42153 0.36441 -0.42407 0.36962 -0.42407 C 0.41164 -0.42407 0.45365 -0.42315 0.49549 -0.42014 C 0.50521 -0.41944 0.50295 -0.41319 0.50903 -0.4081 C 0.51389 -0.40417 0.51997 -0.40278 0.52431 -0.39792 C 0.53247 -0.38889 0.53907 -0.38009 0.54844 -0.37361 C 0.55556 -0.35486 0.54618 -0.37754 0.55903 -0.35555 C 0.56615 -0.34352 0.56841 -0.32708 0.57275 -0.31296 C 0.57639 -0.25995 0.57743 -0.23079 0.57431 -0.17361 C 0.57379 -0.16296 0.56615 -0.15046 0.56354 -0.14143 C 0.56077 -0.13171 0.55886 -0.12176 0.55452 -0.11296 C 0.54948 -0.11528 0.55157 -0.11504 0.54844 -0.11504 L 0.54844 -0.12708 L 0.56354 -0.11504 " pathEditMode="relative" ptsTypes="ffffffffffffffffffffffff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7.40741E-7 C 0.00764 -0.01528 0.01945 -0.02546 0.02726 -0.04051 C 0.03403 -0.05347 0.02917 -0.05092 0.03941 -0.06481 C 0.04202 -0.06829 0.04219 -0.07477 0.04549 -0.07685 C 0.08142 -0.10023 0.12257 -0.1037 0.16059 -0.11921 C 0.17379 -0.13079 0.1599 -0.11967 0.19254 -0.13148 C 0.19809 -0.13356 0.2092 -0.1375 0.2092 -0.1375 C 0.24827 -0.13611 0.28889 -0.13518 0.32726 -0.12338 C 0.34271 -0.11875 0.35729 -0.10949 0.37274 -0.10509 C 0.38524 -0.09791 0.40122 -0.08912 0.4092 -0.07291 C 0.41736 -0.05648 0.42986 -0.0294 0.44254 -0.01829 C 0.45 -0.00324 0.45261 0.00903 0.46372 0.02014 C 0.46945 0.0331 0.47726 0.04398 0.48333 0.05648 C 0.48646 0.07037 0.4908 0.08681 0.49705 0.09884 C 0.49879 0.10764 0.50087 0.10996 0.50469 0.11713 C 0.5099 0.13982 0.5007 0.10278 0.51059 0.12917 C 0.51563 0.14236 0.51493 0.15718 0.52274 0.16759 C 0.52413 0.17523 0.52483 0.18009 0.52882 0.18588 C 0.53177 0.2044 0.53767 0.22546 0.53802 0.24445 C 0.53837 0.26667 0.53802 0.28889 0.53802 0.31111 " pathEditMode="relative" ptsTypes="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692696"/>
            <a:ext cx="6552728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0070C0"/>
                </a:solidFill>
              </a:rPr>
              <a:t>Question</a:t>
            </a:r>
            <a:r>
              <a:rPr lang="cs-CZ" sz="3200" b="1" dirty="0" smtClean="0">
                <a:solidFill>
                  <a:srgbClr val="0070C0"/>
                </a:solidFill>
              </a:rPr>
              <a:t> 2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772816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6600"/>
                </a:solidFill>
              </a:rPr>
              <a:t>What is the capital of Australia</a:t>
            </a:r>
            <a:r>
              <a:rPr lang="cs-CZ" sz="2800" b="1" dirty="0" smtClean="0">
                <a:solidFill>
                  <a:srgbClr val="FF6600"/>
                </a:solidFill>
              </a:rPr>
              <a:t>?</a:t>
            </a:r>
            <a:endParaRPr lang="cs-CZ" sz="2800" b="1" dirty="0">
              <a:solidFill>
                <a:srgbClr val="FF66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Vývojový diagram: ruční operace 11"/>
          <p:cNvSpPr/>
          <p:nvPr/>
        </p:nvSpPr>
        <p:spPr>
          <a:xfrm>
            <a:off x="6804248" y="4464422"/>
            <a:ext cx="2088232" cy="2060922"/>
          </a:xfrm>
          <a:prstGeom prst="flowChartManualOperation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485177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BASKET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2893586"/>
            <a:ext cx="4608512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Melbourne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3568" y="4221088"/>
            <a:ext cx="4608512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Canberra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5589240"/>
            <a:ext cx="4608512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Washington, D.C.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7065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1.85185E-6 C 0.03055 -0.03588 0.05659 -0.07801 0.09357 -0.10116 C 0.10816 -0.11018 0.11076 -0.11366 0.12586 -0.12037 C 0.13489 -0.1243 0.15329 -0.13125 0.15329 -0.13125 C 0.21562 -0.13055 0.27812 -0.13102 0.34045 -0.12916 C 0.39496 -0.12754 0.45798 -0.10741 0.50659 -0.07754 C 0.51944 -0.06967 0.53246 -0.06157 0.54531 -0.0537 C 0.57847 -0.03333 0.59687 0.02153 0.60659 0.06459 C 0.60816 0.0838 0.6092 0.10324 0.61128 0.12246 C 0.61024 0.18218 0.62309 0.24306 0.57274 0.26459 C 0.56041 0.26991 0.56632 0.26783 0.55486 0.27084 C 0.52968 0.29375 0.5217 0.28843 0.48559 0.29028 C 0.47829 0.29259 0.47204 0.29514 0.46458 0.29676 C 0.46059 0.30463 0.46302 0.30209 0.45816 0.30533 " pathEditMode="relative" ptsTypes="fffffffffffff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07407E-6 C 0.00625 -0.01111 0.01059 -0.0243 0.0177 -0.03449 C 0.04323 -0.07106 0.02569 -0.03958 0.0467 -0.08171 C 0.05364 -0.0956 0.05781 -0.11273 0.0677 -0.12268 C 0.07378 -0.14213 0.0809 -0.16574 0.09027 -0.18287 C 0.09253 -0.18703 0.09618 -0.18935 0.09843 -0.19352 C 0.10868 -0.21203 0.1158 -0.23171 0.12899 -0.24745 C 0.13593 -0.25578 0.14496 -0.25949 0.15156 -0.26898 C 0.15573 -0.275 0.15902 -0.28171 0.16284 -0.28819 C 0.16493 -0.29189 0.1684 -0.29352 0.171 -0.29676 C 0.18368 -0.3125 0.1967 -0.32685 0.20972 -0.34189 C 0.21632 -0.34953 0.21614 -0.35301 0.22413 -0.35926 C 0.23038 -0.36412 0.2368 -0.36852 0.24357 -0.37222 C 0.24739 -0.3743 0.25139 -0.37569 0.25486 -0.37847 C 0.25885 -0.38148 0.26198 -0.38634 0.26614 -0.38935 C 0.26909 -0.39143 0.27257 -0.39189 0.27569 -0.39352 C 0.27847 -0.3949 0.28125 -0.39606 0.28385 -0.39791 C 0.2901 -0.40254 0.29461 -0.40764 0.30156 -0.41088 C 0.31024 -0.41018 0.31909 -0.41134 0.32743 -0.40856 C 0.33229 -0.40694 0.33576 -0.40092 0.34027 -0.39791 C 0.3467 -0.39352 0.3533 -0.38935 0.35972 -0.38495 C 0.37326 -0.37592 0.38767 -0.37361 0.40156 -0.36574 C 0.41875 -0.35578 0.43784 -0.34375 0.45642 -0.33981 C 0.45798 -0.33842 0.45937 -0.33657 0.46128 -0.33564 C 0.46441 -0.33426 0.46823 -0.33564 0.471 -0.33333 C 0.47309 -0.33171 0.47291 -0.32754 0.47413 -0.32477 C 0.47552 -0.32176 0.47743 -0.31921 0.47899 -0.3162 C 0.49184 -0.29259 0.46979 -0.33078 0.48871 -0.30324 C 0.50416 -0.28078 0.4934 -0.28727 0.50486 -0.28171 C 0.50972 -0.27523 0.51284 -0.27176 0.51927 -0.26898 C 0.52934 -0.2493 0.51562 -0.27338 0.52743 -0.26018 C 0.52951 -0.25787 0.5302 -0.25393 0.53229 -0.25162 C 0.53906 -0.24352 0.5401 -0.24375 0.5467 -0.24097 C 0.5592 -0.2243 0.55295 -0.22824 0.56284 -0.22361 C 0.56597 -0.21134 0.5618 -0.22222 0.56927 -0.21504 C 0.5717 -0.21273 0.57343 -0.20902 0.57569 -0.20648 C 0.57916 -0.20254 0.58333 -0.19953 0.58715 -0.19583 C 0.59097 -0.18796 0.5934 -0.18102 0.59843 -0.1743 C 0.60017 -0.16944 0.60104 -0.16389 0.60312 -0.15926 C 0.60711 -0.14977 0.61458 -0.14074 0.61927 -0.13125 C 0.62135 -0.12708 0.62534 -0.1162 0.62899 -0.1162 " pathEditMode="relative" ptsTypes="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422657"/>
            <a:ext cx="633670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Question</a:t>
            </a:r>
            <a:r>
              <a:rPr lang="cs-CZ" sz="2800" b="1" dirty="0" smtClean="0">
                <a:solidFill>
                  <a:srgbClr val="0070C0"/>
                </a:solidFill>
              </a:rPr>
              <a:t> 3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484784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6600"/>
                </a:solidFill>
              </a:rPr>
              <a:t>Who are Aboriginals</a:t>
            </a:r>
            <a:r>
              <a:rPr lang="cs-CZ" sz="2800" b="1" dirty="0" smtClean="0">
                <a:solidFill>
                  <a:srgbClr val="FF6600"/>
                </a:solidFill>
              </a:rPr>
              <a:t>?</a:t>
            </a:r>
            <a:endParaRPr lang="cs-CZ" sz="2800" b="1" dirty="0">
              <a:solidFill>
                <a:srgbClr val="FF66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564904"/>
            <a:ext cx="5688632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They are convicts</a:t>
            </a:r>
            <a:r>
              <a:rPr lang="cs-CZ" sz="2800" b="1" dirty="0" smtClean="0">
                <a:solidFill>
                  <a:srgbClr val="0070C0"/>
                </a:solidFill>
              </a:rPr>
              <a:t>.</a:t>
            </a:r>
            <a:r>
              <a:rPr lang="en-GB" sz="2800" b="1" dirty="0" smtClean="0">
                <a:solidFill>
                  <a:srgbClr val="0070C0"/>
                </a:solidFill>
              </a:rPr>
              <a:t> </a:t>
            </a:r>
            <a:endParaRPr lang="en-GB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005064"/>
            <a:ext cx="5688632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They are tourists visiting Australia</a:t>
            </a:r>
            <a:r>
              <a:rPr lang="cs-CZ" sz="2800" b="1" dirty="0" smtClean="0">
                <a:solidFill>
                  <a:srgbClr val="0070C0"/>
                </a:solidFill>
              </a:rPr>
              <a:t>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5394404"/>
            <a:ext cx="5688632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They are the first people living in Australia.</a:t>
            </a:r>
            <a:endParaRPr lang="en-GB" sz="2800" b="1" dirty="0">
              <a:solidFill>
                <a:srgbClr val="0070C0"/>
              </a:solidFill>
            </a:endParaRPr>
          </a:p>
        </p:txBody>
      </p:sp>
      <p:sp>
        <p:nvSpPr>
          <p:cNvPr id="9" name="Vývojový diagram: ruční operace 8"/>
          <p:cNvSpPr/>
          <p:nvPr/>
        </p:nvSpPr>
        <p:spPr>
          <a:xfrm>
            <a:off x="7452320" y="4528284"/>
            <a:ext cx="1584176" cy="2069068"/>
          </a:xfrm>
          <a:prstGeom prst="flowChartManualOperation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31323" y="487118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BASKET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26976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1111E-6 -5.92593E-6 C 0.00695 -0.00788 0.01442 -0.01528 0.02101 -0.02362 C 0.03299 -0.03866 0.04254 -0.05649 0.05643 -0.06899 C 0.06025 -0.0845 0.07205 -0.09283 0.08056 -0.10325 C 0.09132 -0.11621 0.08264 -0.11274 0.09514 -0.12478 C 0.0981 -0.12755 0.10192 -0.12848 0.10487 -0.13126 C 0.11754 -0.14306 0.12935 -0.15996 0.14514 -0.16575 C 0.16285 -0.17223 0.20001 -0.172 0.20001 -0.172 C 0.23073 -0.16991 0.26129 -0.16783 0.29202 -0.16575 C 0.29688 -0.16552 0.31719 -0.15325 0.32101 -0.1507 C 0.35157 -0.13126 0.36303 -0.1257 0.38056 -0.08612 C 0.38403 -0.06876 0.38855 -0.05093 0.39358 -0.0345 C 0.39497 -0.01598 0.3948 -0.0095 0.39844 0.00856 C 0.40053 0.01944 0.40452 0.02985 0.40643 0.04073 C 0.41233 0.0743 0.40591 0.05393 0.41459 0.07731 C 0.41806 0.09629 0.42396 0.11689 0.4323 0.13333 C 0.4349 0.14791 0.43698 0.15717 0.44514 0.16759 C 0.44757 0.18078 0.45087 0.19722 0.45643 0.20856 C 0.45921 0.2236 0.46424 0.23703 0.46771 0.25161 C 0.4698 0.2824 0.47101 0.31319 0.47101 0.34397 " pathEditMode="relative" ptsTypes="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37E-6 C 0.00105 -0.00347 0.00105 -0.00787 0.00313 -0.01064 C 0.00573 -0.01412 0.00973 -0.01481 0.01285 -0.01713 C 0.01875 -0.02152 0.01875 -0.02268 0.02414 -0.03009 C 0.02726 -0.04259 0.02327 -0.03101 0.03386 -0.04282 C 0.04219 -0.05208 0.05157 -0.06319 0.05955 -0.07291 C 0.07396 -0.09027 0.07014 -0.09074 0.08872 -0.1074 C 0.09184 -0.11018 0.09497 -0.11319 0.09827 -0.11597 C 0.10191 -0.11898 0.10591 -0.12129 0.10955 -0.12453 C 0.11771 -0.13194 0.12292 -0.14282 0.13212 -0.14838 C 0.17014 -0.17129 0.20122 -0.18356 0.24341 -0.18703 C 0.30799 -0.18588 0.3724 -0.1912 0.43542 -0.17615 C 0.45191 -0.1655 0.46563 -0.15972 0.479 -0.14189 C 0.49063 -0.12638 0.49636 -0.10578 0.50799 -0.09027 C 0.51129 -0.07963 0.51545 -0.07037 0.51927 -0.06018 C 0.5217 -0.04351 0.52605 -0.02708 0.53542 -0.01504 C 0.53785 0.00186 0.54427 0.01528 0.55 0.03033 C 0.55417 0.05926 0.55261 0.09075 0.54028 0.11621 C 0.53802 0.13149 0.5342 0.14607 0.53212 0.16135 C 0.53143 0.16598 0.53056 0.17755 0.529 0.18287 C 0.52639 0.19213 0.52622 0.19792 0.51927 0.19792 L 0.51129 0.2044 " pathEditMode="relative" ptsTypes="ffffffffffffffffffff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548680"/>
            <a:ext cx="6552728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Question</a:t>
            </a:r>
            <a:r>
              <a:rPr lang="cs-CZ" sz="2800" b="1" dirty="0" smtClean="0">
                <a:solidFill>
                  <a:srgbClr val="0070C0"/>
                </a:solidFill>
              </a:rPr>
              <a:t> 4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2529747"/>
            <a:ext cx="4824536" cy="86409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 Australian euro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1556792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What is the monetary unit of Australia?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4077072"/>
            <a:ext cx="4824536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Australian dollar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5589240"/>
            <a:ext cx="4824536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Australian pound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8" name="Vývojový diagram: ruční operace 7"/>
          <p:cNvSpPr/>
          <p:nvPr/>
        </p:nvSpPr>
        <p:spPr>
          <a:xfrm>
            <a:off x="6660232" y="4077072"/>
            <a:ext cx="2232248" cy="2304256"/>
          </a:xfrm>
          <a:prstGeom prst="flowChartManualOperation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BASKET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51306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7.40741E-7 C 0.02709 -0.04768 -0.01007 0.01482 0.02431 -0.03217 C 0.02882 -0.03842 0.03247 -0.0456 0.03716 -0.05162 C 0.05695 -0.07777 0.04028 -0.05092 0.05816 -0.07731 C 0.06042 -0.08078 0.06198 -0.08518 0.06459 -0.08819 C 0.06806 -0.09236 0.0724 -0.09467 0.07587 -0.09884 C 0.0816 -0.10555 0.08611 -0.11389 0.09202 -0.12037 C 0.10122 -0.13055 0.11042 -0.13981 0.11945 -0.15046 C 0.1257 -0.15787 0.13229 -0.16481 0.13872 -0.17199 C 0.14132 -0.175 0.14375 -0.1787 0.14688 -0.18055 C 0.1592 -0.18726 0.17257 -0.19351 0.18559 -0.19768 C 0.21354 -0.19699 0.2415 -0.19814 0.26945 -0.1956 C 0.2717 -0.19537 0.28802 -0.18426 0.29045 -0.18264 C 0.29861 -0.17708 0.30712 -0.17245 0.31459 -0.16551 C 0.31841 -0.16203 0.32188 -0.1581 0.32587 -0.15486 C 0.34011 -0.14328 0.35521 -0.13101 0.36771 -0.11597 C 0.37032 -0.11296 0.3717 -0.10833 0.37431 -0.10532 C 0.40052 -0.07407 0.425 -0.04699 0.44358 -0.00648 C 0.44532 0.00324 0.44757 0.01111 0.45174 0.01945 C 0.45868 0.04861 0.45591 0.08033 0.45 0.10973 C 0.45052 0.15556 0.4507 0.20162 0.45174 0.24746 C 0.45191 0.25255 0.45486 0.2625 0.45486 0.2625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11111E-6 C 0.00295 -0.01111 0.01458 -0.03519 0.02101 -0.04074 C 0.02431 -0.04352 0.02778 -0.04584 0.03073 -0.04931 C 0.04375 -0.06482 0.06042 -0.08542 0.07274 -0.10324 C 0.07639 -0.10857 0.07882 -0.11505 0.08229 -0.12037 C 0.11945 -0.17593 0.08403 -0.12037 0.11146 -0.15695 C 0.13993 -0.19491 0.16771 -0.23426 0.19531 -0.27315 C 0.20156 -0.28195 0.20712 -0.2919 0.21458 -0.29885 C 0.2184 -0.30232 0.2224 -0.30533 0.22587 -0.30949 C 0.22847 -0.3125 0.22969 -0.31736 0.23229 -0.32037 C 0.23889 -0.32755 0.24809 -0.33079 0.2533 -0.33982 C 0.26059 -0.35278 0.2717 -0.36227 0.28229 -0.36991 C 0.30243 -0.38426 0.32413 -0.4 0.34688 -0.40417 C 0.35712 -0.4088 0.36667 -0.41065 0.37743 -0.41274 C 0.38455 -0.41551 0.39115 -0.42037 0.39844 -0.42153 C 0.41493 -0.42431 0.43177 -0.42408 0.44844 -0.4257 C 0.4974 -0.42454 0.51997 -0.44931 0.54201 -0.41065 C 0.55122 -0.37292 0.54636 -0.33195 0.52743 -0.30324 C 0.51563 -0.28542 0.53177 -0.31111 0.51458 -0.2882 C 0.50747 -0.27871 0.50504 -0.26829 0.49688 -0.26019 C 0.49184 -0.24885 0.48472 -0.2382 0.47587 -0.23218 C 0.47222 -0.21667 0.47743 -0.23542 0.46945 -0.21922 C 0.46163 -0.20348 0.47413 -0.22084 0.46458 -0.20857 " pathEditMode="relative" ptsTypes="f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548680"/>
            <a:ext cx="6912768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Question</a:t>
            </a:r>
            <a:r>
              <a:rPr lang="cs-CZ" sz="2800" b="1" dirty="0" smtClean="0">
                <a:solidFill>
                  <a:srgbClr val="0070C0"/>
                </a:solidFill>
              </a:rPr>
              <a:t> 5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484784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Who is officially the head of the country</a:t>
            </a:r>
            <a:r>
              <a:rPr lang="cs-CZ" sz="2800" b="1" dirty="0" smtClean="0">
                <a:solidFill>
                  <a:srgbClr val="FF0000"/>
                </a:solidFill>
              </a:rPr>
              <a:t>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2420888"/>
            <a:ext cx="432048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t</a:t>
            </a:r>
            <a:r>
              <a:rPr lang="en-GB" sz="2800" b="1" dirty="0" smtClean="0">
                <a:solidFill>
                  <a:srgbClr val="002060"/>
                </a:solidFill>
              </a:rPr>
              <a:t>he President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4520" y="3861048"/>
            <a:ext cx="4248472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the Governor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4520" y="5373216"/>
            <a:ext cx="4281496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Queen </a:t>
            </a:r>
            <a:r>
              <a:rPr lang="cs-CZ" sz="2800" b="1" dirty="0" smtClean="0"/>
              <a:t>(</a:t>
            </a:r>
            <a:r>
              <a:rPr lang="en-GB" sz="2800" b="1" dirty="0" smtClean="0"/>
              <a:t>Elizabeth</a:t>
            </a:r>
            <a:r>
              <a:rPr lang="cs-CZ" sz="2800" b="1" dirty="0" smtClean="0"/>
              <a:t> II)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9" name="Vývojový diagram: ruční operace 8"/>
          <p:cNvSpPr/>
          <p:nvPr/>
        </p:nvSpPr>
        <p:spPr>
          <a:xfrm>
            <a:off x="6444208" y="3501008"/>
            <a:ext cx="2592288" cy="2664296"/>
          </a:xfrm>
          <a:prstGeom prst="flowChartManualOperation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BASKET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80817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9.25926E-6 C 0.00331 -0.00788 0.00591 -0.01621 0.00972 -0.02362 C 0.01164 -0.02732 0.0139 -0.03079 0.01615 -0.03426 C 0.01824 -0.03727 0.02084 -0.03982 0.02258 -0.04306 C 0.03143 -0.05996 0.02275 -0.05325 0.0356 -0.06876 C 0.0422 -0.07686 0.05192 -0.08403 0.05973 -0.09028 C 0.06181 -0.09376 0.06355 -0.09792 0.06615 -0.10093 C 0.06841 -0.10371 0.07188 -0.1044 0.07414 -0.10741 C 0.07588 -0.10973 0.07588 -0.11366 0.07744 -0.11621 C 0.083 -0.12454 0.08647 -0.12524 0.09359 -0.12894 C 0.09619 -0.13264 0.09845 -0.13681 0.10157 -0.13982 C 0.10661 -0.14468 0.11772 -0.15255 0.11772 -0.15255 C 0.1231 -0.1632 0.12813 -0.16112 0.13716 -0.16343 C 0.14636 -0.17084 0.154 -0.17385 0.16459 -0.17639 C 0.2073 -0.17524 0.2507 -0.18149 0.29202 -0.16551 C 0.30313 -0.15602 0.28942 -0.16667 0.30487 -0.15903 C 0.3099 -0.15649 0.31772 -0.15001 0.32258 -0.1463 C 0.32918 -0.13496 0.3356 -0.12732 0.34515 -0.12038 C 0.34827 -0.11806 0.35192 -0.1169 0.35487 -0.11389 C 0.35852 -0.11019 0.36095 -0.10463 0.36459 -0.10093 C 0.36668 -0.09885 0.36893 -0.09676 0.37102 -0.09468 C 0.37865 -0.06829 0.36928 -0.09653 0.379 -0.07732 C 0.38456 -0.06621 0.38786 -0.05209 0.39359 -0.04075 C 0.39515 -0.03774 0.39671 -0.03496 0.39845 -0.03218 C 0.40001 -0.02987 0.40209 -0.02825 0.40331 -0.0257 C 0.4165 0.00046 0.4231 0.02569 0.42744 0.05601 C 0.42779 0.10092 0.40678 0.21111 0.44359 0.26018 C 0.44636 0.27499 0.45643 0.29236 0.46459 0.30324 C 0.4672 0.31388 0.47484 0.32337 0.48074 0.33101 " pathEditMode="relative" ptsTypes="ffff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7.40741E-7 C 0.0092 -0.01366 0.01788 -0.02755 0.02743 -0.04074 C 0.02986 -0.04398 0.03334 -0.04583 0.03559 -0.0493 C 0.04375 -0.06157 0.05035 -0.07569 0.05816 -0.08819 C 0.06754 -0.10324 0.08004 -0.11736 0.09045 -0.13125 C 0.10938 -0.15648 0.12674 -0.17986 0.15 -0.19792 C 0.16285 -0.20787 0.17587 -0.22199 0.19045 -0.22569 C 0.24775 -0.26481 0.32031 -0.23264 0.38386 -0.22569 C 0.40261 -0.2213 0.40538 -0.21944 0.42101 -0.20648 C 0.42552 -0.20278 0.43229 -0.19143 0.43229 -0.19143 C 0.43403 -0.18426 0.43733 -0.17917 0.43872 -0.17199 C 0.44132 -0.15787 0.44271 -0.14467 0.44688 -0.13125 C 0.44931 -0.11389 0.45209 -0.09745 0.4533 -0.07963 C 0.45156 0.01736 0.45174 -0.01921 0.45174 0.03009 L 0.46129 0.01945 " pathEditMode="relative" ptsTypes="fffffffffffff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476672"/>
            <a:ext cx="712879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Question</a:t>
            </a:r>
            <a:r>
              <a:rPr lang="cs-CZ" sz="2800" b="1" dirty="0" smtClean="0">
                <a:solidFill>
                  <a:srgbClr val="0070C0"/>
                </a:solidFill>
              </a:rPr>
              <a:t> 6</a:t>
            </a:r>
            <a:endParaRPr lang="en-GB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484784"/>
            <a:ext cx="88569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Which sentence describes Australia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en-GB" sz="2800" b="1" dirty="0" smtClean="0">
                <a:solidFill>
                  <a:srgbClr val="FF0000"/>
                </a:solidFill>
              </a:rPr>
              <a:t>the best?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492896"/>
            <a:ext cx="4680520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It is mountainous country</a:t>
            </a:r>
            <a:r>
              <a:rPr lang="cs-CZ" sz="2800" b="1" dirty="0" smtClean="0">
                <a:solidFill>
                  <a:srgbClr val="002060"/>
                </a:solidFill>
              </a:rPr>
              <a:t>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3789040"/>
            <a:ext cx="4680520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It is flat country</a:t>
            </a:r>
            <a:r>
              <a:rPr lang="cs-CZ" sz="2800" b="1" dirty="0" smtClean="0">
                <a:solidFill>
                  <a:srgbClr val="002060"/>
                </a:solidFill>
              </a:rPr>
              <a:t>.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8" name="Vývojový diagram: ruční operace 7"/>
          <p:cNvSpPr/>
          <p:nvPr/>
        </p:nvSpPr>
        <p:spPr>
          <a:xfrm>
            <a:off x="6300192" y="2996952"/>
            <a:ext cx="2736304" cy="3024336"/>
          </a:xfrm>
          <a:prstGeom prst="flowChartManualOperation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BASKET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343674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85185E-6 C 0.00486 -0.01204 0.00816 -0.02546 0.01441 -0.03634 C 0.01475 -0.03681 0.03524 -0.05903 0.04027 -0.06435 C 0.04496 -0.06945 0.04826 -0.07662 0.05312 -0.08171 C 0.0559 -0.08472 0.05972 -0.08565 0.06284 -0.08796 C 0.07395 -0.09584 0.08402 -0.10602 0.09514 -0.11389 C 0.10764 -0.12292 0.12239 -0.12639 0.13385 -0.1375 C 0.14739 -0.15046 0.14357 -0.14931 0.16128 -0.15463 C 0.17725 -0.15926 0.19514 -0.15972 0.21128 -0.16111 C 0.2408 -0.15903 0.27048 -0.1581 0.3 -0.15463 C 0.32152 -0.15209 0.31875 -0.14468 0.34027 -0.1375 C 0.34809 -0.13496 0.35642 -0.13472 0.36441 -0.13334 C 0.37257 -0.12963 0.38073 -0.12639 0.38871 -0.12246 C 0.39531 -0.11921 0.40139 -0.11482 0.40798 -0.11181 C 0.42899 -0.10209 0.45191 -0.09259 0.46927 -0.07292 C 0.49097 -0.04838 0.50833 -0.02084 0.521 0.01296 C 0.52274 0.025 0.52395 0.03588 0.52743 0.04745 C 0.52639 0.09051 0.52552 0.13333 0.52413 0.17639 C 0.52361 0.19282 0.5177 0.20741 0.5177 0.22384 " pathEditMode="relative" ptsTypes="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48680"/>
            <a:ext cx="73448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Question 7</a:t>
            </a:r>
            <a:endParaRPr lang="en-GB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412776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Choose the flag of Australia</a:t>
            </a: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710" y="3789040"/>
            <a:ext cx="2520280" cy="1260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653" y="2004156"/>
            <a:ext cx="238125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872" y="5301208"/>
            <a:ext cx="2409956" cy="12049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Vývojový diagram: ruční operace 5"/>
          <p:cNvSpPr/>
          <p:nvPr/>
        </p:nvSpPr>
        <p:spPr>
          <a:xfrm>
            <a:off x="5724128" y="3284984"/>
            <a:ext cx="3096344" cy="3384376"/>
          </a:xfrm>
          <a:prstGeom prst="flowChartManualOperation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BASKET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494410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7.40741E-7 C 0.0059 -0.01135 0.01111 -0.02361 0.01788 -0.03426 C 0.01996 -0.0375 0.02343 -0.03797 0.02586 -0.04074 C 0.0401 -0.05695 0.05451 -0.07709 0.06614 -0.09676 C 0.07274 -0.10787 0.08836 -0.13912 0.09045 -0.1463 C 0.09201 -0.15209 0.0927 -0.15834 0.09531 -0.16343 C 0.10573 -0.18403 0.12291 -0.19931 0.13559 -0.21713 C 0.15416 -0.24352 0.15989 -0.25486 0.18229 -0.27523 C 0.19427 -0.28611 0.19166 -0.28912 0.20659 -0.29885 C 0.24774 -0.32547 0.27465 -0.32431 0.31944 -0.33102 C 0.37395 -0.33912 0.31007 -0.33241 0.36458 -0.3375 C 0.42257 -0.33681 0.48073 -0.3375 0.53871 -0.33542 C 0.55833 -0.33472 0.57378 -0.30278 0.59201 -0.29676 C 0.60625 -0.28148 0.61302 -0.25949 0.62586 -0.24306 C 0.6276 -0.23334 0.63125 -0.22847 0.63402 -0.21922 C 0.63524 -0.21505 0.63611 -0.21065 0.63715 -0.20648 C 0.63767 -0.2044 0.63871 -0.2 0.63871 -0.2 C 0.63454 -0.15625 0.64062 -0.16551 0.60816 -0.16551 " pathEditMode="relative" ptsTypes="fffffffffffffffffA">
                                      <p:cBhvr>
                                        <p:cTn id="11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-1.85185E-6 C 0.00833 -0.01459 0.02048 -0.01783 0.03229 -0.0257 C 0.05416 -0.04028 0.07708 -0.05116 0.09999 -0.06227 C 0.11093 -0.06759 0.12117 -0.075 0.13229 -0.0794 C 0.13767 -0.08148 0.14305 -0.08403 0.14843 -0.08588 C 0.15798 -0.08912 0.17742 -0.09445 0.17742 -0.09445 C 0.19808 -0.10834 0.22222 -0.1169 0.24513 -0.12246 C 0.24999 -0.12361 0.25485 -0.12361 0.25972 -0.12454 C 0.26718 -0.12593 0.28229 -0.12894 0.28229 -0.12894 C 0.3151 -0.12824 0.34791 -0.12824 0.38055 -0.12685 C 0.39913 -0.12616 0.41215 -0.10648 0.42586 -0.09445 C 0.44791 -0.075 0.4677 -0.04931 0.48871 -0.02778 C 0.496 -0.02037 0.49999 -0.00903 0.50815 -0.00209 C 0.52013 0.01991 0.52742 0.04444 0.53871 0.06666 C 0.54322 0.08495 0.54913 0.10393 0.55642 0.1206 C 0.56579 0.14213 0.55937 0.12245 0.5677 0.13773 C 0.57482 0.15092 0.57951 0.16597 0.58715 0.1787 C 0.58975 0.18935 0.59253 0.20023 0.59513 0.21088 C 0.59617 0.21528 0.59843 0.22384 0.59843 0.22384 C 0.60034 0.24166 0.60138 0.23773 0.60485 0.25162 C 0.60815 0.28241 0.60051 0.28171 0.60972 0.28171 " pathEditMode="relative" ptsTypes="ffffffffffffffffffffA">
                                      <p:cBhvr>
                                        <p:cTn id="1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1780" y="958676"/>
            <a:ext cx="4176464" cy="2745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04664"/>
            <a:ext cx="784887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What do you see on this picture?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3933056"/>
            <a:ext cx="4176464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Melbourne Harbour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5013176"/>
            <a:ext cx="4176464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Perth Harbour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6021288"/>
            <a:ext cx="4176464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Sydney Harbour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8" name="Vývojový diagram: ruční operace 7"/>
          <p:cNvSpPr/>
          <p:nvPr/>
        </p:nvSpPr>
        <p:spPr>
          <a:xfrm>
            <a:off x="6768244" y="4221088"/>
            <a:ext cx="2052228" cy="2088232"/>
          </a:xfrm>
          <a:prstGeom prst="flowChartManualOperation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BASKET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09898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73472E-18 C 0.00972 -0.0088 0.00122 0.00093 0.00642 -0.01088 C 0.00886 -0.0162 0.01441 -0.02593 0.01441 -0.02593 C 0.02066 -0.05695 0.03976 -0.08542 0.05642 -0.10764 C 0.05816 -0.10995 0.06077 -0.11019 0.06285 -0.11181 C 0.06511 -0.11366 0.07396 -0.12153 0.07743 -0.12477 C 0.08542 -0.13195 0.10191 -0.13218 0.11129 -0.13565 C 0.38351 -0.13264 0.25035 -0.15093 0.33386 -0.12917 C 0.33594 -0.12778 0.33802 -0.12593 0.34028 -0.12477 C 0.3434 -0.12315 0.34688 -0.12245 0.35 -0.12037 C 0.35347 -0.11806 0.35608 -0.11366 0.35972 -0.11181 C 0.36424 -0.10949 0.36945 -0.10926 0.37413 -0.10764 C 0.38177 -0.10486 0.38802 -0.10093 0.39514 -0.09676 C 0.40382 -0.08519 0.41615 -0.07639 0.42743 -0.06898 C 0.43472 -0.05579 0.44462 -0.0463 0.45156 -0.03241 C 0.45452 -0.02014 0.45417 -0.0088 0.45972 0.00208 C 0.46146 0.01389 0.4625 0.0243 0.46771 0.03426 C 0.47031 0.06319 0.47101 0.09143 0.47101 0.12037 " pathEditMode="relative" ptsTypes="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7.03704E-6 C 0.00503 -0.01065 0.01371 -0.0176 0.02083 -0.02593 C 0.03419 -0.0419 0.04791 -0.05718 0.06128 -0.07315 C 0.06909 -0.08241 0.0743 -0.09399 0.08211 -0.10325 C 0.09808 -0.12223 0.11371 -0.14098 0.12899 -0.16135 C 0.13176 -0.16505 0.13576 -0.16644 0.13871 -0.16991 C 0.16267 -0.19723 0.14183 -0.17917 0.15954 -0.19352 C 0.16579 -0.20556 0.1736 -0.20811 0.18385 -0.21065 C 0.19912 -0.22107 0.22065 -0.22038 0.23697 -0.22153 C 0.31562 -0.24283 0.40242 -0.23635 0.48211 -0.21714 C 0.49149 -0.21112 0.50173 -0.20788 0.51128 -0.20209 C 0.51562 -0.19931 0.52412 -0.19352 0.52412 -0.19352 C 0.53072 -0.18056 0.53281 -0.16552 0.53541 -0.15047 C 0.53593 -0.14399 0.53697 -0.13774 0.53697 -0.13126 C 0.53697 -0.10973 0.53541 -0.06667 0.53541 -0.06667 " pathEditMode="relative" ptsTypes="ffffffffffffff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859" y="908721"/>
            <a:ext cx="3968393" cy="2640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2616" y="332656"/>
            <a:ext cx="7920880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70C0"/>
                </a:solidFill>
              </a:rPr>
              <a:t>What do you see on this picture</a:t>
            </a:r>
            <a:r>
              <a:rPr lang="cs-CZ" sz="2400" b="1" dirty="0" smtClean="0">
                <a:solidFill>
                  <a:srgbClr val="0070C0"/>
                </a:solidFill>
              </a:rPr>
              <a:t>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2616" y="3861048"/>
            <a:ext cx="3319304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Ayers Rock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4" name="Vývojový diagram: ruční operace 13"/>
          <p:cNvSpPr/>
          <p:nvPr/>
        </p:nvSpPr>
        <p:spPr>
          <a:xfrm>
            <a:off x="6300192" y="4365104"/>
            <a:ext cx="2153304" cy="2017112"/>
          </a:xfrm>
          <a:prstGeom prst="flowChartManualOperation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492289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BASKET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4260" y="4922892"/>
            <a:ext cx="3319304" cy="7235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Monument valley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4260" y="6021288"/>
            <a:ext cx="3319304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</a:rPr>
              <a:t>Great Sand Rock</a:t>
            </a:r>
            <a:endParaRPr lang="en-GB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73186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11111E-6 C 0.00278 -0.0118 -0.00034 -0.00231 0.00799 -0.01505 C 0.01545 -0.02639 0.0224 -0.03704 0.029 -0.0493 C 0.03056 -0.05231 0.03229 -0.05509 0.03386 -0.0581 C 0.03611 -0.06227 0.04358 -0.06667 0.04358 -0.06667 C 0.04462 -0.06875 0.04531 -0.0713 0.0467 -0.07315 C 0.04809 -0.075 0.05052 -0.07523 0.05156 -0.07731 C 0.05938 -0.09282 0.04497 -0.08032 0.05955 -0.09028 C 0.0665 -0.10833 0.05816 -0.09074 0.06927 -0.10324 C 0.07084 -0.10486 0.07118 -0.10787 0.07257 -0.10972 C 0.07396 -0.11157 0.07604 -0.11227 0.07743 -0.11389 C 0.0842 -0.12199 0.08889 -0.13148 0.09514 -0.13981 C 0.09705 -0.14236 0.09966 -0.14375 0.10156 -0.1463 C 0.11302 -0.16157 0.10035 -0.14954 0.11129 -0.15903 C 0.11858 -0.17917 0.10903 -0.15833 0.12101 -0.16991 C 0.12726 -0.17593 0.12656 -0.18495 0.13386 -0.19143 C 0.14063 -0.20486 0.15278 -0.21227 0.16129 -0.22361 C 0.17222 -0.23819 0.1849 -0.25139 0.19827 -0.26227 C 0.20799 -0.2794 0.19757 -0.26366 0.20955 -0.27523 C 0.21771 -0.2831 0.2224 -0.29352 0.23229 -0.29676 C 0.23785 -0.30417 0.24097 -0.30856 0.24827 -0.3118 C 0.25643 -0.31944 0.26163 -0.325 0.27101 -0.32893 C 0.2816 -0.34305 0.28264 -0.34722 0.29514 -0.35255 C 0.304 -0.36065 0.3125 -0.36273 0.32257 -0.36759 C 0.32535 -0.36898 0.32813 -0.37014 0.33056 -0.37199 C 0.33281 -0.37384 0.33455 -0.37708 0.33698 -0.37847 C 0.34115 -0.38079 0.34584 -0.38079 0.35 -0.38264 C 0.35816 -0.38079 0.3658 -0.37847 0.37413 -0.37639 C 0.40591 -0.35926 0.43802 -0.35764 0.47257 -0.35486 C 0.47847 -0.35208 0.48334 -0.34861 0.48854 -0.34398 C 0.48976 -0.3419 0.49063 -0.33958 0.49167 -0.3375 C 0.49306 -0.33518 0.49549 -0.33356 0.4967 -0.33102 C 0.4974 -0.32917 0.4974 -0.32662 0.49827 -0.32477 C 0.50434 -0.3088 0.51181 -0.29259 0.52257 -0.28171 C 0.52552 -0.27361 0.53021 -0.26389 0.53542 -0.2581 C 0.53785 -0.25532 0.54115 -0.25417 0.54358 -0.25162 C 0.55122 -0.24375 0.554 -0.2338 0.56285 -0.22801 C 0.57622 -0.21018 0.58889 -0.19444 0.60313 -0.17847 C 0.60538 -0.17593 0.60747 -0.17292 0.60955 -0.16991 C 0.61129 -0.16713 0.61233 -0.16366 0.61441 -0.16134 C 0.61632 -0.15926 0.61893 -0.15856 0.62101 -0.15694 C 0.62379 -0.15486 0.62656 -0.15324 0.629 -0.15046 C 0.64879 -0.12755 0.63611 -0.13426 0.64827 -0.12893 C 0.65209 -0.12153 0.65556 -0.11667 0.66129 -0.1118 C 0.66337 -0.10741 0.66563 -0.10324 0.66771 -0.09884 C 0.675 -0.08426 0.66406 -0.04838 0.65156 -0.04305 C 0.65052 -0.04005 0.65018 -0.03634 0.64827 -0.03426 C 0.64167 -0.02755 0.63507 -0.03241 0.63056 -0.02153 " pathEditMode="relative" ptsTypes="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1111E-6 4.81481E-6 C 0.0066 -0.02709 0.01112 -0.05579 0.01459 -0.0838 C 0.01494 -0.08658 0.01702 -0.11135 0.01928 -0.12037 C 0.0224 -0.13264 0.02483 -0.13588 0.03056 -0.14838 C 0.03507 -0.15811 0.03264 -0.15718 0.03542 -0.16551 C 0.03907 -0.17686 0.0448 -0.18635 0.04844 -0.19769 C 0.05817 -0.22778 0.05035 -0.21019 0.06129 -0.23218 C 0.06737 -0.25949 0.07761 -0.28426 0.08716 -0.30973 C 0.08924 -0.31528 0.09011 -0.3213 0.09202 -0.32686 C 0.0941 -0.33264 0.09844 -0.34398 0.09844 -0.34398 C 0.10105 -0.35834 0.1073 -0.37593 0.11615 -0.38496 C 0.12101 -0.39838 0.13403 -0.4213 0.14358 -0.4301 C 0.15244 -0.44838 0.16025 -0.45394 0.17414 -0.46436 C 0.18004 -0.46875 0.17935 -0.4713 0.18716 -0.47315 C 0.19306 -0.47454 0.19896 -0.47454 0.20487 -0.47523 C 0.21823 -0.48218 0.23264 -0.48658 0.24671 -0.49028 C 0.25955 -0.48959 0.27257 -0.49074 0.28542 -0.4882 C 0.28768 -0.48773 0.28855 -0.4838 0.29028 -0.48172 C 0.29289 -0.47871 0.29567 -0.4757 0.29844 -0.47315 C 0.32032 -0.45278 0.29671 -0.475 0.31129 -0.46436 C 0.32032 -0.45787 0.3257 -0.45047 0.33542 -0.44723 C 0.35261 -0.43357 0.37067 -0.41482 0.39028 -0.40857 C 0.39323 -0.40463 0.39723 -0.40209 0.40001 -0.39769 C 0.40365 -0.3919 0.40539 -0.38311 0.40799 -0.37639 C 0.41042 -0.37014 0.41407 -0.36621 0.41771 -0.36111 C 0.42153 -0.34584 0.41598 -0.36389 0.42414 -0.35047 C 0.42553 -0.34815 0.42622 -0.34005 0.42744 -0.3375 C 0.42865 -0.33496 0.43073 -0.33311 0.4323 -0.33102 C 0.4356 -0.32199 0.43664 -0.31667 0.44202 -0.30973 C 0.44306 -0.30533 0.4441 -0.30116 0.44514 -0.29676 C 0.44567 -0.29468 0.44671 -0.29028 0.44671 -0.29028 C 0.44844 -0.19213 0.44844 -0.22709 0.44844 -0.18496 " pathEditMode="relative" ptsTypes="fffffffffffffffffffffffffffffff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509" y="1004469"/>
            <a:ext cx="2438294" cy="1622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509" y="3342135"/>
            <a:ext cx="1725142" cy="2569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1268" y="431129"/>
            <a:ext cx="2076822" cy="1384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1268" y="2680390"/>
            <a:ext cx="20955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1268" y="4643843"/>
            <a:ext cx="2095500" cy="140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404664"/>
            <a:ext cx="388843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CONNECT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1484784"/>
            <a:ext cx="19442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emu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2365276"/>
            <a:ext cx="19442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70C0"/>
                </a:solidFill>
              </a:rPr>
              <a:t>platypus</a:t>
            </a:r>
            <a:endParaRPr lang="en-GB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3317771"/>
            <a:ext cx="19442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70C0"/>
                </a:solidFill>
              </a:rPr>
              <a:t>kangaroo</a:t>
            </a:r>
            <a:endParaRPr lang="en-GB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4365104"/>
            <a:ext cx="19442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70C0"/>
                </a:solidFill>
              </a:rPr>
              <a:t>koala</a:t>
            </a:r>
            <a:endParaRPr lang="en-GB" sz="28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9872" y="5343931"/>
            <a:ext cx="19442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70C0"/>
                </a:solidFill>
              </a:rPr>
              <a:t>dingo</a:t>
            </a:r>
            <a:endParaRPr lang="en-GB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90697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7 L 0.3191 0.06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55" y="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185E-6 L 0.31111 0.547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56" y="2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7.40741E-7 L -0.36615 0.397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16" y="19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L -0.34254 -0.2270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-11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11111E-6 L 0.31111 -0.1914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56" y="-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1511" y="836712"/>
            <a:ext cx="756084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dirty="0"/>
              <a:t>[online]. [cit. 2013-06-23]. Dostupné z: http://upload.wikimedia.org/wikipedia/commons/thumb/f/fc/Emu-wild.jpg/300px-Emu-wild.jpg</a:t>
            </a:r>
            <a:endParaRPr lang="cs-CZ" sz="1400" dirty="0" smtClean="0">
              <a:hlinkClick r:id="rId2"/>
            </a:endParaRPr>
          </a:p>
          <a:p>
            <a:endParaRPr lang="pl-PL" dirty="0"/>
          </a:p>
          <a:p>
            <a:r>
              <a:rPr lang="pl-PL" sz="1400" dirty="0" smtClean="0"/>
              <a:t>[</a:t>
            </a:r>
            <a:r>
              <a:rPr lang="pl-PL" sz="1400" dirty="0"/>
              <a:t>online]. [cit. 2013-06-23]. Dostupné z: http://upload.wikimedia.org/wikipedia/commons/thumb/9/98/Dingo_walking.jpg/220px-Dingo_walking.jpg </a:t>
            </a:r>
          </a:p>
          <a:p>
            <a:endParaRPr lang="cs-CZ" dirty="0" smtClean="0">
              <a:hlinkClick r:id="rId2"/>
            </a:endParaRPr>
          </a:p>
          <a:p>
            <a:r>
              <a:rPr lang="it-IT" sz="1400" dirty="0"/>
              <a:t>[online]. [cit. 2013-06-23]. Dostupné z: http://upload.wikimedia.org/wikipedia/commons/thumb/4/48/Platypus_in_Geelong.jpg/220px-Platypus_in_Geelong.jp</a:t>
            </a:r>
            <a:endParaRPr lang="cs-CZ" sz="1400" dirty="0" smtClean="0">
              <a:hlinkClick r:id="rId2"/>
            </a:endParaRPr>
          </a:p>
          <a:p>
            <a:endParaRPr lang="cs-CZ" sz="1400" dirty="0" smtClean="0"/>
          </a:p>
          <a:p>
            <a:r>
              <a:rPr lang="it-IT" sz="1400" dirty="0"/>
              <a:t>[online]. [cit. 2013-06-23]. Dostupné z: http://upload.wikimedia.org/wikipedia/en/thumb/b/b9/Flag_of_Australia.svg/300px-Flag_of_Australia.svg.png</a:t>
            </a:r>
            <a:endParaRPr lang="cs-CZ" sz="1400" dirty="0"/>
          </a:p>
          <a:p>
            <a:endParaRPr lang="cs-CZ" sz="1400" dirty="0"/>
          </a:p>
          <a:p>
            <a:r>
              <a:rPr lang="it-IT" sz="1400" dirty="0"/>
              <a:t>[online]. [cit. 2013-06-23]. Dostupné z: http://upload.wikimedia.org/wikipedia/commons/thumb/1/17/Union_flag_1606_%28Kings_Colors%29.svg/250px-Union_flag_1606_%28Kings_Colors%29.svg.png</a:t>
            </a:r>
            <a:endParaRPr lang="cs-CZ" sz="1400" dirty="0"/>
          </a:p>
          <a:p>
            <a:endParaRPr lang="cs-CZ" sz="1400" dirty="0" smtClean="0"/>
          </a:p>
          <a:p>
            <a:r>
              <a:rPr lang="it-IT" sz="1400" dirty="0"/>
              <a:t>[online]. [cit. 2013-06-23]. Dostupné z: http://</a:t>
            </a:r>
            <a:r>
              <a:rPr lang="it-IT" sz="1400" dirty="0" smtClean="0"/>
              <a:t>upload.wikimedia.org/wikipedia/commons/thumb/3/3e/Flag_of_New_Zealand.svg/800px-Flag_of_New_Zealand.svg.png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it-IT" sz="1400" dirty="0"/>
              <a:t>[online]. [cit. 2013-06-23]. Dostupné z: http://upload.wikimedia.org/wikipedia/commons/thumb/3/38/Sydney_opera_house_side_view.jpg/245px-Sydney_opera_house_side_view.jpg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91680" y="80199"/>
            <a:ext cx="4824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</a:rPr>
              <a:t>CITACE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48713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539552" y="404664"/>
            <a:ext cx="8136904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t-IT" sz="1400" dirty="0"/>
              <a:t>[online]. [cit. 2013-06-23]. Dostupné z: http://</a:t>
            </a:r>
            <a:r>
              <a:rPr lang="it-IT" sz="1400" dirty="0" smtClean="0"/>
              <a:t>upload.wikimedia.org/wiki</a:t>
            </a:r>
            <a:endParaRPr lang="cs-CZ" sz="1400" dirty="0" smtClean="0"/>
          </a:p>
          <a:p>
            <a:pPr marL="0" indent="0">
              <a:buNone/>
            </a:pPr>
            <a:r>
              <a:rPr lang="it-IT" sz="1400" dirty="0" smtClean="0"/>
              <a:t>pedia/en/thumb/b/b9/Flag_of_Australia.svg/125px-Flag_of_Australia.svg.png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pl-PL" sz="1400" dirty="0"/>
              <a:t>Pokud není uvedeno jinak, obrazový materiál je použit z  </a:t>
            </a:r>
            <a:r>
              <a:rPr lang="cs-CZ" sz="1400" b="1" dirty="0"/>
              <a:t>office</a:t>
            </a:r>
            <a:r>
              <a:rPr lang="cs-CZ" sz="1400" dirty="0"/>
              <a:t>.</a:t>
            </a:r>
            <a:r>
              <a:rPr lang="cs-CZ" sz="1400" b="1" dirty="0"/>
              <a:t>microsoft</a:t>
            </a:r>
            <a:r>
              <a:rPr lang="cs-CZ" sz="1400" dirty="0"/>
              <a:t>.com/cs-cz/</a:t>
            </a:r>
            <a:r>
              <a:rPr lang="cs-CZ" sz="1400" b="1" dirty="0"/>
              <a:t>images/</a:t>
            </a:r>
            <a:endParaRPr lang="pl-PL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7160594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393</TotalTime>
  <Words>341</Words>
  <Application>Microsoft Office PowerPoint</Application>
  <PresentationFormat>Předvádění na obrazovce (4:3)</PresentationFormat>
  <Paragraphs>82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Tradeshow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48</cp:revision>
  <dcterms:created xsi:type="dcterms:W3CDTF">2013-02-11T09:23:39Z</dcterms:created>
  <dcterms:modified xsi:type="dcterms:W3CDTF">2014-05-10T13:20:08Z</dcterms:modified>
</cp:coreProperties>
</file>