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4" r:id="rId3"/>
    <p:sldId id="263" r:id="rId4"/>
    <p:sldId id="258" r:id="rId5"/>
    <p:sldId id="259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VY_32_INOVACE_ANGLICKY JAZYK_08.MIGHT,MAY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Pardubice - Spořilov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AUTOR:Mgr. Alena Vavříčková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TEMA:MIGHT,MAY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CZ.1.07/1.4.00/21.2349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7F49305-1FF2-4ED1-AB49-36A5C7C2C202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503D775-CF7D-4CFD-8A91-9C5CFAAC89BF}" type="presOf" srcId="{4C35D32F-0EAB-4CD7-82EE-45574DC2A586}" destId="{890E4F0B-2866-4A3F-A3C7-2A14B1797930}" srcOrd="1" destOrd="0" presId="urn:microsoft.com/office/officeart/2005/8/layout/target3"/>
    <dgm:cxn modelId="{9824FBEA-011A-45BE-BECE-71B1DB10E304}" type="presOf" srcId="{D8197B8C-B260-4A16-BDF4-0947B075E274}" destId="{25B08C86-7E15-44DC-BE7F-FFB55DD49D12}" srcOrd="0" destOrd="0" presId="urn:microsoft.com/office/officeart/2005/8/layout/target3"/>
    <dgm:cxn modelId="{79012C45-6FBB-4414-A71B-49E13790A970}" type="presOf" srcId="{D1B46980-6531-4606-95E6-44980827E919}" destId="{6140AFEC-043D-4C43-A2F9-D0F5331DF3A3}" srcOrd="0" destOrd="0" presId="urn:microsoft.com/office/officeart/2005/8/layout/target3"/>
    <dgm:cxn modelId="{4AAF3FA4-AB8D-41A2-ACB9-7ECFBFE79F65}" type="presOf" srcId="{D1D4F407-5343-4D3F-B5B9-D407B03CAEB4}" destId="{AED2198E-93D5-4001-81B4-73124B309672}" srcOrd="1" destOrd="0" presId="urn:microsoft.com/office/officeart/2005/8/layout/target3"/>
    <dgm:cxn modelId="{5B40F7D7-2412-41BC-A38A-9D0C3F47A3E9}" type="presOf" srcId="{B651F6E3-6281-48DB-9319-2AEAFDAE7572}" destId="{6BB5E863-4638-4E1D-BFDE-399D028AC4ED}" srcOrd="1" destOrd="0" presId="urn:microsoft.com/office/officeart/2005/8/layout/target3"/>
    <dgm:cxn modelId="{5714611D-A9E7-4099-B166-97C86484A451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66DC14A-1C6F-4DBA-8EA2-79E042B05815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65C0249-7CF9-42BA-A1A4-5EC263A15913}" type="presOf" srcId="{D8197B8C-B260-4A16-BDF4-0947B075E274}" destId="{5A5FFA88-C948-4069-8E93-59FA12366E83}" srcOrd="1" destOrd="0" presId="urn:microsoft.com/office/officeart/2005/8/layout/target3"/>
    <dgm:cxn modelId="{00599F23-0F70-4BBB-A38F-2B3DD842B7C5}" type="presOf" srcId="{757F3AB3-0718-4624-B441-E567A8F0AB56}" destId="{333A1088-737F-45CB-B68E-254E46348037}" srcOrd="0" destOrd="0" presId="urn:microsoft.com/office/officeart/2005/8/layout/target3"/>
    <dgm:cxn modelId="{1526EA72-F45F-419D-961D-17CB2A3E9C1D}" type="presOf" srcId="{D1D4F407-5343-4D3F-B5B9-D407B03CAEB4}" destId="{D005CE8C-CC26-4C3E-AC11-E15060ECD759}" srcOrd="0" destOrd="0" presId="urn:microsoft.com/office/officeart/2005/8/layout/target3"/>
    <dgm:cxn modelId="{AD5039DE-E3EA-4897-9624-591A1C90EE46}" type="presParOf" srcId="{333A1088-737F-45CB-B68E-254E46348037}" destId="{F5ABB229-8D3B-4694-996A-96F23CF14429}" srcOrd="0" destOrd="0" presId="urn:microsoft.com/office/officeart/2005/8/layout/target3"/>
    <dgm:cxn modelId="{E8D3030E-FB03-4954-BD2C-D80185425BEE}" type="presParOf" srcId="{333A1088-737F-45CB-B68E-254E46348037}" destId="{F41139FD-01EE-4571-8B17-4FB00FC51163}" srcOrd="1" destOrd="0" presId="urn:microsoft.com/office/officeart/2005/8/layout/target3"/>
    <dgm:cxn modelId="{45A9044F-CAAD-47DA-AC66-9122B730B66B}" type="presParOf" srcId="{333A1088-737F-45CB-B68E-254E46348037}" destId="{D005CE8C-CC26-4C3E-AC11-E15060ECD759}" srcOrd="2" destOrd="0" presId="urn:microsoft.com/office/officeart/2005/8/layout/target3"/>
    <dgm:cxn modelId="{50BC030F-2840-42A1-8DDC-8B6AD2C64DBA}" type="presParOf" srcId="{333A1088-737F-45CB-B68E-254E46348037}" destId="{2C702D82-9B77-49B7-9568-BB8EB47C3372}" srcOrd="3" destOrd="0" presId="urn:microsoft.com/office/officeart/2005/8/layout/target3"/>
    <dgm:cxn modelId="{A3A50013-4CD8-497D-8C37-D36BB4836E56}" type="presParOf" srcId="{333A1088-737F-45CB-B68E-254E46348037}" destId="{A52A0455-90FF-4808-ABD0-F02540D31D5A}" srcOrd="4" destOrd="0" presId="urn:microsoft.com/office/officeart/2005/8/layout/target3"/>
    <dgm:cxn modelId="{FFA7347E-91C1-4CCD-A549-3F339A49C2E2}" type="presParOf" srcId="{333A1088-737F-45CB-B68E-254E46348037}" destId="{6140AFEC-043D-4C43-A2F9-D0F5331DF3A3}" srcOrd="5" destOrd="0" presId="urn:microsoft.com/office/officeart/2005/8/layout/target3"/>
    <dgm:cxn modelId="{704F4D97-4BC2-4139-B8DC-4797E8C38648}" type="presParOf" srcId="{333A1088-737F-45CB-B68E-254E46348037}" destId="{9358AC05-5D7D-4327-9F80-1AD486AEA664}" srcOrd="6" destOrd="0" presId="urn:microsoft.com/office/officeart/2005/8/layout/target3"/>
    <dgm:cxn modelId="{5489D3F9-B85A-469A-AABF-ADE07606B428}" type="presParOf" srcId="{333A1088-737F-45CB-B68E-254E46348037}" destId="{313FC574-E1CD-4FB4-B054-0B805CE0447D}" srcOrd="7" destOrd="0" presId="urn:microsoft.com/office/officeart/2005/8/layout/target3"/>
    <dgm:cxn modelId="{5368203C-C90E-4D1D-8207-6F5635FB7A46}" type="presParOf" srcId="{333A1088-737F-45CB-B68E-254E46348037}" destId="{619D679B-A015-4ECF-8348-D1034C574F40}" srcOrd="8" destOrd="0" presId="urn:microsoft.com/office/officeart/2005/8/layout/target3"/>
    <dgm:cxn modelId="{4D0A257F-0064-47C9-B947-8875049F56EC}" type="presParOf" srcId="{333A1088-737F-45CB-B68E-254E46348037}" destId="{322283A8-4A27-4CDA-BAE3-F381106A9174}" srcOrd="9" destOrd="0" presId="urn:microsoft.com/office/officeart/2005/8/layout/target3"/>
    <dgm:cxn modelId="{2ABBB75A-E23A-4182-BC80-E9C4E8BECD1E}" type="presParOf" srcId="{333A1088-737F-45CB-B68E-254E46348037}" destId="{FFC9F71D-1B4F-4AD9-A4A6-86ADEFC8AF5C}" srcOrd="10" destOrd="0" presId="urn:microsoft.com/office/officeart/2005/8/layout/target3"/>
    <dgm:cxn modelId="{35027C6D-0956-488B-ADBD-E970F472C912}" type="presParOf" srcId="{333A1088-737F-45CB-B68E-254E46348037}" destId="{25B08C86-7E15-44DC-BE7F-FFB55DD49D12}" srcOrd="11" destOrd="0" presId="urn:microsoft.com/office/officeart/2005/8/layout/target3"/>
    <dgm:cxn modelId="{26F6C4C4-1AA0-40F3-AF3F-BBD9A10C392F}" type="presParOf" srcId="{333A1088-737F-45CB-B68E-254E46348037}" destId="{76644BE8-9D7C-4C09-B250-3D10AF48CBB7}" srcOrd="12" destOrd="0" presId="urn:microsoft.com/office/officeart/2005/8/layout/target3"/>
    <dgm:cxn modelId="{9651D018-46AF-46AC-AC2A-900098F064F6}" type="presParOf" srcId="{333A1088-737F-45CB-B68E-254E46348037}" destId="{EE85B701-7295-41C0-BA7A-34D3756A2AE6}" srcOrd="13" destOrd="0" presId="urn:microsoft.com/office/officeart/2005/8/layout/target3"/>
    <dgm:cxn modelId="{5FCC0FEE-AF8F-4741-9AC0-572BF0B4C4B2}" type="presParOf" srcId="{333A1088-737F-45CB-B68E-254E46348037}" destId="{8BEBB6EC-1DAA-4CAC-8A25-BC0FCBD5DBD5}" srcOrd="14" destOrd="0" presId="urn:microsoft.com/office/officeart/2005/8/layout/target3"/>
    <dgm:cxn modelId="{1D11921A-213F-4E20-9D03-BBE42BD45AAC}" type="presParOf" srcId="{333A1088-737F-45CB-B68E-254E46348037}" destId="{AED2198E-93D5-4001-81B4-73124B309672}" srcOrd="15" destOrd="0" presId="urn:microsoft.com/office/officeart/2005/8/layout/target3"/>
    <dgm:cxn modelId="{AB2F3CE8-1D5B-485E-BDAE-ED6B859F52B5}" type="presParOf" srcId="{333A1088-737F-45CB-B68E-254E46348037}" destId="{2BE915AB-18AA-4053-B92C-3BFC9ED204BB}" srcOrd="16" destOrd="0" presId="urn:microsoft.com/office/officeart/2005/8/layout/target3"/>
    <dgm:cxn modelId="{8E98796B-FE38-404A-B796-BCAF9D5C6451}" type="presParOf" srcId="{333A1088-737F-45CB-B68E-254E46348037}" destId="{6BB5E863-4638-4E1D-BFDE-399D028AC4ED}" srcOrd="17" destOrd="0" presId="urn:microsoft.com/office/officeart/2005/8/layout/target3"/>
    <dgm:cxn modelId="{AC86C67F-D7E0-4A09-B65F-63F6331DC313}" type="presParOf" srcId="{333A1088-737F-45CB-B68E-254E46348037}" destId="{5A5FFA88-C948-4069-8E93-59FA12366E83}" srcOrd="18" destOrd="0" presId="urn:microsoft.com/office/officeart/2005/8/layout/target3"/>
    <dgm:cxn modelId="{BF06F4BC-6E72-42F5-B0BD-3C3E9C65A37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Pardubice - Spořilov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AUTOR:Mgr. Alena Vavříčková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VY_32_INOVACE_ANGLICKY JAZYK_08.MIGHT,MAY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TEMA:MIGHT,MAY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CZ.1.07/1.4.00/21.2349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52E6C9-275D-4526-AE5B-8C1DE635E2DF}" type="datetimeFigureOut">
              <a:rPr lang="cs-CZ" smtClean="0"/>
              <a:pPr/>
              <a:t>10.5.2014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BD4DC7-0D6A-4FB0-B770-911F9F32B1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68736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D5C7B-1C8B-4BFB-873E-A2574C76313E}" type="datetimeFigureOut">
              <a:rPr lang="cs-CZ" smtClean="0"/>
              <a:pPr/>
              <a:t>10.5.2014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875EE-9C0F-4300-9FFE-C5187E89D6E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22880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D5C7B-1C8B-4BFB-873E-A2574C76313E}" type="datetimeFigureOut">
              <a:rPr lang="cs-CZ" smtClean="0"/>
              <a:pPr/>
              <a:t>10.5.2014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875EE-9C0F-4300-9FFE-C5187E89D6E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19442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D5C7B-1C8B-4BFB-873E-A2574C76313E}" type="datetimeFigureOut">
              <a:rPr lang="cs-CZ" smtClean="0"/>
              <a:pPr/>
              <a:t>10.5.2014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875EE-9C0F-4300-9FFE-C5187E89D6E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85342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D5C7B-1C8B-4BFB-873E-A2574C76313E}" type="datetimeFigureOut">
              <a:rPr lang="cs-CZ" smtClean="0"/>
              <a:pPr/>
              <a:t>10.5.2014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875EE-9C0F-4300-9FFE-C5187E89D6E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83436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D5C7B-1C8B-4BFB-873E-A2574C76313E}" type="datetimeFigureOut">
              <a:rPr lang="cs-CZ" smtClean="0"/>
              <a:pPr/>
              <a:t>10.5.2014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875EE-9C0F-4300-9FFE-C5187E89D6E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85529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D5C7B-1C8B-4BFB-873E-A2574C76313E}" type="datetimeFigureOut">
              <a:rPr lang="cs-CZ" smtClean="0"/>
              <a:pPr/>
              <a:t>10.5.2014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875EE-9C0F-4300-9FFE-C5187E89D6E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45622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D5C7B-1C8B-4BFB-873E-A2574C76313E}" type="datetimeFigureOut">
              <a:rPr lang="cs-CZ" smtClean="0"/>
              <a:pPr/>
              <a:t>10.5.2014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875EE-9C0F-4300-9FFE-C5187E89D6E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5264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D5C7B-1C8B-4BFB-873E-A2574C76313E}" type="datetimeFigureOut">
              <a:rPr lang="cs-CZ" smtClean="0"/>
              <a:pPr/>
              <a:t>10.5.2014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875EE-9C0F-4300-9FFE-C5187E89D6E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93647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D5C7B-1C8B-4BFB-873E-A2574C76313E}" type="datetimeFigureOut">
              <a:rPr lang="cs-CZ" smtClean="0"/>
              <a:pPr/>
              <a:t>10.5.2014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875EE-9C0F-4300-9FFE-C5187E89D6E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9913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D5C7B-1C8B-4BFB-873E-A2574C76313E}" type="datetimeFigureOut">
              <a:rPr lang="cs-CZ" smtClean="0"/>
              <a:pPr/>
              <a:t>10.5.2014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875EE-9C0F-4300-9FFE-C5187E89D6E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59218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D5C7B-1C8B-4BFB-873E-A2574C76313E}" type="datetimeFigureOut">
              <a:rPr lang="cs-CZ" smtClean="0"/>
              <a:pPr/>
              <a:t>10.5.2014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875EE-9C0F-4300-9FFE-C5187E89D6E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13763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0D5C7B-1C8B-4BFB-873E-A2574C76313E}" type="datetimeFigureOut">
              <a:rPr lang="cs-CZ" smtClean="0"/>
              <a:pPr/>
              <a:t>10.5.2014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F875EE-9C0F-4300-9FFE-C5187E89D6E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63312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1784" y="1700808"/>
            <a:ext cx="7772400" cy="1470025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6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MIGHT, </a:t>
            </a:r>
            <a:r>
              <a:rPr lang="en-GB" sz="6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may</a:t>
            </a:r>
            <a:endParaRPr lang="en-GB" sz="6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 rot="1627764">
            <a:off x="6372200" y="4365104"/>
            <a:ext cx="144016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0" b="1" dirty="0" smtClean="0">
                <a:solidFill>
                  <a:srgbClr val="0070C0"/>
                </a:solidFill>
              </a:rPr>
              <a:t>?</a:t>
            </a:r>
            <a:endParaRPr lang="cs-CZ" sz="10000" b="1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862" r="13137"/>
          <a:stretch/>
        </p:blipFill>
        <p:spPr bwMode="auto">
          <a:xfrm>
            <a:off x="755576" y="4797152"/>
            <a:ext cx="13716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láček 4"/>
          <p:cNvSpPr/>
          <p:nvPr/>
        </p:nvSpPr>
        <p:spPr>
          <a:xfrm>
            <a:off x="1835696" y="3803779"/>
            <a:ext cx="2592288" cy="138748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411760" y="4126480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I might be an actress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2774759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30877761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82945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ANOTACE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Materiál je určen pro žáky 8.ročníku. Žáci </a:t>
            </a:r>
            <a:r>
              <a:rPr lang="cs-CZ" dirty="0" smtClean="0"/>
              <a:t>si </a:t>
            </a:r>
            <a:r>
              <a:rPr lang="cs-CZ" dirty="0" smtClean="0"/>
              <a:t>zde opakují a procvičují gramatický jev </a:t>
            </a:r>
            <a:r>
              <a:rPr lang="en-US" dirty="0" smtClean="0"/>
              <a:t>might, may. </a:t>
            </a:r>
            <a:r>
              <a:rPr lang="cs-CZ" dirty="0" smtClean="0"/>
              <a:t>Součástí je i správné řešení úkolů.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97689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70C0"/>
                </a:solidFill>
              </a:rPr>
              <a:t>Might or may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0405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Používáme </a:t>
            </a:r>
            <a:r>
              <a:rPr lang="cs-CZ" dirty="0" err="1" smtClean="0"/>
              <a:t>may</a:t>
            </a:r>
            <a:r>
              <a:rPr lang="cs-CZ" dirty="0" smtClean="0"/>
              <a:t> nebo </a:t>
            </a:r>
            <a:r>
              <a:rPr lang="cs-CZ" dirty="0" err="1" smtClean="0"/>
              <a:t>might</a:t>
            </a:r>
            <a:r>
              <a:rPr lang="cs-CZ" dirty="0" smtClean="0"/>
              <a:t>, </a:t>
            </a:r>
            <a:r>
              <a:rPr lang="cs-CZ" dirty="0" smtClean="0"/>
              <a:t>pokud chceme vyjádřit, že je něco možné.</a:t>
            </a:r>
          </a:p>
          <a:p>
            <a:pPr marL="0" indent="0">
              <a:buNone/>
            </a:pPr>
            <a:r>
              <a:rPr lang="cs-CZ" dirty="0" smtClean="0"/>
              <a:t>Používáme pro možnou činnost v současnosti nebo budoucnosti.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en-GB" b="1" dirty="0" smtClean="0"/>
              <a:t>It may be true.  =  It might be true.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Zápor:</a:t>
            </a:r>
          </a:p>
          <a:p>
            <a:pPr marL="0" indent="0">
              <a:buNone/>
            </a:pPr>
            <a:r>
              <a:rPr lang="cs-CZ" dirty="0" err="1" smtClean="0"/>
              <a:t>may</a:t>
            </a:r>
            <a:r>
              <a:rPr lang="cs-CZ" dirty="0" smtClean="0"/>
              <a:t> not, </a:t>
            </a:r>
            <a:r>
              <a:rPr lang="cs-CZ" dirty="0" err="1" smtClean="0"/>
              <a:t>might</a:t>
            </a:r>
            <a:r>
              <a:rPr lang="cs-CZ" dirty="0" smtClean="0"/>
              <a:t> not (</a:t>
            </a:r>
            <a:r>
              <a:rPr lang="cs-CZ" dirty="0" err="1" smtClean="0"/>
              <a:t>mightn´t</a:t>
            </a:r>
            <a:r>
              <a:rPr lang="cs-CZ" dirty="0" smtClean="0"/>
              <a:t> 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70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93165" y="1417131"/>
            <a:ext cx="8712968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844824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I</a:t>
            </a:r>
            <a:r>
              <a:rPr lang="en-GB" sz="3200" dirty="0" smtClean="0"/>
              <a:t>/</a:t>
            </a:r>
            <a:r>
              <a:rPr lang="en-GB" sz="3200" b="1" dirty="0" smtClean="0"/>
              <a:t>you</a:t>
            </a:r>
            <a:r>
              <a:rPr lang="en-GB" sz="3200" dirty="0" smtClean="0"/>
              <a:t>/</a:t>
            </a:r>
            <a:r>
              <a:rPr lang="en-GB" sz="3200" b="1" dirty="0" smtClean="0"/>
              <a:t>he</a:t>
            </a:r>
            <a:r>
              <a:rPr lang="en-GB" sz="3200" dirty="0" smtClean="0"/>
              <a:t>…</a:t>
            </a:r>
            <a:r>
              <a:rPr lang="en-GB" sz="3200" b="1" dirty="0" smtClean="0"/>
              <a:t>   may </a:t>
            </a:r>
            <a:r>
              <a:rPr lang="en-GB" sz="3200" dirty="0" smtClean="0"/>
              <a:t>/</a:t>
            </a:r>
            <a:r>
              <a:rPr lang="en-GB" sz="3200" b="1" dirty="0" smtClean="0"/>
              <a:t>might    (not)   be </a:t>
            </a:r>
            <a:r>
              <a:rPr lang="en-GB" sz="3200" dirty="0" smtClean="0"/>
              <a:t>/</a:t>
            </a:r>
            <a:r>
              <a:rPr lang="en-GB" sz="3200" b="1" dirty="0" smtClean="0"/>
              <a:t>know</a:t>
            </a:r>
            <a:r>
              <a:rPr lang="en-GB" sz="3200" dirty="0" smtClean="0"/>
              <a:t>/</a:t>
            </a:r>
            <a:r>
              <a:rPr lang="en-GB" sz="3200" b="1" dirty="0" smtClean="0"/>
              <a:t>work  </a:t>
            </a:r>
            <a:endParaRPr lang="en-GB" sz="3200" b="1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2627784" y="1844824"/>
            <a:ext cx="0" cy="5847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411760" y="1844824"/>
            <a:ext cx="0" cy="58477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716016" y="1844824"/>
            <a:ext cx="0" cy="58477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796136" y="1887764"/>
            <a:ext cx="0" cy="58477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405063" y="2996952"/>
            <a:ext cx="712879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Příklady:</a:t>
            </a:r>
          </a:p>
          <a:p>
            <a:r>
              <a:rPr lang="en-GB" sz="3200" dirty="0" smtClean="0"/>
              <a:t>I may go to the cinema. </a:t>
            </a:r>
          </a:p>
          <a:p>
            <a:r>
              <a:rPr lang="en-GB" sz="3200" dirty="0" smtClean="0"/>
              <a:t>She may not come.</a:t>
            </a:r>
          </a:p>
          <a:p>
            <a:r>
              <a:rPr lang="en-GB" sz="3200" dirty="0" smtClean="0"/>
              <a:t>They might stay at home.</a:t>
            </a:r>
          </a:p>
          <a:p>
            <a:r>
              <a:rPr lang="en-GB" sz="3200" dirty="0" smtClean="0"/>
              <a:t>He might not be in his office</a:t>
            </a:r>
            <a:r>
              <a:rPr lang="cs-CZ" sz="2400" dirty="0" smtClean="0"/>
              <a:t>.</a:t>
            </a:r>
          </a:p>
          <a:p>
            <a:r>
              <a:rPr lang="en-GB" sz="3200" dirty="0" smtClean="0"/>
              <a:t>I haven´t decided yet what to do. I might not go to the zoo.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xmlns="" val="35549906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55272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Úkol č. 1 - doplň věty pomocí </a:t>
            </a:r>
            <a:r>
              <a:rPr lang="en-US" b="1" dirty="0" smtClean="0">
                <a:solidFill>
                  <a:srgbClr val="0070C0"/>
                </a:solidFill>
              </a:rPr>
              <a:t>may</a:t>
            </a:r>
            <a:r>
              <a:rPr lang="cs-CZ" b="1" dirty="0" smtClean="0">
                <a:solidFill>
                  <a:srgbClr val="0070C0"/>
                </a:solidFill>
              </a:rPr>
              <a:t> nebo </a:t>
            </a:r>
            <a:r>
              <a:rPr lang="en-US" b="1" dirty="0" smtClean="0">
                <a:solidFill>
                  <a:srgbClr val="0070C0"/>
                </a:solidFill>
              </a:rPr>
              <a:t>might</a:t>
            </a:r>
          </a:p>
          <a:p>
            <a:r>
              <a:rPr lang="en-US" dirty="0" smtClean="0"/>
              <a:t>She wasn´t at school today. </a:t>
            </a:r>
          </a:p>
          <a:p>
            <a:pPr marL="0" indent="0">
              <a:buNone/>
            </a:pPr>
            <a:r>
              <a:rPr lang="en-US" dirty="0" smtClean="0"/>
              <a:t>She ………………… be sick.</a:t>
            </a:r>
          </a:p>
          <a:p>
            <a:r>
              <a:rPr lang="en-US" dirty="0" smtClean="0"/>
              <a:t>Mary is in England. She won´t be here tomorrow. I don´t know.</a:t>
            </a:r>
          </a:p>
          <a:p>
            <a:pPr marL="0" indent="0">
              <a:buNone/>
            </a:pPr>
            <a:r>
              <a:rPr lang="en-US" dirty="0" smtClean="0"/>
              <a:t>She ………………………………………………………</a:t>
            </a:r>
            <a:endParaRPr lang="cs-CZ" dirty="0" smtClean="0"/>
          </a:p>
          <a:p>
            <a:r>
              <a:rPr lang="en-US" dirty="0" smtClean="0"/>
              <a:t>Take an umbrella. It is cloudy.</a:t>
            </a:r>
          </a:p>
          <a:p>
            <a:pPr marL="0" indent="0">
              <a:buNone/>
            </a:pPr>
            <a:r>
              <a:rPr lang="en-US" dirty="0" smtClean="0"/>
              <a:t>It ……………………………….rain.</a:t>
            </a:r>
          </a:p>
          <a:p>
            <a:r>
              <a:rPr lang="en-US" dirty="0" smtClean="0"/>
              <a:t>I don´t feel well. </a:t>
            </a:r>
          </a:p>
          <a:p>
            <a:pPr marL="0" indent="0">
              <a:buNone/>
            </a:pPr>
            <a:r>
              <a:rPr lang="en-US" dirty="0" smtClean="0"/>
              <a:t>I ………………………………..go to school tomorrow.</a:t>
            </a:r>
          </a:p>
          <a:p>
            <a:r>
              <a:rPr lang="en-US" dirty="0" smtClean="0"/>
              <a:t>Where are you going for your holiday?</a:t>
            </a:r>
          </a:p>
          <a:p>
            <a:pPr marL="0" indent="0">
              <a:buNone/>
            </a:pPr>
            <a:r>
              <a:rPr lang="en-US" dirty="0" smtClean="0"/>
              <a:t>I am not sure. I …………………………………go to Italy.</a:t>
            </a:r>
          </a:p>
          <a:p>
            <a:endParaRPr lang="en-US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2331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Úkol č. 2 - přelož tyto věty:</a:t>
            </a:r>
          </a:p>
          <a:p>
            <a:pPr marL="514350" indent="-514350">
              <a:lnSpc>
                <a:spcPct val="150000"/>
              </a:lnSpc>
              <a:buAutoNum type="alphaLcParenR"/>
            </a:pPr>
            <a:r>
              <a:rPr lang="cs-CZ" dirty="0" smtClean="0"/>
              <a:t>Možná půjdu dnes večer do kina.</a:t>
            </a:r>
          </a:p>
          <a:p>
            <a:pPr marL="514350" indent="-514350">
              <a:lnSpc>
                <a:spcPct val="150000"/>
              </a:lnSpc>
              <a:buAutoNum type="alphaLcParenR"/>
            </a:pPr>
            <a:r>
              <a:rPr lang="cs-CZ" dirty="0" smtClean="0"/>
              <a:t>Mohu se Vás zeptat na Vaše jméno?</a:t>
            </a:r>
          </a:p>
          <a:p>
            <a:pPr marL="514350" indent="-514350">
              <a:lnSpc>
                <a:spcPct val="150000"/>
              </a:lnSpc>
              <a:buAutoNum type="alphaLcParenR"/>
            </a:pPr>
            <a:r>
              <a:rPr lang="cs-CZ" dirty="0" smtClean="0"/>
              <a:t>Petr možná nebude hrát. Má bolavý kotník.</a:t>
            </a:r>
          </a:p>
          <a:p>
            <a:pPr marL="514350" indent="-514350">
              <a:lnSpc>
                <a:spcPct val="150000"/>
              </a:lnSpc>
              <a:buAutoNum type="alphaLcParenR"/>
            </a:pPr>
            <a:r>
              <a:rPr lang="cs-CZ" dirty="0" smtClean="0"/>
              <a:t>„Půjdete zítra ven?“		„Možná.“</a:t>
            </a:r>
          </a:p>
          <a:p>
            <a:pPr marL="514350" indent="-514350">
              <a:lnSpc>
                <a:spcPct val="150000"/>
              </a:lnSpc>
              <a:buAutoNum type="alphaLcParenR"/>
            </a:pPr>
            <a:r>
              <a:rPr lang="cs-CZ" dirty="0" smtClean="0"/>
              <a:t>Ten film by mohl být zajímavý.</a:t>
            </a:r>
          </a:p>
          <a:p>
            <a:pPr marL="514350" indent="-514350">
              <a:lnSpc>
                <a:spcPct val="150000"/>
              </a:lnSpc>
              <a:buAutoNum type="alphaLcParenR"/>
            </a:pPr>
            <a:r>
              <a:rPr lang="cs-CZ" dirty="0" smtClean="0"/>
              <a:t>Možná Jana zítra přijde. Já nevím.</a:t>
            </a:r>
          </a:p>
          <a:p>
            <a:pPr marL="514350" indent="-514350">
              <a:buAutoNum type="alphaLcParenR"/>
            </a:pPr>
            <a:endParaRPr lang="cs-CZ" b="1" dirty="0" smtClean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77000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Správně řešení úkolů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Úkol č. 2</a:t>
            </a:r>
          </a:p>
          <a:p>
            <a:pPr marL="514350" indent="-514350">
              <a:lnSpc>
                <a:spcPct val="160000"/>
              </a:lnSpc>
              <a:buAutoNum type="alphaLcParenR"/>
            </a:pPr>
            <a:r>
              <a:rPr lang="en-US" dirty="0" smtClean="0"/>
              <a:t>I might go to the cinema.</a:t>
            </a:r>
          </a:p>
          <a:p>
            <a:pPr marL="514350" indent="-514350">
              <a:lnSpc>
                <a:spcPct val="160000"/>
              </a:lnSpc>
              <a:buAutoNum type="alphaLcParenR"/>
            </a:pPr>
            <a:r>
              <a:rPr lang="en-US" dirty="0" smtClean="0"/>
              <a:t>May I ask you your name?</a:t>
            </a:r>
          </a:p>
          <a:p>
            <a:pPr marL="514350" indent="-514350">
              <a:lnSpc>
                <a:spcPct val="160000"/>
              </a:lnSpc>
              <a:buAutoNum type="alphaLcParenR"/>
            </a:pPr>
            <a:r>
              <a:rPr lang="en-US" dirty="0" err="1" smtClean="0"/>
              <a:t>Petr</a:t>
            </a:r>
            <a:r>
              <a:rPr lang="en-US" dirty="0" smtClean="0"/>
              <a:t> might not play. He has a sore ankle.</a:t>
            </a:r>
          </a:p>
          <a:p>
            <a:pPr marL="514350" indent="-514350">
              <a:lnSpc>
                <a:spcPct val="160000"/>
              </a:lnSpc>
              <a:buAutoNum type="alphaLcParenR"/>
            </a:pPr>
            <a:r>
              <a:rPr lang="en-US" dirty="0" smtClean="0"/>
              <a:t>„Are you going out tomorrow?“   „I might.“</a:t>
            </a:r>
          </a:p>
          <a:p>
            <a:pPr marL="514350" indent="-514350">
              <a:lnSpc>
                <a:spcPct val="160000"/>
              </a:lnSpc>
              <a:buAutoNum type="alphaLcParenR"/>
            </a:pPr>
            <a:r>
              <a:rPr lang="en-US" dirty="0" smtClean="0"/>
              <a:t>The film may be interesting.</a:t>
            </a:r>
          </a:p>
          <a:p>
            <a:pPr marL="514350" indent="-514350">
              <a:lnSpc>
                <a:spcPct val="160000"/>
              </a:lnSpc>
              <a:buAutoNum type="alphaLcParenR"/>
            </a:pPr>
            <a:r>
              <a:rPr lang="en-US" dirty="0" smtClean="0"/>
              <a:t>Jane may arrive tomorrow. I don´t know.</a:t>
            </a: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5756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CITACE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pl-PL" dirty="0"/>
              <a:t>Pokud není uvedeno jinak, obrazový materiál je použit z  </a:t>
            </a:r>
            <a:r>
              <a:rPr lang="cs-CZ" b="1" i="1" dirty="0"/>
              <a:t>office</a:t>
            </a:r>
            <a:r>
              <a:rPr lang="cs-CZ" i="1" dirty="0"/>
              <a:t>.</a:t>
            </a:r>
            <a:r>
              <a:rPr lang="cs-CZ" b="1" i="1" dirty="0"/>
              <a:t>microsoft</a:t>
            </a:r>
            <a:r>
              <a:rPr lang="cs-CZ" i="1" dirty="0"/>
              <a:t>.com/</a:t>
            </a:r>
            <a:r>
              <a:rPr lang="cs-CZ" i="1" dirty="0" err="1"/>
              <a:t>cs-cz</a:t>
            </a:r>
            <a:r>
              <a:rPr lang="cs-CZ" i="1" dirty="0"/>
              <a:t>/</a:t>
            </a:r>
            <a:r>
              <a:rPr lang="cs-CZ" b="1" i="1" dirty="0" err="1"/>
              <a:t>images</a:t>
            </a:r>
            <a:r>
              <a:rPr lang="cs-CZ" b="1" i="1" dirty="0"/>
              <a:t>/</a:t>
            </a:r>
            <a:endParaRPr lang="pl-PL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58906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83</TotalTime>
  <Words>349</Words>
  <Application>Microsoft Office PowerPoint</Application>
  <PresentationFormat>Předvádění na obrazovce (4:3)</PresentationFormat>
  <Paragraphs>58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MIGHT, may</vt:lpstr>
      <vt:lpstr>Snímek 2</vt:lpstr>
      <vt:lpstr>ANOTACE</vt:lpstr>
      <vt:lpstr>Might or may</vt:lpstr>
      <vt:lpstr>Snímek 5</vt:lpstr>
      <vt:lpstr>Snímek 6</vt:lpstr>
      <vt:lpstr>Snímek 7</vt:lpstr>
      <vt:lpstr>Snímek 8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MIGHT</dc:title>
  <dc:creator>Vavříčková Alena</dc:creator>
  <cp:lastModifiedBy>Dum</cp:lastModifiedBy>
  <cp:revision>19</cp:revision>
  <dcterms:created xsi:type="dcterms:W3CDTF">2013-03-28T12:43:13Z</dcterms:created>
  <dcterms:modified xsi:type="dcterms:W3CDTF">2014-05-10T13:13:10Z</dcterms:modified>
</cp:coreProperties>
</file>