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63" r:id="rId2"/>
    <p:sldId id="293" r:id="rId3"/>
    <p:sldId id="285" r:id="rId4"/>
    <p:sldId id="295" r:id="rId5"/>
    <p:sldId id="299" r:id="rId6"/>
    <p:sldId id="297" r:id="rId7"/>
    <p:sldId id="298" r:id="rId8"/>
    <p:sldId id="268" r:id="rId9"/>
    <p:sldId id="300" r:id="rId10"/>
    <p:sldId id="301" r:id="rId11"/>
    <p:sldId id="302" r:id="rId12"/>
    <p:sldId id="292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808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09" autoAdjust="0"/>
    <p:restoredTop sz="94621" autoAdjust="0"/>
  </p:normalViewPr>
  <p:slideViewPr>
    <p:cSldViewPr>
      <p:cViewPr varScale="1">
        <p:scale>
          <a:sx n="103" d="100"/>
          <a:sy n="103" d="100"/>
        </p:scale>
        <p:origin x="-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10D7BEE-7BA1-497C-B82A-D6E7B4C0913D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0D0006CE-3951-4631-A550-25BFD63980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9AC1B42-7F24-47FD-B923-78C81DDB2228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8C6DC0E-1DFF-4530-A18A-E610F424BE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B0E4DD-CC94-448E-9C80-FDD34AC5C85A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FF5EA-A333-434B-A5D8-3DEB9CAFC60C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406759-585C-4E9B-B173-E505E83FE0DD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72B40F2-5795-4FD3-A25E-F21713F74CDE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95729E-8A77-4F01-9462-6DE09A74E307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900113" y="6381750"/>
            <a:ext cx="74882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dirty="0" smtClean="0"/>
              <a:t>Autorem materiálu a všech jeho částí, není-li uvedeno jinak, je Ing. Bc. Zdeňka </a:t>
            </a:r>
            <a:r>
              <a:rPr lang="cs-CZ" dirty="0" err="1" smtClean="0"/>
              <a:t>Soprová</a:t>
            </a:r>
            <a:r>
              <a:rPr lang="cs-CZ" dirty="0" smtClean="0"/>
              <a:t>. </a:t>
            </a:r>
            <a:br>
              <a:rPr lang="cs-CZ" dirty="0" smtClean="0"/>
            </a:br>
            <a:endParaRPr lang="cs-CZ" dirty="0" smtClean="0"/>
          </a:p>
          <a:p>
            <a:endParaRPr lang="cs-CZ" dirty="0" smtClean="0"/>
          </a:p>
        </p:txBody>
      </p:sp>
      <p:graphicFrame>
        <p:nvGraphicFramePr>
          <p:cNvPr id="13367" name="Group 55"/>
          <p:cNvGraphicFramePr>
            <a:graphicFrameLocks noGrp="1"/>
          </p:cNvGraphicFramePr>
          <p:nvPr/>
        </p:nvGraphicFramePr>
        <p:xfrm>
          <a:off x="1258888" y="827088"/>
          <a:ext cx="6743700" cy="3109914"/>
        </p:xfrm>
        <a:graphic>
          <a:graphicData uri="http://schemas.openxmlformats.org/drawingml/2006/table">
            <a:tbl>
              <a:tblPr/>
              <a:tblGrid>
                <a:gridCol w="1562100"/>
                <a:gridCol w="1890712"/>
                <a:gridCol w="830263"/>
                <a:gridCol w="136525"/>
                <a:gridCol w="136525"/>
                <a:gridCol w="400050"/>
                <a:gridCol w="1008062"/>
                <a:gridCol w="779463"/>
              </a:tblGrid>
              <a:tr h="9002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Obchodní akademie a Střední odborná škola, gen. F. Fajtla, Louny, p.o.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Osvoboditelů 380, Louny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CZ.1.07/1.5.00/34.0052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sady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DUM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Mechanika 2. r. – Pružnost a pevnost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Krut – základní pojmy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Bc. Zdeňka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Soprová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10. 2013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II.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8696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se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seznámí s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pojmem krut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 se základními vztahy.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Učební materiál je určen pro II. ročník technických škol.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362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Učitel látku promítá na tabuli a provádí výklad.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3358" name="Skupina 3"/>
          <p:cNvGrpSpPr>
            <a:grpSpLocks/>
          </p:cNvGrpSpPr>
          <p:nvPr/>
        </p:nvGrpSpPr>
        <p:grpSpPr bwMode="auto">
          <a:xfrm>
            <a:off x="1476375" y="838200"/>
            <a:ext cx="3892550" cy="847725"/>
            <a:chOff x="1475656" y="2133600"/>
            <a:chExt cx="3893393" cy="847725"/>
          </a:xfrm>
        </p:grpSpPr>
        <p:pic>
          <p:nvPicPr>
            <p:cNvPr id="13359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2133600"/>
              <a:ext cx="2905125" cy="84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60" name="Obrázek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266949"/>
              <a:ext cx="581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advTm="4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2"/>
                </a:solidFill>
                <a:latin typeface="Arial" charset="0"/>
              </a:rPr>
              <a:t>Namáhání krutem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4294967295"/>
          </p:nvPr>
        </p:nvSpPr>
        <p:spPr>
          <a:xfrm>
            <a:off x="395288" y="1557338"/>
            <a:ext cx="8229600" cy="4525962"/>
          </a:xfrm>
        </p:spPr>
        <p:txBody>
          <a:bodyPr/>
          <a:lstStyle/>
          <a:p>
            <a:r>
              <a:rPr lang="cs-CZ" sz="2800" smtClean="0">
                <a:latin typeface="Arial" charset="0"/>
              </a:rPr>
              <a:t>Prut je namáhán na krut tehdy, působí-li na něj dvojice sil, která leží v rovině kolmé k ose prutu </a:t>
            </a:r>
          </a:p>
          <a:p>
            <a:endParaRPr lang="cs-CZ" sz="2800" smtClean="0">
              <a:latin typeface="Arial" charset="0"/>
            </a:endParaRPr>
          </a:p>
          <a:p>
            <a:endParaRPr lang="cs-CZ" sz="2800" smtClean="0">
              <a:latin typeface="Arial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2698750" y="3357563"/>
            <a:ext cx="576263" cy="100806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3635375" y="3357563"/>
            <a:ext cx="576263" cy="10080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5146675" y="3357563"/>
            <a:ext cx="576263" cy="100806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343" name="Line 7"/>
          <p:cNvSpPr>
            <a:spLocks noChangeShapeType="1"/>
          </p:cNvSpPr>
          <p:nvPr/>
        </p:nvSpPr>
        <p:spPr bwMode="auto">
          <a:xfrm>
            <a:off x="2195513" y="3860800"/>
            <a:ext cx="374491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>
            <a:off x="2987675" y="3214688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3922713" y="3141663"/>
            <a:ext cx="0" cy="144145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>
            <a:off x="5435600" y="3141663"/>
            <a:ext cx="0" cy="144145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>
            <a:off x="2987675" y="3357563"/>
            <a:ext cx="24479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48" name="Line 12"/>
          <p:cNvSpPr>
            <a:spLocks noChangeShapeType="1"/>
          </p:cNvSpPr>
          <p:nvPr/>
        </p:nvSpPr>
        <p:spPr bwMode="auto">
          <a:xfrm>
            <a:off x="2987675" y="4365625"/>
            <a:ext cx="24479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49" name="Line 13"/>
          <p:cNvSpPr>
            <a:spLocks noChangeShapeType="1"/>
          </p:cNvSpPr>
          <p:nvPr/>
        </p:nvSpPr>
        <p:spPr bwMode="auto">
          <a:xfrm>
            <a:off x="3275013" y="2925763"/>
            <a:ext cx="0" cy="4318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3275013" y="4365625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51" name="Line 15"/>
          <p:cNvSpPr>
            <a:spLocks noChangeShapeType="1"/>
          </p:cNvSpPr>
          <p:nvPr/>
        </p:nvSpPr>
        <p:spPr bwMode="auto">
          <a:xfrm flipH="1">
            <a:off x="2554288" y="4654550"/>
            <a:ext cx="7207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 flipV="1">
            <a:off x="2554288" y="3070225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53" name="Line 17"/>
          <p:cNvSpPr>
            <a:spLocks noChangeShapeType="1"/>
          </p:cNvSpPr>
          <p:nvPr/>
        </p:nvSpPr>
        <p:spPr bwMode="auto">
          <a:xfrm flipV="1">
            <a:off x="2554288" y="2925763"/>
            <a:ext cx="720725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 flipV="1">
            <a:off x="5075238" y="3430588"/>
            <a:ext cx="720725" cy="86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55" name="Line 19"/>
          <p:cNvSpPr>
            <a:spLocks noChangeShapeType="1"/>
          </p:cNvSpPr>
          <p:nvPr/>
        </p:nvSpPr>
        <p:spPr bwMode="auto">
          <a:xfrm>
            <a:off x="5795963" y="3430588"/>
            <a:ext cx="0" cy="7921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4356" name="Line 20"/>
          <p:cNvSpPr>
            <a:spLocks noChangeShapeType="1"/>
          </p:cNvSpPr>
          <p:nvPr/>
        </p:nvSpPr>
        <p:spPr bwMode="auto">
          <a:xfrm flipV="1">
            <a:off x="5075238" y="3502025"/>
            <a:ext cx="0" cy="7921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4357" name="Rectangle 21"/>
          <p:cNvSpPr>
            <a:spLocks noChangeArrowheads="1"/>
          </p:cNvSpPr>
          <p:nvPr/>
        </p:nvSpPr>
        <p:spPr bwMode="auto">
          <a:xfrm>
            <a:off x="5795963" y="3932238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F</a:t>
            </a:r>
          </a:p>
        </p:txBody>
      </p:sp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4787900" y="357346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F</a:t>
            </a:r>
          </a:p>
        </p:txBody>
      </p:sp>
      <p:sp>
        <p:nvSpPr>
          <p:cNvPr id="14359" name="Line 23"/>
          <p:cNvSpPr>
            <a:spLocks noChangeShapeType="1"/>
          </p:cNvSpPr>
          <p:nvPr/>
        </p:nvSpPr>
        <p:spPr bwMode="auto">
          <a:xfrm>
            <a:off x="5076825" y="4292600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60" name="Line 24"/>
          <p:cNvSpPr>
            <a:spLocks noChangeShapeType="1"/>
          </p:cNvSpPr>
          <p:nvPr/>
        </p:nvSpPr>
        <p:spPr bwMode="auto">
          <a:xfrm>
            <a:off x="5795963" y="4149725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5362575" y="46545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a</a:t>
            </a:r>
          </a:p>
        </p:txBody>
      </p:sp>
      <p:sp>
        <p:nvSpPr>
          <p:cNvPr id="14362" name="Line 26"/>
          <p:cNvSpPr>
            <a:spLocks noChangeShapeType="1"/>
          </p:cNvSpPr>
          <p:nvPr/>
        </p:nvSpPr>
        <p:spPr bwMode="auto">
          <a:xfrm flipH="1">
            <a:off x="5076825" y="4292600"/>
            <a:ext cx="720725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mtClean="0">
                <a:solidFill>
                  <a:schemeClr val="tx2"/>
                </a:solidFill>
                <a:latin typeface="Arial" charset="0"/>
              </a:rPr>
              <a:t>Základní vztahy</a:t>
            </a:r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b="1" smtClean="0">
                <a:solidFill>
                  <a:schemeClr val="tx2"/>
                </a:solidFill>
                <a:latin typeface="Arial" charset="0"/>
              </a:rPr>
              <a:t>Kruhový průřez: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smtClean="0">
                <a:latin typeface="Arial" charset="0"/>
              </a:rPr>
              <a:t>U kruhových průřezů vznikají při krutu tečná napětí, rostoucí rovnoměrně se vzdáleností od neutrální osy. Tato osa se nedeformuje a napětí na ní je rovno nule.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smtClean="0">
                <a:latin typeface="Arial" charset="0"/>
              </a:rPr>
              <a:t>Podmínka pevnostní a deformační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mtClean="0">
              <a:latin typeface="Arial" charset="0"/>
            </a:endParaRPr>
          </a:p>
        </p:txBody>
      </p:sp>
      <p:graphicFrame>
        <p:nvGraphicFramePr>
          <p:cNvPr id="15364" name="Object 12"/>
          <p:cNvGraphicFramePr>
            <a:graphicFrameLocks noChangeAspect="1"/>
          </p:cNvGraphicFramePr>
          <p:nvPr/>
        </p:nvGraphicFramePr>
        <p:xfrm>
          <a:off x="1000125" y="4857750"/>
          <a:ext cx="2571750" cy="1049338"/>
        </p:xfrm>
        <a:graphic>
          <a:graphicData uri="http://schemas.openxmlformats.org/presentationml/2006/ole">
            <p:oleObj spid="_x0000_s15364" name="Rovnice" r:id="rId4" imgW="965200" imgH="393700" progId="Equation.3">
              <p:embed/>
            </p:oleObj>
          </a:graphicData>
        </a:graphic>
      </p:graphicFrame>
      <p:graphicFrame>
        <p:nvGraphicFramePr>
          <p:cNvPr id="15365" name="Object 16"/>
          <p:cNvGraphicFramePr>
            <a:graphicFrameLocks noChangeAspect="1"/>
          </p:cNvGraphicFramePr>
          <p:nvPr/>
        </p:nvGraphicFramePr>
        <p:xfrm>
          <a:off x="5000625" y="5000625"/>
          <a:ext cx="2857500" cy="874713"/>
        </p:xfrm>
        <a:graphic>
          <a:graphicData uri="http://schemas.openxmlformats.org/presentationml/2006/ole">
            <p:oleObj spid="_x0000_s15365" name="Rovnice" r:id="rId5" imgW="1409088" imgH="431613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>
          <a:xfrm>
            <a:off x="500063" y="1000125"/>
            <a:ext cx="8229600" cy="4525963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M</a:t>
            </a:r>
            <a:r>
              <a:rPr lang="cs-CZ" sz="2800" baseline="-25000" smtClean="0">
                <a:latin typeface="Arial" charset="0"/>
              </a:rPr>
              <a:t>k</a:t>
            </a:r>
            <a:r>
              <a:rPr lang="cs-CZ" sz="2800" smtClean="0">
                <a:latin typeface="Arial" charset="0"/>
              </a:rPr>
              <a:t> – kroutící moment (N.mm)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W</a:t>
            </a:r>
            <a:r>
              <a:rPr lang="cs-CZ" sz="2800" baseline="-25000" smtClean="0">
                <a:latin typeface="Arial" charset="0"/>
              </a:rPr>
              <a:t>k</a:t>
            </a:r>
            <a:r>
              <a:rPr lang="cs-CZ" sz="2800" smtClean="0">
                <a:latin typeface="Arial" charset="0"/>
              </a:rPr>
              <a:t> – modul průřezu v krutu (mm</a:t>
            </a:r>
            <a:r>
              <a:rPr lang="cs-CZ" sz="2800" baseline="30000" smtClean="0">
                <a:latin typeface="Arial" charset="0"/>
              </a:rPr>
              <a:t>3</a:t>
            </a:r>
            <a:r>
              <a:rPr lang="cs-CZ" sz="2800" smtClean="0">
                <a:latin typeface="Arial" charset="0"/>
              </a:rPr>
              <a:t>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J</a:t>
            </a:r>
            <a:r>
              <a:rPr lang="cs-CZ" sz="2800" baseline="-25000" smtClean="0">
                <a:latin typeface="Arial" charset="0"/>
              </a:rPr>
              <a:t>p</a:t>
            </a:r>
            <a:r>
              <a:rPr lang="cs-CZ" sz="2800" smtClean="0">
                <a:latin typeface="Arial" charset="0"/>
              </a:rPr>
              <a:t> – polární moment průřezu (mm</a:t>
            </a:r>
            <a:r>
              <a:rPr lang="cs-CZ" sz="2800" baseline="30000" smtClean="0">
                <a:latin typeface="Arial" charset="0"/>
              </a:rPr>
              <a:t>4</a:t>
            </a:r>
            <a:r>
              <a:rPr lang="cs-CZ" sz="2800" smtClean="0">
                <a:latin typeface="Arial" charset="0"/>
              </a:rPr>
              <a:t>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       - dovolené napětí v krutu (MPa)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       - dovolený zkrut (</a:t>
            </a:r>
            <a:r>
              <a:rPr lang="cs-CZ" sz="2800" baseline="30000" smtClean="0">
                <a:latin typeface="Arial" charset="0"/>
              </a:rPr>
              <a:t>o</a:t>
            </a:r>
            <a:r>
              <a:rPr lang="cs-CZ" sz="2800" smtClean="0">
                <a:latin typeface="Arial" charset="0"/>
              </a:rPr>
              <a:t>.mm</a:t>
            </a:r>
            <a:r>
              <a:rPr lang="cs-CZ" sz="2800" baseline="30000" smtClean="0">
                <a:latin typeface="Arial" charset="0"/>
              </a:rPr>
              <a:t>-1</a:t>
            </a:r>
            <a:r>
              <a:rPr lang="cs-CZ" sz="2800" smtClean="0">
                <a:latin typeface="Arial" charset="0"/>
              </a:rPr>
              <a:t>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G - modul pružnosti ve smyku (MPa)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Dovolený zkrut volíme běžně v rozmezí 0,25</a:t>
            </a:r>
            <a:r>
              <a:rPr lang="cs-CZ" sz="2800" baseline="30000" smtClean="0">
                <a:latin typeface="Arial" charset="0"/>
              </a:rPr>
              <a:t>o</a:t>
            </a: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- 0,35</a:t>
            </a:r>
            <a:r>
              <a:rPr lang="cs-CZ" sz="2800" baseline="30000" smtClean="0">
                <a:latin typeface="Arial" charset="0"/>
              </a:rPr>
              <a:t>o </a:t>
            </a:r>
            <a:r>
              <a:rPr lang="cs-CZ" sz="2800" smtClean="0">
                <a:latin typeface="Arial" charset="0"/>
              </a:rPr>
              <a:t>na 1 m délky hřídele. Ve zvláštních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případech volíme zkrut až 4</a:t>
            </a:r>
            <a:r>
              <a:rPr lang="cs-CZ" sz="2800" baseline="30000" smtClean="0">
                <a:latin typeface="Arial" charset="0"/>
              </a:rPr>
              <a:t>o</a:t>
            </a:r>
            <a:r>
              <a:rPr lang="cs-CZ" sz="2800" smtClean="0">
                <a:latin typeface="Arial" charset="0"/>
              </a:rPr>
              <a:t> na 1 m délky hřídele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smtClean="0">
                <a:latin typeface="Arial" charset="0"/>
              </a:rPr>
              <a:t>(např. u kardanových hřídelů automobilů)</a:t>
            </a:r>
            <a:endParaRPr lang="cs-CZ" sz="2800" baseline="30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mtClean="0">
              <a:latin typeface="Arial" charset="0"/>
            </a:endParaRPr>
          </a:p>
        </p:txBody>
      </p:sp>
      <p:graphicFrame>
        <p:nvGraphicFramePr>
          <p:cNvPr id="16388" name="Object 15"/>
          <p:cNvGraphicFramePr>
            <a:graphicFrameLocks noChangeAspect="1"/>
          </p:cNvGraphicFramePr>
          <p:nvPr/>
        </p:nvGraphicFramePr>
        <p:xfrm>
          <a:off x="571500" y="2500313"/>
          <a:ext cx="428625" cy="295275"/>
        </p:xfrm>
        <a:graphic>
          <a:graphicData uri="http://schemas.openxmlformats.org/presentationml/2006/ole">
            <p:oleObj spid="_x0000_s16388" name="Rovnice" r:id="rId4" imgW="203112" imgH="139639" progId="Equation.3">
              <p:embed/>
            </p:oleObj>
          </a:graphicData>
        </a:graphic>
      </p:graphicFrame>
      <p:graphicFrame>
        <p:nvGraphicFramePr>
          <p:cNvPr id="16389" name="Object 18"/>
          <p:cNvGraphicFramePr>
            <a:graphicFrameLocks noChangeAspect="1"/>
          </p:cNvGraphicFramePr>
          <p:nvPr/>
        </p:nvGraphicFramePr>
        <p:xfrm>
          <a:off x="571500" y="2857500"/>
          <a:ext cx="500063" cy="400050"/>
        </p:xfrm>
        <a:graphic>
          <a:graphicData uri="http://schemas.openxmlformats.org/presentationml/2006/ole">
            <p:oleObj spid="_x0000_s16389" name="Rovnice" r:id="rId5" imgW="253780" imgH="203024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7411" name="Rectangle 3"/>
          <p:cNvSpPr>
            <a:spLocks noGrp="1"/>
          </p:cNvSpPr>
          <p:nvPr>
            <p:ph type="body" idx="4294967295"/>
          </p:nvPr>
        </p:nvSpPr>
        <p:spPr>
          <a:xfrm>
            <a:off x="500063" y="1000125"/>
            <a:ext cx="8229600" cy="4525963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3000" dirty="0" smtClean="0">
                <a:latin typeface="Arial" charset="0"/>
              </a:rPr>
              <a:t>Pro plný kruhový průřez o průměru D platí: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dirty="0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dirty="0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dirty="0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dirty="0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3000" dirty="0" smtClean="0">
                <a:latin typeface="Arial" charset="0"/>
              </a:rPr>
              <a:t>Pro mezikruží o průměrech D a d platí: 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dirty="0" smtClean="0">
              <a:latin typeface="Arial" charset="0"/>
            </a:endParaRPr>
          </a:p>
        </p:txBody>
      </p:sp>
      <p:graphicFrame>
        <p:nvGraphicFramePr>
          <p:cNvPr id="17412" name="Object 8"/>
          <p:cNvGraphicFramePr>
            <a:graphicFrameLocks noChangeAspect="1"/>
          </p:cNvGraphicFramePr>
          <p:nvPr/>
        </p:nvGraphicFramePr>
        <p:xfrm>
          <a:off x="1143000" y="1643063"/>
          <a:ext cx="1928813" cy="1136650"/>
        </p:xfrm>
        <a:graphic>
          <a:graphicData uri="http://schemas.openxmlformats.org/presentationml/2006/ole">
            <p:oleObj spid="_x0000_s17412" name="Rovnice" r:id="rId4" imgW="710891" imgH="418918" progId="Equation.3">
              <p:embed/>
            </p:oleObj>
          </a:graphicData>
        </a:graphic>
      </p:graphicFrame>
      <p:graphicFrame>
        <p:nvGraphicFramePr>
          <p:cNvPr id="17413" name="Object 9"/>
          <p:cNvGraphicFramePr>
            <a:graphicFrameLocks noChangeAspect="1"/>
          </p:cNvGraphicFramePr>
          <p:nvPr/>
        </p:nvGraphicFramePr>
        <p:xfrm>
          <a:off x="3929063" y="1785938"/>
          <a:ext cx="2879725" cy="1000125"/>
        </p:xfrm>
        <a:graphic>
          <a:graphicData uri="http://schemas.openxmlformats.org/presentationml/2006/ole">
            <p:oleObj spid="_x0000_s17413" name="Rovnice" r:id="rId5" imgW="1206500" imgH="419100" progId="Equation.3">
              <p:embed/>
            </p:oleObj>
          </a:graphicData>
        </a:graphic>
      </p:graphicFrame>
      <p:graphicFrame>
        <p:nvGraphicFramePr>
          <p:cNvPr id="17414" name="Object 11"/>
          <p:cNvGraphicFramePr>
            <a:graphicFrameLocks noChangeAspect="1"/>
          </p:cNvGraphicFramePr>
          <p:nvPr/>
        </p:nvGraphicFramePr>
        <p:xfrm>
          <a:off x="1000125" y="4286250"/>
          <a:ext cx="2644775" cy="928688"/>
        </p:xfrm>
        <a:graphic>
          <a:graphicData uri="http://schemas.openxmlformats.org/presentationml/2006/ole">
            <p:oleObj spid="_x0000_s17414" name="Rovnice" r:id="rId6" imgW="1193800" imgH="419100" progId="Equation.3">
              <p:embed/>
            </p:oleObj>
          </a:graphicData>
        </a:graphic>
      </p:graphicFrame>
      <p:graphicFrame>
        <p:nvGraphicFramePr>
          <p:cNvPr id="17415" name="Object 12"/>
          <p:cNvGraphicFramePr>
            <a:graphicFrameLocks noChangeAspect="1"/>
          </p:cNvGraphicFramePr>
          <p:nvPr/>
        </p:nvGraphicFramePr>
        <p:xfrm>
          <a:off x="4357688" y="4000500"/>
          <a:ext cx="3571875" cy="1208088"/>
        </p:xfrm>
        <a:graphic>
          <a:graphicData uri="http://schemas.openxmlformats.org/presentationml/2006/ole">
            <p:oleObj spid="_x0000_s17415" name="Rovnice" r:id="rId7" imgW="1688367" imgH="571252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8435" name="Rectangle 3"/>
          <p:cNvSpPr>
            <a:spLocks noGrp="1"/>
          </p:cNvSpPr>
          <p:nvPr>
            <p:ph type="body" idx="4294967295"/>
          </p:nvPr>
        </p:nvSpPr>
        <p:spPr>
          <a:xfrm>
            <a:off x="500063" y="714375"/>
            <a:ext cx="8229600" cy="4525963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3000" b="1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3000" smtClean="0">
                <a:latin typeface="Arial" charset="0"/>
              </a:rPr>
              <a:t>Hřídel délky l se momentem M</a:t>
            </a:r>
            <a:r>
              <a:rPr lang="cs-CZ" sz="3000" baseline="-25000" smtClean="0">
                <a:latin typeface="Arial" charset="0"/>
              </a:rPr>
              <a:t>k</a:t>
            </a:r>
            <a:r>
              <a:rPr lang="cs-CZ" sz="3000" smtClean="0">
                <a:latin typeface="Arial" charset="0"/>
              </a:rPr>
              <a:t> zkroutí o úhel </a:t>
            </a:r>
            <a:r>
              <a:rPr lang="el-GR" sz="3000" smtClean="0">
                <a:latin typeface="Arial" charset="0"/>
              </a:rPr>
              <a:t>φ</a:t>
            </a:r>
            <a:endParaRPr lang="cs-CZ" sz="3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800" smtClean="0">
                <a:latin typeface="Arial" charset="0"/>
              </a:rPr>
              <a:t>      G.J</a:t>
            </a:r>
            <a:r>
              <a:rPr lang="cs-CZ" sz="2800" baseline="-25000" smtClean="0">
                <a:latin typeface="Arial" charset="0"/>
              </a:rPr>
              <a:t>p</a:t>
            </a:r>
            <a:r>
              <a:rPr lang="cs-CZ" sz="2800" smtClean="0">
                <a:latin typeface="Arial" charset="0"/>
              </a:rPr>
              <a:t> – tuhost v krutu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3000" smtClean="0">
                <a:latin typeface="Arial" charset="0"/>
              </a:rPr>
              <a:t>Zkrut</a:t>
            </a:r>
            <a:r>
              <a:rPr lang="cs-CZ" sz="2600" smtClean="0">
                <a:latin typeface="Arial" charset="0"/>
              </a:rPr>
              <a:t> (poměrné zkroucení) – tj. zkroucení válce na jednotku délky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b="1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b="1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3000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mtClean="0">
              <a:latin typeface="Arial" charset="0"/>
            </a:endParaRPr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1214438" y="2143125"/>
          <a:ext cx="1714500" cy="1119188"/>
        </p:xfrm>
        <a:graphic>
          <a:graphicData uri="http://schemas.openxmlformats.org/presentationml/2006/ole">
            <p:oleObj spid="_x0000_s18436" name="Rovnice" r:id="rId4" imgW="622030" imgH="406224" progId="Equation.3">
              <p:embed/>
            </p:oleObj>
          </a:graphicData>
        </a:graphic>
      </p:graphicFrame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1071563" y="5000625"/>
          <a:ext cx="2357437" cy="1062038"/>
        </p:xfrm>
        <a:graphic>
          <a:graphicData uri="http://schemas.openxmlformats.org/presentationml/2006/ole">
            <p:oleObj spid="_x0000_s18437" name="Rovnice" r:id="rId5" imgW="901309" imgH="406224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>
          <a:xfrm>
            <a:off x="500063" y="571500"/>
            <a:ext cx="8229600" cy="4525963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3000" b="1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3000" smtClean="0">
                <a:latin typeface="Arial" charset="0"/>
              </a:rPr>
              <a:t>Deformační energie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3000" smtClean="0">
                <a:latin typeface="Arial" charset="0"/>
              </a:rPr>
              <a:t>Měrná deformační energie</a:t>
            </a: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b="1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3000" b="1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3000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6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mtClean="0">
              <a:latin typeface="Arial" charset="0"/>
            </a:endParaRP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1500188" y="2000250"/>
          <a:ext cx="1785937" cy="1028700"/>
        </p:xfrm>
        <a:graphic>
          <a:graphicData uri="http://schemas.openxmlformats.org/presentationml/2006/ole">
            <p:oleObj spid="_x0000_s19460" name="Rovnice" r:id="rId4" imgW="748975" imgH="431613" progId="Equation.3">
              <p:embed/>
            </p:oleObj>
          </a:graphicData>
        </a:graphic>
      </p:graphicFrame>
      <p:graphicFrame>
        <p:nvGraphicFramePr>
          <p:cNvPr id="19461" name="Object 6"/>
          <p:cNvGraphicFramePr>
            <a:graphicFrameLocks noChangeAspect="1"/>
          </p:cNvGraphicFramePr>
          <p:nvPr/>
        </p:nvGraphicFramePr>
        <p:xfrm>
          <a:off x="1428750" y="4143375"/>
          <a:ext cx="1571625" cy="1265238"/>
        </p:xfrm>
        <a:graphic>
          <a:graphicData uri="http://schemas.openxmlformats.org/presentationml/2006/ole">
            <p:oleObj spid="_x0000_s19461" name="Rovnice" r:id="rId5" imgW="520700" imgH="419100" progId="Equation.3">
              <p:embed/>
            </p:oleObj>
          </a:graphicData>
        </a:graphic>
      </p:graphicFrame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b="1" smtClean="0">
              <a:latin typeface="Arial" charset="0"/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>
          <a:xfrm>
            <a:off x="357188" y="785813"/>
            <a:ext cx="8229600" cy="4368800"/>
          </a:xfrm>
        </p:spPr>
        <p:txBody>
          <a:bodyPr/>
          <a:lstStyle/>
          <a:p>
            <a:pPr marL="609600" indent="-609600">
              <a:buFont typeface="Wingdings" pitchFamily="2" charset="2"/>
              <a:buChar char="q"/>
            </a:pPr>
            <a:r>
              <a:rPr lang="cs-CZ" sz="3400" b="1" smtClean="0">
                <a:solidFill>
                  <a:schemeClr val="tx2"/>
                </a:solidFill>
                <a:latin typeface="Arial" charset="0"/>
              </a:rPr>
              <a:t>Obdélníkový průřez:</a:t>
            </a:r>
          </a:p>
          <a:p>
            <a:pPr marL="609600" indent="-609600">
              <a:buFont typeface="Wingdings" pitchFamily="2" charset="2"/>
              <a:buChar char="q"/>
            </a:pPr>
            <a:r>
              <a:rPr lang="cs-CZ" sz="3000" smtClean="0">
                <a:latin typeface="Arial" charset="0"/>
              </a:rPr>
              <a:t>Pevnostní podmínka</a:t>
            </a:r>
            <a:r>
              <a:rPr lang="cs-CZ" sz="3000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marL="609600" indent="-609600">
              <a:buFont typeface="Wingdings" pitchFamily="2" charset="2"/>
              <a:buChar char="q"/>
            </a:pPr>
            <a:endParaRPr lang="cs-CZ" sz="3900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buFont typeface="Wingdings" pitchFamily="2" charset="2"/>
              <a:buChar char="q"/>
            </a:pPr>
            <a:endParaRPr lang="cs-CZ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buFont typeface="Wingdings" pitchFamily="2" charset="2"/>
              <a:buChar char="q"/>
            </a:pPr>
            <a:r>
              <a:rPr lang="cs-CZ" sz="3000" smtClean="0">
                <a:latin typeface="Arial" charset="0"/>
              </a:rPr>
              <a:t>Deformační podmínka</a:t>
            </a:r>
          </a:p>
          <a:p>
            <a:pPr marL="609600" indent="-609600">
              <a:buFont typeface="Wingdings" pitchFamily="2" charset="2"/>
              <a:buChar char="q"/>
            </a:pPr>
            <a:endParaRPr lang="cs-CZ" sz="2400" smtClean="0">
              <a:latin typeface="Arial" charset="0"/>
            </a:endParaRPr>
          </a:p>
          <a:p>
            <a:pPr marL="609600" indent="-609600">
              <a:buFont typeface="Wingdings" pitchFamily="2" charset="2"/>
              <a:buNone/>
            </a:pPr>
            <a:endParaRPr lang="cs-CZ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buFont typeface="Wingdings" pitchFamily="2" charset="2"/>
              <a:buChar char="q"/>
            </a:pPr>
            <a:endParaRPr lang="cs-CZ" smtClean="0">
              <a:latin typeface="Arial" charset="0"/>
            </a:endParaRPr>
          </a:p>
          <a:p>
            <a:pPr marL="609600" indent="-609600">
              <a:buFont typeface="Wingdings" pitchFamily="2" charset="2"/>
              <a:buChar char="q"/>
            </a:pPr>
            <a:endParaRPr lang="cs-CZ" smtClean="0">
              <a:latin typeface="Arial" charset="0"/>
            </a:endParaRPr>
          </a:p>
        </p:txBody>
      </p:sp>
      <p:graphicFrame>
        <p:nvGraphicFramePr>
          <p:cNvPr id="20484" name="Object 7"/>
          <p:cNvGraphicFramePr>
            <a:graphicFrameLocks noChangeAspect="1"/>
          </p:cNvGraphicFramePr>
          <p:nvPr/>
        </p:nvGraphicFramePr>
        <p:xfrm>
          <a:off x="1000125" y="1928813"/>
          <a:ext cx="3500438" cy="1096962"/>
        </p:xfrm>
        <a:graphic>
          <a:graphicData uri="http://schemas.openxmlformats.org/presentationml/2006/ole">
            <p:oleObj spid="_x0000_s20484" name="Rovnice" r:id="rId3" imgW="1256755" imgH="393529" progId="Equation.3">
              <p:embed/>
            </p:oleObj>
          </a:graphicData>
        </a:graphic>
      </p:graphicFrame>
      <p:graphicFrame>
        <p:nvGraphicFramePr>
          <p:cNvPr id="20485" name="Object 9"/>
          <p:cNvGraphicFramePr>
            <a:graphicFrameLocks noChangeAspect="1"/>
          </p:cNvGraphicFramePr>
          <p:nvPr/>
        </p:nvGraphicFramePr>
        <p:xfrm>
          <a:off x="1116013" y="4076700"/>
          <a:ext cx="3571875" cy="1071563"/>
        </p:xfrm>
        <a:graphic>
          <a:graphicData uri="http://schemas.openxmlformats.org/presentationml/2006/ole">
            <p:oleObj spid="_x0000_s20485" name="Rovnice" r:id="rId4" imgW="1397000" imgH="419100" progId="Equation.3">
              <p:embed/>
            </p:oleObj>
          </a:graphicData>
        </a:graphic>
      </p:graphicFrame>
    </p:spTree>
  </p:cSld>
  <p:clrMapOvr>
    <a:masterClrMapping/>
  </p:clrMapOvr>
  <p:transition advTm="510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609600" indent="-609600"/>
            <a:r>
              <a:rPr lang="cs-CZ" smtClean="0">
                <a:latin typeface="Arial" charset="0"/>
              </a:rPr>
              <a:t>Kontrolní otázky: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V jakém případě je prut namáhán na krut?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Napiš deformační a pevnostní podmínku pro obdélníkový průřez.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Co rozumíme pojmem zkrut?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Jaký je vzorec pro výpočet zkrutu?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2531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609600" indent="-609600"/>
            <a:r>
              <a:rPr lang="cs-CZ" smtClean="0">
                <a:latin typeface="Arial" charset="0"/>
              </a:rPr>
              <a:t>Řešení: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Prut je namáhán na krut tehdy, působí-li na něj dvojice sil, která leží v rovině kolmé k ose prutu 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cs-CZ" sz="2800" smtClean="0">
                <a:latin typeface="Arial" charset="0"/>
              </a:rPr>
              <a:t>Pevnostní podmínka</a:t>
            </a:r>
            <a:r>
              <a:rPr lang="cs-CZ" sz="2800" smtClean="0">
                <a:solidFill>
                  <a:schemeClr val="tx2"/>
                </a:solidFill>
                <a:latin typeface="Arial" charset="0"/>
              </a:rPr>
              <a:t> </a:t>
            </a:r>
          </a:p>
          <a:p>
            <a:pPr marL="609600" indent="-609600">
              <a:buFont typeface="Wingdings" pitchFamily="2" charset="2"/>
              <a:buChar char="q"/>
            </a:pPr>
            <a:endParaRPr lang="cs-CZ" sz="3600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buFont typeface="Arial" charset="0"/>
              <a:buNone/>
            </a:pPr>
            <a:r>
              <a:rPr lang="cs-CZ" sz="2800" smtClean="0">
                <a:solidFill>
                  <a:schemeClr val="tx2"/>
                </a:solidFill>
                <a:latin typeface="Arial" charset="0"/>
              </a:rPr>
              <a:t>     </a:t>
            </a:r>
          </a:p>
          <a:p>
            <a:pPr marL="609600" indent="-609600">
              <a:buFont typeface="Arial" charset="0"/>
              <a:buNone/>
            </a:pPr>
            <a:r>
              <a:rPr lang="cs-CZ" sz="2800" smtClean="0">
                <a:solidFill>
                  <a:schemeClr val="tx2"/>
                </a:solidFill>
                <a:latin typeface="Arial" charset="0"/>
              </a:rPr>
              <a:t>      </a:t>
            </a:r>
            <a:r>
              <a:rPr lang="cs-CZ" sz="2800" smtClean="0">
                <a:latin typeface="Arial" charset="0"/>
              </a:rPr>
              <a:t>Deformační podmínka</a:t>
            </a:r>
          </a:p>
          <a:p>
            <a:pPr marL="609600" indent="-609600">
              <a:buFont typeface="Wingdings" pitchFamily="2" charset="2"/>
              <a:buChar char="q"/>
            </a:pPr>
            <a:endParaRPr lang="cs-CZ" sz="2000" smtClean="0">
              <a:latin typeface="Arial" charset="0"/>
            </a:endParaRPr>
          </a:p>
          <a:p>
            <a:pPr marL="609600" indent="-609600">
              <a:buFont typeface="Arial" charset="0"/>
              <a:buNone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</p:txBody>
      </p:sp>
      <p:graphicFrame>
        <p:nvGraphicFramePr>
          <p:cNvPr id="22532" name="Object 7"/>
          <p:cNvGraphicFramePr>
            <a:graphicFrameLocks noChangeAspect="1"/>
          </p:cNvGraphicFramePr>
          <p:nvPr/>
        </p:nvGraphicFramePr>
        <p:xfrm>
          <a:off x="1042988" y="3219450"/>
          <a:ext cx="2736850" cy="857250"/>
        </p:xfrm>
        <a:graphic>
          <a:graphicData uri="http://schemas.openxmlformats.org/presentationml/2006/ole">
            <p:oleObj spid="_x0000_s22532" name="Rovnice" r:id="rId3" imgW="1256755" imgH="393529" progId="Equation.3">
              <p:embed/>
            </p:oleObj>
          </a:graphicData>
        </a:graphic>
      </p:graphicFrame>
      <p:graphicFrame>
        <p:nvGraphicFramePr>
          <p:cNvPr id="22533" name="Object 9"/>
          <p:cNvGraphicFramePr>
            <a:graphicFrameLocks noChangeAspect="1"/>
          </p:cNvGraphicFramePr>
          <p:nvPr/>
        </p:nvGraphicFramePr>
        <p:xfrm>
          <a:off x="1042988" y="4797425"/>
          <a:ext cx="2881312" cy="863600"/>
        </p:xfrm>
        <a:graphic>
          <a:graphicData uri="http://schemas.openxmlformats.org/presentationml/2006/ole">
            <p:oleObj spid="_x0000_s22533" name="Rovnice" r:id="rId4" imgW="13970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609600" indent="-609600"/>
            <a:endParaRPr lang="cs-CZ" smtClean="0">
              <a:latin typeface="Arial" charset="0"/>
            </a:endParaRPr>
          </a:p>
          <a:p>
            <a:pPr marL="609600" indent="-609600">
              <a:buFont typeface="Calibri" pitchFamily="34" charset="0"/>
              <a:buAutoNum type="arabicPeriod" startAt="3"/>
            </a:pPr>
            <a:r>
              <a:rPr lang="cs-CZ" sz="2800" smtClean="0">
                <a:latin typeface="Arial" charset="0"/>
              </a:rPr>
              <a:t>Zkrut (poměrné zkroucení) – tj. zkroucení válce na jednotku délky </a:t>
            </a:r>
          </a:p>
          <a:p>
            <a:pPr marL="609600" indent="-609600">
              <a:buFont typeface="Calibri" pitchFamily="34" charset="0"/>
              <a:buAutoNum type="arabicPeriod" startAt="3"/>
            </a:pPr>
            <a:r>
              <a:rPr lang="cs-CZ" sz="2800" smtClean="0">
                <a:latin typeface="Arial" charset="0"/>
              </a:rPr>
              <a:t>Zkrut</a:t>
            </a:r>
          </a:p>
          <a:p>
            <a:pPr marL="609600" indent="-609600">
              <a:buFont typeface="Calibri" pitchFamily="34" charset="0"/>
              <a:buAutoNum type="arabicPeriod" startAt="3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  <a:p>
            <a:pPr marL="609600" indent="-609600">
              <a:buFont typeface="Arial" charset="0"/>
              <a:buAutoNum type="arabicPeriod"/>
            </a:pPr>
            <a:endParaRPr lang="cs-CZ" sz="2800" smtClean="0">
              <a:latin typeface="Arial" charset="0"/>
            </a:endParaRPr>
          </a:p>
        </p:txBody>
      </p:sp>
      <p:graphicFrame>
        <p:nvGraphicFramePr>
          <p:cNvPr id="23556" name="Object 9"/>
          <p:cNvGraphicFramePr>
            <a:graphicFrameLocks noChangeAspect="1"/>
          </p:cNvGraphicFramePr>
          <p:nvPr/>
        </p:nvGraphicFramePr>
        <p:xfrm>
          <a:off x="1116013" y="2708275"/>
          <a:ext cx="2879725" cy="865188"/>
        </p:xfrm>
        <a:graphic>
          <a:graphicData uri="http://schemas.openxmlformats.org/presentationml/2006/ole">
            <p:oleObj spid="_x0000_s23556" name="Rovnice" r:id="rId3" imgW="13970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4579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765175"/>
            <a:ext cx="8229600" cy="4525963"/>
          </a:xfrm>
        </p:spPr>
        <p:txBody>
          <a:bodyPr/>
          <a:lstStyle/>
          <a:p>
            <a:pPr algn="just"/>
            <a:r>
              <a:rPr lang="cs-CZ" sz="1600" b="1" smtClean="0">
                <a:latin typeface="Arial" charset="0"/>
              </a:rPr>
              <a:t>Citace: </a:t>
            </a:r>
            <a:r>
              <a:rPr lang="cs-CZ" sz="1400" b="1" smtClean="0">
                <a:latin typeface="Arial" charset="0"/>
              </a:rPr>
              <a:t>ŠÁMAL, Oldřich. </a:t>
            </a:r>
            <a:r>
              <a:rPr lang="cs-CZ" sz="1400" b="1" i="1" smtClean="0">
                <a:latin typeface="Arial" charset="0"/>
              </a:rPr>
              <a:t>Mechanika: sbírka řešených úloh</a:t>
            </a:r>
            <a:r>
              <a:rPr lang="cs-CZ" sz="1400" b="1" smtClean="0">
                <a:latin typeface="Arial" charset="0"/>
              </a:rPr>
              <a:t>. 1. vyd. Úvaly: Albra, 2006, s. 27,28. ISBN 80-7361-016-7.</a:t>
            </a:r>
          </a:p>
          <a:p>
            <a:pPr algn="just"/>
            <a:r>
              <a:rPr lang="cs-CZ" sz="1600" b="1" smtClean="0">
                <a:latin typeface="Arial" charset="0"/>
              </a:rPr>
              <a:t>Zdroj:</a:t>
            </a:r>
            <a:r>
              <a:rPr lang="cs-CZ" sz="1400" smtClean="0">
                <a:latin typeface="Arial" charset="0"/>
              </a:rPr>
              <a:t> </a:t>
            </a:r>
            <a:r>
              <a:rPr lang="cs-CZ" sz="1400" b="1" smtClean="0">
                <a:latin typeface="Arial" charset="0"/>
              </a:rPr>
              <a:t>MRŇÁK, Ladislav a DRDLA, Alexander. </a:t>
            </a:r>
            <a:r>
              <a:rPr lang="cs-CZ" sz="1400" b="1" i="1" smtClean="0">
                <a:latin typeface="Arial" charset="0"/>
              </a:rPr>
              <a:t>Mechanika:pružnost a pevnost pro střední průmyslové školy strojnické.</a:t>
            </a:r>
            <a:r>
              <a:rPr lang="cs-CZ" sz="1400" b="1" smtClean="0">
                <a:latin typeface="Arial" charset="0"/>
              </a:rPr>
              <a:t>Vyd. 3. Praha:Nakladatelství technické literatury.</a:t>
            </a:r>
          </a:p>
          <a:p>
            <a:pPr algn="just"/>
            <a:endParaRPr lang="cs-CZ" sz="1400" b="1" smtClean="0">
              <a:latin typeface="Arial" charset="0"/>
            </a:endParaRPr>
          </a:p>
          <a:p>
            <a:pPr algn="just">
              <a:buFont typeface="Arial" charset="0"/>
              <a:buNone/>
            </a:pPr>
            <a:endParaRPr lang="cs-CZ" sz="1400" b="1" smtClean="0">
              <a:latin typeface="Arial" charset="0"/>
            </a:endParaRPr>
          </a:p>
          <a:p>
            <a:pPr algn="just"/>
            <a:endParaRPr lang="cs-CZ" sz="1200" b="1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834</TotalTime>
  <Words>459</Words>
  <Application>Microsoft Office PowerPoint</Application>
  <PresentationFormat>Předvádění na obrazovce (4:3)</PresentationFormat>
  <Paragraphs>126</Paragraphs>
  <Slides>12</Slides>
  <Notes>5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DUM-PPT-šablona</vt:lpstr>
      <vt:lpstr>Editor rovnic 3.0</vt:lpstr>
      <vt:lpstr>Snímek 1</vt:lpstr>
      <vt:lpstr>Namáhání krutem</vt:lpstr>
      <vt:lpstr>Základní vztahy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133</cp:revision>
  <dcterms:created xsi:type="dcterms:W3CDTF">2010-10-19T08:27:42Z</dcterms:created>
  <dcterms:modified xsi:type="dcterms:W3CDTF">2014-05-10T12:53:31Z</dcterms:modified>
</cp:coreProperties>
</file>