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63" r:id="rId2"/>
    <p:sldId id="303" r:id="rId3"/>
    <p:sldId id="285" r:id="rId4"/>
    <p:sldId id="295" r:id="rId5"/>
    <p:sldId id="304" r:id="rId6"/>
    <p:sldId id="305" r:id="rId7"/>
    <p:sldId id="306" r:id="rId8"/>
    <p:sldId id="307" r:id="rId9"/>
    <p:sldId id="292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808080"/>
    <a:srgbClr val="B2B2B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609" autoAdjust="0"/>
    <p:restoredTop sz="94621" autoAdjust="0"/>
  </p:normalViewPr>
  <p:slideViewPr>
    <p:cSldViewPr>
      <p:cViewPr varScale="1">
        <p:scale>
          <a:sx n="103" d="100"/>
          <a:sy n="103" d="100"/>
        </p:scale>
        <p:origin x="-9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286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7AF0A06D-FA7C-4579-950F-B396757E8BE4}" type="datetimeFigureOut">
              <a:rPr lang="cs-CZ"/>
              <a:pPr>
                <a:defRPr/>
              </a:pPr>
              <a:t>10.5.2014</a:t>
            </a:fld>
            <a:endParaRPr lang="cs-CZ"/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68C01B74-BD78-4A73-9B8A-FFA759225A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9C1D528-4CD3-4BF7-AAEA-C5390DB03A43}" type="datetimeFigureOut">
              <a:rPr lang="cs-CZ"/>
              <a:pPr>
                <a:defRPr/>
              </a:pPr>
              <a:t>10.5.2014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4B309D3-A13E-42B9-AE52-869E92CE81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6914054-23F5-49B4-A67D-A9A2E83FE69C}" type="slidenum">
              <a:rPr lang="cs-CZ" smtClean="0"/>
              <a:pPr>
                <a:defRPr/>
              </a:pPr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2A7B53-EAEA-4567-8B62-335327DA49B8}" type="slidenum">
              <a:rPr lang="cs-CZ" smtClean="0"/>
              <a:pPr>
                <a:defRPr/>
              </a:pPr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B83DC-7981-4962-960A-9D44A451F2FF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0FE5853-8917-428F-9404-BD313F802442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F3F532F-7004-4E8B-B9B2-FDB8F4816D50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256B4C6-7687-4D46-B9CA-D1AB6D122256}" type="slidenum">
              <a:rPr lang="cs-CZ" smtClean="0"/>
              <a:pPr>
                <a:defRPr/>
              </a:pPr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68313" y="1628775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900113" y="6381750"/>
            <a:ext cx="748823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2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21" r:id="rId1"/>
    <p:sldLayoutId id="2147484222" r:id="rId2"/>
    <p:sldLayoutId id="2147484223" r:id="rId3"/>
    <p:sldLayoutId id="2147484224" r:id="rId4"/>
    <p:sldLayoutId id="2147484225" r:id="rId5"/>
    <p:sldLayoutId id="2147484226" r:id="rId6"/>
    <p:sldLayoutId id="2147484227" r:id="rId7"/>
    <p:sldLayoutId id="2147484228" r:id="rId8"/>
    <p:sldLayoutId id="2147484229" r:id="rId9"/>
    <p:sldLayoutId id="2147484230" r:id="rId10"/>
    <p:sldLayoutId id="2147484231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5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8.bin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oleObject" Target="../embeddings/oleObject11.bin"/><Relationship Id="rId4" Type="http://schemas.openxmlformats.org/officeDocument/2006/relationships/oleObject" Target="../embeddings/oleObject10.bin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dirty="0" smtClean="0"/>
              <a:t>Autorem materiálu a všech jeho částí, není-li uvedeno jinak, je Ing. Bc. Zdeňka </a:t>
            </a:r>
            <a:r>
              <a:rPr lang="cs-CZ" dirty="0" err="1" smtClean="0"/>
              <a:t>Soprová</a:t>
            </a:r>
            <a:r>
              <a:rPr lang="cs-CZ" dirty="0" smtClean="0"/>
              <a:t>,.</a:t>
            </a:r>
            <a:br>
              <a:rPr lang="cs-CZ" dirty="0" smtClean="0"/>
            </a:br>
            <a:endParaRPr lang="cs-CZ" dirty="0" smtClean="0"/>
          </a:p>
          <a:p>
            <a:endParaRPr lang="cs-CZ" dirty="0" smtClean="0"/>
          </a:p>
        </p:txBody>
      </p:sp>
      <p:graphicFrame>
        <p:nvGraphicFramePr>
          <p:cNvPr id="13367" name="Group 55"/>
          <p:cNvGraphicFramePr>
            <a:graphicFrameLocks noGrp="1"/>
          </p:cNvGraphicFramePr>
          <p:nvPr/>
        </p:nvGraphicFramePr>
        <p:xfrm>
          <a:off x="1258888" y="827088"/>
          <a:ext cx="6743700" cy="3109911"/>
        </p:xfrm>
        <a:graphic>
          <a:graphicData uri="http://schemas.openxmlformats.org/drawingml/2006/table">
            <a:tbl>
              <a:tblPr/>
              <a:tblGrid>
                <a:gridCol w="1562100"/>
                <a:gridCol w="1890712"/>
                <a:gridCol w="830263"/>
                <a:gridCol w="136525"/>
                <a:gridCol w="136525"/>
                <a:gridCol w="400050"/>
                <a:gridCol w="1008062"/>
                <a:gridCol w="779463"/>
              </a:tblGrid>
              <a:tr h="90020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Obchodní akademie a Střední odborná škola, gen. F. Fajtla, Louny, p.o.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Osvoboditelů 380, Louny</a:t>
                      </a: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projektu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CZ.1.07/1.5.00/34.0052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sady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DUM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Mechanika 2. r. – Pružnost a pevnost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Tematický okruh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Krut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28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materiálu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Zkrucované pružiny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Ing. Bc. Zdeňka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Soprová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28.10. 2013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II.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48699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se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seznámí s p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ojmem zkrucovaná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pružina a se základními výpočtovými vztahy.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Učební materiál je určen pro II. ročník technických škol.</a:t>
                      </a:r>
                      <a:endParaRPr kumimoji="0" lang="cs-CZ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63623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Metodický pokyn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Učitel látku promítá na tabuli a provádí výklad.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13358" name="Skupina 3"/>
          <p:cNvGrpSpPr>
            <a:grpSpLocks/>
          </p:cNvGrpSpPr>
          <p:nvPr/>
        </p:nvGrpSpPr>
        <p:grpSpPr bwMode="auto">
          <a:xfrm>
            <a:off x="1476375" y="838200"/>
            <a:ext cx="3892550" cy="847725"/>
            <a:chOff x="1475656" y="2133600"/>
            <a:chExt cx="3893393" cy="847725"/>
          </a:xfrm>
        </p:grpSpPr>
        <p:pic>
          <p:nvPicPr>
            <p:cNvPr id="13359" name="Obrázek 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75656" y="2133600"/>
              <a:ext cx="2905125" cy="847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60" name="Obrázek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788024" y="2266949"/>
              <a:ext cx="581025" cy="581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advTm="4422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 b="1" smtClean="0">
                <a:solidFill>
                  <a:schemeClr val="tx2"/>
                </a:solidFill>
                <a:latin typeface="Arial" charset="0"/>
              </a:rPr>
              <a:t>Zkrucované pružiny</a:t>
            </a:r>
            <a:endParaRPr lang="cs-CZ" smtClean="0">
              <a:solidFill>
                <a:schemeClr val="tx2"/>
              </a:solidFill>
            </a:endParaRPr>
          </a:p>
        </p:txBody>
      </p:sp>
      <p:sp>
        <p:nvSpPr>
          <p:cNvPr id="1433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r>
              <a:rPr lang="cs-CZ" sz="2800" b="1" smtClean="0">
                <a:solidFill>
                  <a:schemeClr val="tx2"/>
                </a:solidFill>
                <a:latin typeface="Arial" charset="0"/>
              </a:rPr>
              <a:t>Pružiny </a:t>
            </a:r>
            <a:r>
              <a:rPr lang="cs-CZ" sz="2800" b="1" smtClean="0">
                <a:latin typeface="Arial" charset="0"/>
              </a:rPr>
              <a:t>– </a:t>
            </a:r>
            <a:r>
              <a:rPr lang="cs-CZ" sz="2800" smtClean="0">
                <a:latin typeface="Arial" charset="0"/>
              </a:rPr>
              <a:t>pružné prvky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r>
              <a:rPr lang="cs-CZ" sz="2800" smtClean="0">
                <a:latin typeface="Arial" charset="0"/>
              </a:rPr>
              <a:t>Funkce pružin:</a:t>
            </a:r>
          </a:p>
          <a:p>
            <a:pPr marL="1009650" lvl="1" indent="-609600"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>
                <a:latin typeface="Arial" charset="0"/>
              </a:rPr>
              <a:t>Tlumí nárazy – pohybovou energii mění v deformační práci a objemovou hustotu deformační energie</a:t>
            </a:r>
          </a:p>
          <a:p>
            <a:pPr marL="1009650" lvl="1" indent="-609600"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>
                <a:latin typeface="Arial" charset="0"/>
              </a:rPr>
              <a:t>Vykonávají práci – tvoří hnací element (pružiny u hodin)</a:t>
            </a:r>
          </a:p>
          <a:p>
            <a:pPr marL="1009650" lvl="1" indent="-609600"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>
                <a:latin typeface="Arial" charset="0"/>
              </a:rPr>
              <a:t>Vyvozují sílu – např. pružiny pojišťovacích ventilů</a:t>
            </a:r>
          </a:p>
          <a:p>
            <a:pPr marL="1009650" lvl="1" indent="-609600"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>
                <a:latin typeface="Arial" charset="0"/>
              </a:rPr>
              <a:t>Z dané deformace určují sílu – např. siloměry, mincíře</a:t>
            </a:r>
          </a:p>
          <a:p>
            <a:pPr marL="1009650" lvl="1" indent="-609600">
              <a:lnSpc>
                <a:spcPct val="90000"/>
              </a:lnSpc>
              <a:buFont typeface="Wingdings" pitchFamily="2" charset="2"/>
              <a:buChar char="q"/>
            </a:pPr>
            <a:endParaRPr lang="cs-CZ" sz="24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endParaRPr lang="cs-CZ" sz="26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endParaRPr lang="cs-CZ" smtClean="0">
              <a:latin typeface="Arial" charset="0"/>
            </a:endParaRPr>
          </a:p>
        </p:txBody>
      </p:sp>
    </p:spTree>
  </p:cSld>
  <p:clrMapOvr>
    <a:masterClrMapping/>
  </p:clrMapOvr>
  <p:transition advTm="812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 sz="4000" smtClean="0">
                <a:solidFill>
                  <a:schemeClr val="tx2"/>
                </a:solidFill>
                <a:latin typeface="Arial" charset="0"/>
              </a:rPr>
              <a:t>Zkrucovaná válcová přímá pružina – torzní tyč</a:t>
            </a:r>
            <a:endParaRPr lang="cs-CZ" sz="4000" smtClean="0">
              <a:solidFill>
                <a:schemeClr val="tx2"/>
              </a:solidFill>
            </a:endParaRPr>
          </a:p>
        </p:txBody>
      </p:sp>
      <p:sp>
        <p:nvSpPr>
          <p:cNvPr id="1536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cs-CZ" b="1" dirty="0" smtClean="0">
                <a:solidFill>
                  <a:schemeClr val="tx2"/>
                </a:solidFill>
                <a:latin typeface="Arial" charset="0"/>
              </a:rPr>
              <a:t>Torzní tyč </a:t>
            </a:r>
            <a:r>
              <a:rPr lang="cs-CZ" dirty="0" smtClean="0">
                <a:latin typeface="Arial" charset="0"/>
              </a:rPr>
              <a:t>– kruhový hřídel namáhaný krutem, hodnoty dovoleného napětí i úhlu zkroucení jsou však podstatně větší než u běžných hřídelů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endParaRPr lang="cs-CZ" dirty="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cs-CZ" b="1" dirty="0" smtClean="0">
                <a:solidFill>
                  <a:schemeClr val="tx2"/>
                </a:solidFill>
                <a:latin typeface="Arial" charset="0"/>
              </a:rPr>
              <a:t>Základní vztahy:</a:t>
            </a:r>
            <a:endParaRPr lang="cs-CZ" dirty="0" smtClean="0">
              <a:latin typeface="Arial" charset="0"/>
            </a:endParaRPr>
          </a:p>
          <a:p>
            <a:pPr marL="1009650" lvl="1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cs-CZ" dirty="0" smtClean="0">
                <a:latin typeface="Arial" charset="0"/>
              </a:rPr>
              <a:t>Pevnostní podmínka: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endParaRPr lang="cs-CZ" dirty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endParaRPr lang="cs-CZ" dirty="0" smtClean="0">
              <a:latin typeface="Arial" charset="0"/>
            </a:endParaRPr>
          </a:p>
          <a:p>
            <a:pPr marL="0" indent="0">
              <a:lnSpc>
                <a:spcPct val="90000"/>
              </a:lnSpc>
              <a:buFont typeface="Arial" charset="0"/>
              <a:buNone/>
              <a:defRPr/>
            </a:pPr>
            <a:endParaRPr lang="cs-CZ" dirty="0" smtClean="0">
              <a:latin typeface="Arial" charset="0"/>
            </a:endParaRPr>
          </a:p>
          <a:p>
            <a:pPr marL="0" indent="0">
              <a:lnSpc>
                <a:spcPct val="90000"/>
              </a:lnSpc>
              <a:buFont typeface="Arial" charset="0"/>
              <a:buNone/>
              <a:defRPr/>
            </a:pPr>
            <a:endParaRPr lang="cs-CZ" dirty="0">
              <a:latin typeface="Arial" charset="0"/>
            </a:endParaRPr>
          </a:p>
          <a:p>
            <a:pPr marL="0" indent="0">
              <a:lnSpc>
                <a:spcPct val="90000"/>
              </a:lnSpc>
              <a:buFont typeface="Arial" charset="0"/>
              <a:buNone/>
              <a:defRPr/>
            </a:pPr>
            <a:endParaRPr lang="cs-CZ" dirty="0" smtClean="0">
              <a:latin typeface="Arial" charset="0"/>
            </a:endParaRPr>
          </a:p>
          <a:p>
            <a:pPr marL="0" indent="0">
              <a:lnSpc>
                <a:spcPct val="90000"/>
              </a:lnSpc>
              <a:buFont typeface="Arial" charset="0"/>
              <a:buNone/>
              <a:defRPr/>
            </a:pPr>
            <a:endParaRPr lang="cs-CZ" dirty="0" smtClean="0">
              <a:latin typeface="Arial" charset="0"/>
            </a:endParaRPr>
          </a:p>
        </p:txBody>
      </p:sp>
      <p:graphicFrame>
        <p:nvGraphicFramePr>
          <p:cNvPr id="15364" name="Object 12"/>
          <p:cNvGraphicFramePr>
            <a:graphicFrameLocks noChangeAspect="1"/>
          </p:cNvGraphicFramePr>
          <p:nvPr/>
        </p:nvGraphicFramePr>
        <p:xfrm>
          <a:off x="1547813" y="5013325"/>
          <a:ext cx="2571750" cy="1049338"/>
        </p:xfrm>
        <a:graphic>
          <a:graphicData uri="http://schemas.openxmlformats.org/presentationml/2006/ole">
            <p:oleObj spid="_x0000_s15364" name="Rovnice" r:id="rId4" imgW="965200" imgH="393700" progId="Equation.3">
              <p:embed/>
            </p:oleObj>
          </a:graphicData>
        </a:graphic>
      </p:graphicFrame>
    </p:spTree>
  </p:cSld>
  <p:clrMapOvr>
    <a:masterClrMapping/>
  </p:clrMapOvr>
  <p:transition advTm="812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smtClean="0">
              <a:solidFill>
                <a:schemeClr val="tx2"/>
              </a:solidFill>
            </a:endParaRPr>
          </a:p>
        </p:txBody>
      </p:sp>
      <p:sp>
        <p:nvSpPr>
          <p:cNvPr id="16387" name="Rectangle 3"/>
          <p:cNvSpPr>
            <a:spLocks noGrp="1"/>
          </p:cNvSpPr>
          <p:nvPr>
            <p:ph type="body" idx="4294967295"/>
          </p:nvPr>
        </p:nvSpPr>
        <p:spPr>
          <a:xfrm>
            <a:off x="500063" y="1000125"/>
            <a:ext cx="8229600" cy="4525963"/>
          </a:xfrm>
        </p:spPr>
        <p:txBody>
          <a:bodyPr/>
          <a:lstStyle/>
          <a:p>
            <a:pPr marL="1009650" lvl="1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cs-CZ" dirty="0" smtClean="0">
                <a:latin typeface="Arial" charset="0"/>
              </a:rPr>
              <a:t>Deformační podmínka:</a:t>
            </a:r>
          </a:p>
          <a:p>
            <a:pPr marL="1009650" lvl="1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endParaRPr lang="cs-CZ" dirty="0">
              <a:latin typeface="Arial" charset="0"/>
            </a:endParaRPr>
          </a:p>
          <a:p>
            <a:pPr marL="400050" lvl="1" indent="0">
              <a:lnSpc>
                <a:spcPct val="90000"/>
              </a:lnSpc>
              <a:buFont typeface="Arial" charset="0"/>
              <a:buNone/>
              <a:defRPr/>
            </a:pPr>
            <a:endParaRPr lang="cs-CZ" dirty="0">
              <a:latin typeface="Arial" charset="0"/>
            </a:endParaRPr>
          </a:p>
          <a:p>
            <a:pPr marL="400050" lvl="1" indent="0">
              <a:lnSpc>
                <a:spcPct val="90000"/>
              </a:lnSpc>
              <a:buFont typeface="Arial" charset="0"/>
              <a:buNone/>
              <a:defRPr/>
            </a:pPr>
            <a:endParaRPr lang="cs-CZ" dirty="0" smtClean="0">
              <a:latin typeface="Arial" charset="0"/>
            </a:endParaRPr>
          </a:p>
          <a:p>
            <a:pPr marL="1009650" lvl="1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cs-CZ" dirty="0" smtClean="0">
                <a:latin typeface="Arial" charset="0"/>
              </a:rPr>
              <a:t>Deformační práce:</a:t>
            </a:r>
          </a:p>
          <a:p>
            <a:pPr marL="1009650" lvl="1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endParaRPr lang="cs-CZ" dirty="0">
              <a:latin typeface="Arial" charset="0"/>
            </a:endParaRPr>
          </a:p>
          <a:p>
            <a:pPr marL="400050" lvl="1" indent="0">
              <a:lnSpc>
                <a:spcPct val="90000"/>
              </a:lnSpc>
              <a:buFont typeface="Arial" charset="0"/>
              <a:buNone/>
              <a:defRPr/>
            </a:pPr>
            <a:endParaRPr lang="cs-CZ" dirty="0" smtClean="0">
              <a:latin typeface="Arial" charset="0"/>
            </a:endParaRPr>
          </a:p>
          <a:p>
            <a:pPr marL="400050" lvl="1" indent="0">
              <a:lnSpc>
                <a:spcPct val="90000"/>
              </a:lnSpc>
              <a:buFont typeface="Arial" charset="0"/>
              <a:buNone/>
              <a:defRPr/>
            </a:pPr>
            <a:endParaRPr lang="cs-CZ" dirty="0" smtClean="0">
              <a:latin typeface="Arial" charset="0"/>
            </a:endParaRPr>
          </a:p>
          <a:p>
            <a:pPr marL="1009650" lvl="1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cs-CZ" dirty="0" smtClean="0">
                <a:latin typeface="Arial" charset="0"/>
              </a:rPr>
              <a:t>Objemová hustota deformační energie: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endParaRPr lang="cs-CZ" sz="2800" dirty="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2800" dirty="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endParaRPr lang="cs-CZ" sz="2800" dirty="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  <a:defRPr/>
            </a:pPr>
            <a:endParaRPr lang="cs-CZ" sz="2600" dirty="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  <a:defRPr/>
            </a:pPr>
            <a:endParaRPr lang="cs-CZ" sz="2600" dirty="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2400" dirty="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endParaRPr lang="cs-CZ" dirty="0" smtClean="0">
              <a:latin typeface="Arial" charset="0"/>
            </a:endParaRPr>
          </a:p>
        </p:txBody>
      </p:sp>
      <p:graphicFrame>
        <p:nvGraphicFramePr>
          <p:cNvPr id="16388" name="Object 1"/>
          <p:cNvGraphicFramePr>
            <a:graphicFrameLocks noChangeAspect="1"/>
          </p:cNvGraphicFramePr>
          <p:nvPr/>
        </p:nvGraphicFramePr>
        <p:xfrm>
          <a:off x="1619250" y="1484313"/>
          <a:ext cx="1512888" cy="1152525"/>
        </p:xfrm>
        <a:graphic>
          <a:graphicData uri="http://schemas.openxmlformats.org/presentationml/2006/ole">
            <p:oleObj spid="_x0000_s16388" name="Equation" r:id="rId4" imgW="533169" imgH="406224" progId="Equation.3">
              <p:embed/>
            </p:oleObj>
          </a:graphicData>
        </a:graphic>
      </p:graphicFrame>
      <p:graphicFrame>
        <p:nvGraphicFramePr>
          <p:cNvPr id="16389" name="Object 3"/>
          <p:cNvGraphicFramePr>
            <a:graphicFrameLocks noChangeAspect="1"/>
          </p:cNvGraphicFramePr>
          <p:nvPr/>
        </p:nvGraphicFramePr>
        <p:xfrm>
          <a:off x="1547813" y="3357563"/>
          <a:ext cx="1728787" cy="979487"/>
        </p:xfrm>
        <a:graphic>
          <a:graphicData uri="http://schemas.openxmlformats.org/presentationml/2006/ole">
            <p:oleObj spid="_x0000_s16389" name="Equation" r:id="rId5" imgW="761669" imgH="431613" progId="Equation.3">
              <p:embed/>
            </p:oleObj>
          </a:graphicData>
        </a:graphic>
      </p:graphicFrame>
      <p:graphicFrame>
        <p:nvGraphicFramePr>
          <p:cNvPr id="16390" name="Object 4"/>
          <p:cNvGraphicFramePr>
            <a:graphicFrameLocks noChangeAspect="1"/>
          </p:cNvGraphicFramePr>
          <p:nvPr/>
        </p:nvGraphicFramePr>
        <p:xfrm>
          <a:off x="1619250" y="5084763"/>
          <a:ext cx="1412875" cy="1136650"/>
        </p:xfrm>
        <a:graphic>
          <a:graphicData uri="http://schemas.openxmlformats.org/presentationml/2006/ole">
            <p:oleObj spid="_x0000_s16390" name="Equation" r:id="rId6" imgW="520700" imgH="419100" progId="Equation.3">
              <p:embed/>
            </p:oleObj>
          </a:graphicData>
        </a:graphic>
      </p:graphicFrame>
    </p:spTree>
  </p:cSld>
  <p:clrMapOvr>
    <a:masterClrMapping/>
  </p:clrMapOvr>
  <p:transition advTm="812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 sz="4000" smtClean="0">
                <a:solidFill>
                  <a:schemeClr val="tx2"/>
                </a:solidFill>
                <a:latin typeface="Arial" charset="0"/>
              </a:rPr>
              <a:t>Šroubová pružina tažná a tlačná</a:t>
            </a:r>
            <a:endParaRPr lang="cs-CZ" sz="4000" smtClean="0">
              <a:solidFill>
                <a:schemeClr val="tx2"/>
              </a:solidFill>
            </a:endParaRPr>
          </a:p>
        </p:txBody>
      </p:sp>
      <p:sp>
        <p:nvSpPr>
          <p:cNvPr id="1536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cs-CZ" dirty="0" smtClean="0">
                <a:latin typeface="Arial" charset="0"/>
              </a:rPr>
              <a:t>V praxi se vyskytuje nejčastěji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cs-CZ" dirty="0" smtClean="0">
                <a:latin typeface="Arial" charset="0"/>
              </a:rPr>
              <a:t>Tažná má oka, tlačná rovné zakončení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endParaRPr lang="cs-CZ" dirty="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cs-CZ" b="1" dirty="0">
                <a:solidFill>
                  <a:schemeClr val="tx2"/>
                </a:solidFill>
                <a:latin typeface="Arial" charset="0"/>
              </a:rPr>
              <a:t>Základní vztahy</a:t>
            </a:r>
            <a:r>
              <a:rPr lang="cs-CZ" b="1" dirty="0" smtClean="0">
                <a:solidFill>
                  <a:schemeClr val="tx2"/>
                </a:solidFill>
                <a:latin typeface="Arial" charset="0"/>
              </a:rPr>
              <a:t>:</a:t>
            </a:r>
          </a:p>
          <a:p>
            <a:pPr marL="1009650" lvl="1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cs-CZ" dirty="0" smtClean="0">
                <a:latin typeface="Arial" charset="0"/>
              </a:rPr>
              <a:t>Prodloužení pružiny:</a:t>
            </a:r>
          </a:p>
          <a:p>
            <a:pPr marL="1009650" lvl="1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endParaRPr lang="cs-CZ" dirty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endParaRPr lang="cs-CZ" dirty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endParaRPr lang="cs-CZ" dirty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endParaRPr lang="cs-CZ" dirty="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endParaRPr lang="cs-CZ" dirty="0" smtClean="0">
              <a:latin typeface="Arial" charset="0"/>
            </a:endParaRPr>
          </a:p>
          <a:p>
            <a:pPr marL="0" indent="0">
              <a:lnSpc>
                <a:spcPct val="90000"/>
              </a:lnSpc>
              <a:buFont typeface="Arial" charset="0"/>
              <a:buNone/>
              <a:defRPr/>
            </a:pPr>
            <a:endParaRPr lang="cs-CZ" dirty="0" smtClean="0">
              <a:latin typeface="Arial" charset="0"/>
            </a:endParaRPr>
          </a:p>
          <a:p>
            <a:pPr marL="0" indent="0">
              <a:lnSpc>
                <a:spcPct val="90000"/>
              </a:lnSpc>
              <a:buFont typeface="Arial" charset="0"/>
              <a:buNone/>
              <a:defRPr/>
            </a:pPr>
            <a:endParaRPr lang="cs-CZ" dirty="0">
              <a:latin typeface="Arial" charset="0"/>
            </a:endParaRPr>
          </a:p>
          <a:p>
            <a:pPr marL="0" indent="0">
              <a:lnSpc>
                <a:spcPct val="90000"/>
              </a:lnSpc>
              <a:buFont typeface="Arial" charset="0"/>
              <a:buNone/>
              <a:defRPr/>
            </a:pPr>
            <a:endParaRPr lang="cs-CZ" dirty="0" smtClean="0">
              <a:latin typeface="Arial" charset="0"/>
            </a:endParaRPr>
          </a:p>
          <a:p>
            <a:pPr marL="0" indent="0">
              <a:lnSpc>
                <a:spcPct val="90000"/>
              </a:lnSpc>
              <a:buFont typeface="Arial" charset="0"/>
              <a:buNone/>
              <a:defRPr/>
            </a:pPr>
            <a:endParaRPr lang="cs-CZ" dirty="0" smtClean="0">
              <a:latin typeface="Arial" charset="0"/>
            </a:endParaRPr>
          </a:p>
        </p:txBody>
      </p:sp>
      <p:graphicFrame>
        <p:nvGraphicFramePr>
          <p:cNvPr id="17412" name="Object 4"/>
          <p:cNvGraphicFramePr>
            <a:graphicFrameLocks noChangeAspect="1"/>
          </p:cNvGraphicFramePr>
          <p:nvPr/>
        </p:nvGraphicFramePr>
        <p:xfrm>
          <a:off x="1547813" y="4437063"/>
          <a:ext cx="2087562" cy="1111250"/>
        </p:xfrm>
        <a:graphic>
          <a:graphicData uri="http://schemas.openxmlformats.org/presentationml/2006/ole">
            <p:oleObj spid="_x0000_s17412" name="Equation" r:id="rId4" imgW="787400" imgH="419100" progId="Equation.3">
              <p:embed/>
            </p:oleObj>
          </a:graphicData>
        </a:graphic>
      </p:graphicFrame>
    </p:spTree>
  </p:cSld>
  <p:clrMapOvr>
    <a:masterClrMapping/>
  </p:clrMapOvr>
  <p:transition advTm="812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smtClean="0">
              <a:solidFill>
                <a:schemeClr val="tx2"/>
              </a:solidFill>
            </a:endParaRPr>
          </a:p>
        </p:txBody>
      </p:sp>
      <p:sp>
        <p:nvSpPr>
          <p:cNvPr id="16387" name="Rectangle 3"/>
          <p:cNvSpPr>
            <a:spLocks noGrp="1"/>
          </p:cNvSpPr>
          <p:nvPr>
            <p:ph type="body" idx="4294967295"/>
          </p:nvPr>
        </p:nvSpPr>
        <p:spPr>
          <a:xfrm>
            <a:off x="500063" y="1000125"/>
            <a:ext cx="8229600" cy="4525963"/>
          </a:xfrm>
        </p:spPr>
        <p:txBody>
          <a:bodyPr/>
          <a:lstStyle/>
          <a:p>
            <a:pPr marL="1009650" lvl="1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cs-CZ" dirty="0">
                <a:latin typeface="Arial" charset="0"/>
              </a:rPr>
              <a:t>Počet závitů:</a:t>
            </a:r>
          </a:p>
          <a:p>
            <a:pPr marL="400050" lvl="1" indent="0">
              <a:lnSpc>
                <a:spcPct val="90000"/>
              </a:lnSpc>
              <a:buFont typeface="Arial" charset="0"/>
              <a:buNone/>
              <a:defRPr/>
            </a:pPr>
            <a:endParaRPr lang="cs-CZ" dirty="0" smtClean="0">
              <a:latin typeface="Arial" charset="0"/>
            </a:endParaRPr>
          </a:p>
          <a:p>
            <a:pPr marL="1009650" lvl="1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endParaRPr lang="cs-CZ" dirty="0">
              <a:latin typeface="Arial" charset="0"/>
            </a:endParaRPr>
          </a:p>
          <a:p>
            <a:pPr marL="400050" lvl="1" indent="0">
              <a:lnSpc>
                <a:spcPct val="90000"/>
              </a:lnSpc>
              <a:buFont typeface="Arial" charset="0"/>
              <a:buNone/>
              <a:defRPr/>
            </a:pPr>
            <a:endParaRPr lang="cs-CZ" dirty="0" smtClean="0">
              <a:latin typeface="Arial" charset="0"/>
            </a:endParaRPr>
          </a:p>
          <a:p>
            <a:pPr marL="1009650" lvl="1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cs-CZ" dirty="0" smtClean="0">
                <a:latin typeface="Arial" charset="0"/>
              </a:rPr>
              <a:t>Tuhost pružiny:</a:t>
            </a:r>
          </a:p>
          <a:p>
            <a:pPr marL="1009650" lvl="1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endParaRPr lang="cs-CZ" dirty="0">
              <a:latin typeface="Arial" charset="0"/>
            </a:endParaRPr>
          </a:p>
          <a:p>
            <a:pPr marL="400050" lvl="1" indent="0">
              <a:lnSpc>
                <a:spcPct val="90000"/>
              </a:lnSpc>
              <a:buFont typeface="Arial" charset="0"/>
              <a:buNone/>
              <a:defRPr/>
            </a:pPr>
            <a:endParaRPr lang="cs-CZ" dirty="0" smtClean="0">
              <a:latin typeface="Arial" charset="0"/>
            </a:endParaRPr>
          </a:p>
          <a:p>
            <a:pPr marL="400050" lvl="1" indent="0">
              <a:lnSpc>
                <a:spcPct val="90000"/>
              </a:lnSpc>
              <a:buFont typeface="Arial" charset="0"/>
              <a:buNone/>
              <a:defRPr/>
            </a:pPr>
            <a:endParaRPr lang="cs-CZ" dirty="0" smtClean="0">
              <a:latin typeface="Arial" charset="0"/>
            </a:endParaRPr>
          </a:p>
          <a:p>
            <a:pPr marL="1009650" lvl="1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cs-CZ" dirty="0" smtClean="0">
                <a:latin typeface="Arial" charset="0"/>
              </a:rPr>
              <a:t>Celková délka nezatížené pružiny: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endParaRPr lang="cs-CZ" sz="2800" dirty="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2800" dirty="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endParaRPr lang="cs-CZ" sz="2800" dirty="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  <a:defRPr/>
            </a:pPr>
            <a:endParaRPr lang="cs-CZ" sz="2600" dirty="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  <a:defRPr/>
            </a:pPr>
            <a:endParaRPr lang="cs-CZ" sz="2600" dirty="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2400" dirty="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endParaRPr lang="cs-CZ" dirty="0" smtClean="0">
              <a:latin typeface="Arial" charset="0"/>
            </a:endParaRPr>
          </a:p>
        </p:txBody>
      </p:sp>
      <p:graphicFrame>
        <p:nvGraphicFramePr>
          <p:cNvPr id="18436" name="Object 2"/>
          <p:cNvGraphicFramePr>
            <a:graphicFrameLocks noChangeAspect="1"/>
          </p:cNvGraphicFramePr>
          <p:nvPr/>
        </p:nvGraphicFramePr>
        <p:xfrm>
          <a:off x="1547813" y="1557338"/>
          <a:ext cx="1728787" cy="1017587"/>
        </p:xfrm>
        <a:graphic>
          <a:graphicData uri="http://schemas.openxmlformats.org/presentationml/2006/ole">
            <p:oleObj spid="_x0000_s18436" name="Equation" r:id="rId4" imgW="710891" imgH="418918" progId="Equation.3">
              <p:embed/>
            </p:oleObj>
          </a:graphicData>
        </a:graphic>
      </p:graphicFrame>
      <p:graphicFrame>
        <p:nvGraphicFramePr>
          <p:cNvPr id="18437" name="Object 3"/>
          <p:cNvGraphicFramePr>
            <a:graphicFrameLocks noChangeAspect="1"/>
          </p:cNvGraphicFramePr>
          <p:nvPr/>
        </p:nvGraphicFramePr>
        <p:xfrm>
          <a:off x="1619250" y="3429000"/>
          <a:ext cx="1081088" cy="1079500"/>
        </p:xfrm>
        <a:graphic>
          <a:graphicData uri="http://schemas.openxmlformats.org/presentationml/2006/ole">
            <p:oleObj spid="_x0000_s18437" name="Equation" r:id="rId5" imgW="419100" imgH="419100" progId="Equation.3">
              <p:embed/>
            </p:oleObj>
          </a:graphicData>
        </a:graphic>
      </p:graphicFrame>
      <p:graphicFrame>
        <p:nvGraphicFramePr>
          <p:cNvPr id="18438" name="Object 4"/>
          <p:cNvGraphicFramePr>
            <a:graphicFrameLocks noChangeAspect="1"/>
          </p:cNvGraphicFramePr>
          <p:nvPr/>
        </p:nvGraphicFramePr>
        <p:xfrm>
          <a:off x="1619250" y="5516563"/>
          <a:ext cx="4133850" cy="433387"/>
        </p:xfrm>
        <a:graphic>
          <a:graphicData uri="http://schemas.openxmlformats.org/presentationml/2006/ole">
            <p:oleObj spid="_x0000_s18438" name="Equation" r:id="rId6" imgW="1447172" imgH="203112" progId="Equation.3">
              <p:embed/>
            </p:oleObj>
          </a:graphicData>
        </a:graphic>
      </p:graphicFrame>
    </p:spTree>
  </p:cSld>
  <p:clrMapOvr>
    <a:masterClrMapping/>
  </p:clrMapOvr>
  <p:transition advTm="812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19459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620713"/>
            <a:ext cx="8229600" cy="4525962"/>
          </a:xfrm>
        </p:spPr>
        <p:txBody>
          <a:bodyPr/>
          <a:lstStyle/>
          <a:p>
            <a:pPr marL="609600" indent="-609600"/>
            <a:r>
              <a:rPr lang="cs-CZ" smtClean="0">
                <a:latin typeface="Arial" charset="0"/>
              </a:rPr>
              <a:t>Kontrolní otázky:</a:t>
            </a:r>
          </a:p>
          <a:p>
            <a:pPr marL="609600" indent="-609600">
              <a:buFont typeface="Arial" charset="0"/>
              <a:buAutoNum type="arabicPeriod"/>
            </a:pPr>
            <a:r>
              <a:rPr lang="cs-CZ" sz="2800" smtClean="0">
                <a:latin typeface="Arial" charset="0"/>
              </a:rPr>
              <a:t>Co rozumíme pojmem pružina?</a:t>
            </a:r>
          </a:p>
          <a:p>
            <a:pPr marL="609600" indent="-609600">
              <a:buFont typeface="Arial" charset="0"/>
              <a:buAutoNum type="arabicPeriod"/>
            </a:pPr>
            <a:r>
              <a:rPr lang="cs-CZ" sz="2800" smtClean="0">
                <a:latin typeface="Arial" charset="0"/>
              </a:rPr>
              <a:t>Jaké jsou funkce pružin?</a:t>
            </a:r>
          </a:p>
          <a:p>
            <a:pPr marL="609600" indent="-609600">
              <a:buFont typeface="Arial" charset="0"/>
              <a:buAutoNum type="arabicPeriod"/>
            </a:pPr>
            <a:r>
              <a:rPr lang="cs-CZ" sz="2800" smtClean="0">
                <a:latin typeface="Arial" charset="0"/>
              </a:rPr>
              <a:t>Napiš pevnostní a deformační podmínku pro torzní tyč?</a:t>
            </a:r>
          </a:p>
          <a:p>
            <a:pPr marL="609600" indent="-609600">
              <a:buFont typeface="Arial" charset="0"/>
              <a:buAutoNum type="arabicPeriod"/>
            </a:pPr>
            <a:r>
              <a:rPr lang="cs-CZ" sz="2800" smtClean="0">
                <a:latin typeface="Arial" charset="0"/>
              </a:rPr>
              <a:t>Jak vypočteme tuhost pružiny?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20483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620713"/>
            <a:ext cx="8229600" cy="4525962"/>
          </a:xfrm>
        </p:spPr>
        <p:txBody>
          <a:bodyPr/>
          <a:lstStyle/>
          <a:p>
            <a:pPr marL="609600" indent="-609600"/>
            <a:r>
              <a:rPr lang="cs-CZ" smtClean="0">
                <a:latin typeface="Arial" charset="0"/>
              </a:rPr>
              <a:t>Řešení:</a:t>
            </a:r>
          </a:p>
          <a:p>
            <a:pPr marL="609600" indent="-609600">
              <a:buFont typeface="Arial" charset="0"/>
              <a:buAutoNum type="arabicPeriod"/>
            </a:pPr>
            <a:r>
              <a:rPr lang="cs-CZ" sz="2800" smtClean="0">
                <a:latin typeface="Arial" charset="0"/>
              </a:rPr>
              <a:t>Pružný prvek</a:t>
            </a:r>
          </a:p>
          <a:p>
            <a:pPr marL="609600" indent="-609600">
              <a:buFont typeface="Arial" charset="0"/>
              <a:buAutoNum type="arabicPeriod"/>
            </a:pPr>
            <a:r>
              <a:rPr lang="cs-CZ" sz="2800" smtClean="0">
                <a:latin typeface="Arial" charset="0"/>
              </a:rPr>
              <a:t>Tlumí nárazy, vykonávají práci, vyvozují sílu, z dané deformace určují sílu</a:t>
            </a:r>
          </a:p>
          <a:p>
            <a:pPr marL="609600" indent="-609600">
              <a:buFont typeface="Arial" charset="0"/>
              <a:buAutoNum type="arabicPeriod"/>
            </a:pPr>
            <a:r>
              <a:rPr lang="cs-CZ" sz="2800" smtClean="0">
                <a:latin typeface="Arial" charset="0"/>
              </a:rPr>
              <a:t>Pevnostní podmínka</a:t>
            </a:r>
          </a:p>
          <a:p>
            <a:pPr marL="609600" indent="-609600">
              <a:buFont typeface="Arial" charset="0"/>
              <a:buAutoNum type="arabicPeriod"/>
            </a:pPr>
            <a:endParaRPr lang="cs-CZ" sz="2800" smtClean="0">
              <a:latin typeface="Arial" charset="0"/>
            </a:endParaRPr>
          </a:p>
          <a:p>
            <a:pPr marL="609600" indent="-609600">
              <a:buFont typeface="Arial" charset="0"/>
              <a:buNone/>
            </a:pPr>
            <a:r>
              <a:rPr lang="cs-CZ" sz="2800" smtClean="0">
                <a:latin typeface="Arial" charset="0"/>
              </a:rPr>
              <a:t>       Deformační podmínka</a:t>
            </a:r>
          </a:p>
          <a:p>
            <a:pPr marL="609600" indent="-609600">
              <a:buFont typeface="Arial" charset="0"/>
              <a:buNone/>
            </a:pPr>
            <a:endParaRPr lang="cs-CZ" sz="2800" smtClean="0">
              <a:latin typeface="Arial" charset="0"/>
            </a:endParaRPr>
          </a:p>
          <a:p>
            <a:pPr marL="609600" indent="-609600">
              <a:buFont typeface="Calibri" pitchFamily="34" charset="0"/>
              <a:buAutoNum type="arabicPeriod" startAt="4"/>
            </a:pPr>
            <a:r>
              <a:rPr lang="cs-CZ" sz="2800" smtClean="0">
                <a:latin typeface="Arial" charset="0"/>
              </a:rPr>
              <a:t>Tuhost pružiny</a:t>
            </a:r>
          </a:p>
          <a:p>
            <a:pPr marL="609600" indent="-609600">
              <a:buFont typeface="Arial" charset="0"/>
              <a:buAutoNum type="arabicPeriod" startAt="4"/>
            </a:pPr>
            <a:endParaRPr lang="cs-CZ" sz="2800" smtClean="0">
              <a:latin typeface="Arial" charset="0"/>
            </a:endParaRPr>
          </a:p>
          <a:p>
            <a:pPr marL="609600" indent="-609600">
              <a:buFont typeface="Arial" charset="0"/>
              <a:buAutoNum type="arabicPeriod" startAt="4"/>
            </a:pPr>
            <a:endParaRPr lang="cs-CZ" sz="2800" smtClean="0">
              <a:latin typeface="Arial" charset="0"/>
            </a:endParaRPr>
          </a:p>
          <a:p>
            <a:pPr marL="609600" indent="-609600">
              <a:buFont typeface="Arial" charset="0"/>
              <a:buNone/>
            </a:pPr>
            <a:r>
              <a:rPr lang="cs-CZ" sz="2800" smtClean="0">
                <a:latin typeface="Arial" charset="0"/>
              </a:rPr>
              <a:t>      </a:t>
            </a:r>
          </a:p>
          <a:p>
            <a:pPr marL="609600" indent="-609600">
              <a:buFont typeface="Arial" charset="0"/>
              <a:buNone/>
            </a:pPr>
            <a:endParaRPr lang="cs-CZ" sz="2800" smtClean="0">
              <a:latin typeface="Arial" charset="0"/>
            </a:endParaRPr>
          </a:p>
          <a:p>
            <a:pPr marL="609600" indent="-609600">
              <a:buFont typeface="Arial" charset="0"/>
              <a:buNone/>
            </a:pPr>
            <a:endParaRPr lang="cs-CZ" sz="2800" smtClean="0">
              <a:latin typeface="Arial" charset="0"/>
            </a:endParaRPr>
          </a:p>
          <a:p>
            <a:pPr marL="609600" indent="-609600">
              <a:buFont typeface="Arial" charset="0"/>
              <a:buAutoNum type="arabicPeriod"/>
            </a:pPr>
            <a:endParaRPr lang="cs-CZ" sz="2800" smtClean="0">
              <a:latin typeface="Arial" charset="0"/>
            </a:endParaRPr>
          </a:p>
          <a:p>
            <a:pPr marL="609600" indent="-609600">
              <a:buFont typeface="Arial" charset="0"/>
              <a:buNone/>
            </a:pPr>
            <a:r>
              <a:rPr lang="cs-CZ" sz="2800" smtClean="0">
                <a:latin typeface="Arial" charset="0"/>
              </a:rPr>
              <a:t>      </a:t>
            </a:r>
          </a:p>
          <a:p>
            <a:pPr marL="609600" indent="-609600">
              <a:buFont typeface="Arial" charset="0"/>
              <a:buAutoNum type="arabicPeriod"/>
            </a:pPr>
            <a:endParaRPr lang="cs-CZ" sz="2800" smtClean="0">
              <a:latin typeface="Arial" charset="0"/>
            </a:endParaRPr>
          </a:p>
          <a:p>
            <a:pPr marL="609600" indent="-609600">
              <a:buFont typeface="Arial" charset="0"/>
              <a:buAutoNum type="arabicPeriod"/>
            </a:pPr>
            <a:endParaRPr lang="cs-CZ" sz="2800" smtClean="0">
              <a:latin typeface="Arial" charset="0"/>
            </a:endParaRPr>
          </a:p>
          <a:p>
            <a:pPr marL="609600" indent="-609600">
              <a:buFont typeface="Arial" charset="0"/>
              <a:buAutoNum type="arabicPeriod"/>
            </a:pPr>
            <a:endParaRPr lang="cs-CZ" sz="2800" smtClean="0">
              <a:latin typeface="Arial" charset="0"/>
            </a:endParaRPr>
          </a:p>
        </p:txBody>
      </p:sp>
      <p:graphicFrame>
        <p:nvGraphicFramePr>
          <p:cNvPr id="20484" name="Object 12"/>
          <p:cNvGraphicFramePr>
            <a:graphicFrameLocks noChangeAspect="1"/>
          </p:cNvGraphicFramePr>
          <p:nvPr/>
        </p:nvGraphicFramePr>
        <p:xfrm>
          <a:off x="4787900" y="2708275"/>
          <a:ext cx="2232025" cy="911225"/>
        </p:xfrm>
        <a:graphic>
          <a:graphicData uri="http://schemas.openxmlformats.org/presentationml/2006/ole">
            <p:oleObj spid="_x0000_s20484" name="Rovnice" r:id="rId3" imgW="965200" imgH="393700" progId="Equation.3">
              <p:embed/>
            </p:oleObj>
          </a:graphicData>
        </a:graphic>
      </p:graphicFrame>
      <p:graphicFrame>
        <p:nvGraphicFramePr>
          <p:cNvPr id="20485" name="Object 1"/>
          <p:cNvGraphicFramePr>
            <a:graphicFrameLocks noChangeAspect="1"/>
          </p:cNvGraphicFramePr>
          <p:nvPr/>
        </p:nvGraphicFramePr>
        <p:xfrm>
          <a:off x="5003800" y="3716338"/>
          <a:ext cx="1223963" cy="933450"/>
        </p:xfrm>
        <a:graphic>
          <a:graphicData uri="http://schemas.openxmlformats.org/presentationml/2006/ole">
            <p:oleObj spid="_x0000_s20485" name="Equation" r:id="rId4" imgW="533169" imgH="406224" progId="Equation.3">
              <p:embed/>
            </p:oleObj>
          </a:graphicData>
        </a:graphic>
      </p:graphicFrame>
      <p:graphicFrame>
        <p:nvGraphicFramePr>
          <p:cNvPr id="20486" name="Object 3"/>
          <p:cNvGraphicFramePr>
            <a:graphicFrameLocks noChangeAspect="1"/>
          </p:cNvGraphicFramePr>
          <p:nvPr/>
        </p:nvGraphicFramePr>
        <p:xfrm>
          <a:off x="3708400" y="4797425"/>
          <a:ext cx="935038" cy="935038"/>
        </p:xfrm>
        <a:graphic>
          <a:graphicData uri="http://schemas.openxmlformats.org/presentationml/2006/ole">
            <p:oleObj spid="_x0000_s20486" name="Equation" r:id="rId5" imgW="419100" imgH="4191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21507" name="Rectangle 3"/>
          <p:cNvSpPr>
            <a:spLocks noGrp="1"/>
          </p:cNvSpPr>
          <p:nvPr>
            <p:ph type="body" idx="4294967295"/>
          </p:nvPr>
        </p:nvSpPr>
        <p:spPr>
          <a:xfrm>
            <a:off x="611188" y="765175"/>
            <a:ext cx="8229600" cy="4525963"/>
          </a:xfrm>
        </p:spPr>
        <p:txBody>
          <a:bodyPr/>
          <a:lstStyle/>
          <a:p>
            <a:pPr algn="just">
              <a:buFont typeface="Arial" charset="0"/>
              <a:buNone/>
            </a:pPr>
            <a:endParaRPr lang="cs-CZ" sz="1400" b="1" smtClean="0">
              <a:latin typeface="Arial" charset="0"/>
            </a:endParaRPr>
          </a:p>
          <a:p>
            <a:pPr algn="just"/>
            <a:r>
              <a:rPr lang="cs-CZ" sz="1600" b="1" smtClean="0">
                <a:latin typeface="Arial" charset="0"/>
              </a:rPr>
              <a:t>Citace:</a:t>
            </a:r>
            <a:r>
              <a:rPr lang="cs-CZ" sz="1400" smtClean="0">
                <a:latin typeface="Arial" charset="0"/>
              </a:rPr>
              <a:t> MRŇÁK, Ladislav a DRDLA, Alexander. </a:t>
            </a:r>
            <a:r>
              <a:rPr lang="cs-CZ" sz="1400" i="1" smtClean="0">
                <a:latin typeface="Arial" charset="0"/>
              </a:rPr>
              <a:t>Mechanika:pružnost a pevnost pro střední průmyslové školy strojnické.</a:t>
            </a:r>
            <a:r>
              <a:rPr lang="cs-CZ" sz="1400" smtClean="0">
                <a:latin typeface="Arial" charset="0"/>
              </a:rPr>
              <a:t>Vyd. 3. Praha:Nakladatelství technické literatury, s.124-132</a:t>
            </a:r>
          </a:p>
          <a:p>
            <a:pPr algn="just"/>
            <a:endParaRPr lang="cs-CZ" sz="1400" smtClean="0">
              <a:latin typeface="Arial" charset="0"/>
            </a:endParaRPr>
          </a:p>
          <a:p>
            <a:pPr algn="just">
              <a:buFont typeface="Arial" charset="0"/>
              <a:buNone/>
            </a:pPr>
            <a:endParaRPr lang="cs-CZ" sz="1400" smtClean="0">
              <a:latin typeface="Arial" charset="0"/>
            </a:endParaRPr>
          </a:p>
          <a:p>
            <a:pPr algn="just"/>
            <a:endParaRPr lang="cs-CZ" sz="1200" b="1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UM-PPT-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DUM-PPT-šablona</Template>
  <TotalTime>882</TotalTime>
  <Words>332</Words>
  <Application>Microsoft Office PowerPoint</Application>
  <PresentationFormat>Předvádění na obrazovce (4:3)</PresentationFormat>
  <Paragraphs>114</Paragraphs>
  <Slides>9</Slides>
  <Notes>6</Notes>
  <HiddenSlides>0</HiddenSlides>
  <MMClips>0</MMClips>
  <ScaleCrop>false</ScaleCrop>
  <HeadingPairs>
    <vt:vector size="8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6" baseType="lpstr">
      <vt:lpstr>Arial</vt:lpstr>
      <vt:lpstr>Calibri</vt:lpstr>
      <vt:lpstr>Times New Roman</vt:lpstr>
      <vt:lpstr>Wingdings</vt:lpstr>
      <vt:lpstr>DUM-PPT-šablona</vt:lpstr>
      <vt:lpstr>Editor rovnic 3.0</vt:lpstr>
      <vt:lpstr>Microsoft Equation 3.0</vt:lpstr>
      <vt:lpstr>Snímek 1</vt:lpstr>
      <vt:lpstr>Zkrucované pružiny</vt:lpstr>
      <vt:lpstr>Zkrucovaná válcová přímá pružina – torzní tyč</vt:lpstr>
      <vt:lpstr>Snímek 4</vt:lpstr>
      <vt:lpstr>Šroubová pružina tažná a tlačná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Tereza Bížová</dc:creator>
  <dc:description>Dostupné z Metodického portálu www.rvp.cz, ISSN: 1802-4785, financovaného z ESF a státního rozpočtu ČR. Provozováno Výzkumným ústavem pedagogickým v Praze.</dc:description>
  <cp:lastModifiedBy>Dum</cp:lastModifiedBy>
  <cp:revision>141</cp:revision>
  <dcterms:created xsi:type="dcterms:W3CDTF">2010-10-19T08:27:42Z</dcterms:created>
  <dcterms:modified xsi:type="dcterms:W3CDTF">2014-05-10T12:51:59Z</dcterms:modified>
</cp:coreProperties>
</file>