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3" r:id="rId2"/>
    <p:sldId id="270" r:id="rId3"/>
    <p:sldId id="271" r:id="rId4"/>
    <p:sldId id="272" r:id="rId5"/>
    <p:sldId id="281" r:id="rId6"/>
    <p:sldId id="285" r:id="rId7"/>
    <p:sldId id="283" r:id="rId8"/>
    <p:sldId id="286" r:id="rId9"/>
    <p:sldId id="287" r:id="rId10"/>
    <p:sldId id="278" r:id="rId11"/>
    <p:sldId id="288" r:id="rId12"/>
    <p:sldId id="289" r:id="rId13"/>
    <p:sldId id="28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80808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05" autoAdjust="0"/>
    <p:restoredTop sz="94621" autoAdjust="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7036818-E56E-4293-8FA1-CBFFDD5F5C58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6DA2908-81DE-4CF6-85EE-797B2DD95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26D0840-6722-4D1C-9BB1-745501410EAF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5FCD9C4-B163-448A-B46C-AF78ADF23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 txBox="1"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 txBox="1"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zápatí 3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dirty="0" smtClean="0"/>
              <a:t>Autorem materiálu a všech jeho částí, není-li uvedeno jinak, je Ing. Bc. Zdeňka </a:t>
            </a:r>
            <a:r>
              <a:rPr lang="cs-CZ" dirty="0" err="1" smtClean="0"/>
              <a:t>Soprová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15410" name="Group 50"/>
          <p:cNvGraphicFramePr>
            <a:graphicFrameLocks noGrp="1"/>
          </p:cNvGraphicFramePr>
          <p:nvPr/>
        </p:nvGraphicFramePr>
        <p:xfrm>
          <a:off x="1258888" y="827088"/>
          <a:ext cx="6743700" cy="3475356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 14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2.r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Složená namáhání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10.1.2014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zjistí, co rozumíme pojmem složená namáhání, k jakým kombinacím namáhání může dojít a jakým způsobem tento typ namáhání lze řešit. Učební materiál je určen pro II.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Pomůcky: tužka, papír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540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540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40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Složená namáhání</a:t>
            </a:r>
          </a:p>
        </p:txBody>
      </p:sp>
      <p:sp>
        <p:nvSpPr>
          <p:cNvPr id="16387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268413"/>
            <a:ext cx="8229600" cy="4525962"/>
          </a:xfrm>
        </p:spPr>
        <p:txBody>
          <a:bodyPr/>
          <a:lstStyle/>
          <a:p>
            <a:pPr marL="609600" indent="-609600">
              <a:lnSpc>
                <a:spcPct val="80000"/>
              </a:lnSpc>
            </a:pPr>
            <a:r>
              <a:rPr lang="cs-CZ" sz="2800" dirty="0" smtClean="0">
                <a:latin typeface="Arial" charset="0"/>
              </a:rPr>
              <a:t>Ke složenému namáhání dochází v případě, vyskytnou-li se současně alespoň dva druhy namáhání.</a:t>
            </a:r>
          </a:p>
          <a:p>
            <a:pPr marL="609600" indent="-609600">
              <a:lnSpc>
                <a:spcPct val="80000"/>
              </a:lnSpc>
            </a:pPr>
            <a:r>
              <a:rPr lang="cs-CZ" sz="2800" dirty="0" smtClean="0">
                <a:latin typeface="Arial" charset="0"/>
              </a:rPr>
              <a:t>Může dojít k těmto kombinacím:</a:t>
            </a:r>
          </a:p>
          <a:p>
            <a:pPr marL="933450" lvl="1" indent="-533400">
              <a:lnSpc>
                <a:spcPct val="80000"/>
              </a:lnSpc>
              <a:buFont typeface="Arial" charset="0"/>
              <a:buAutoNum type="alphaLcParenR"/>
            </a:pPr>
            <a:r>
              <a:rPr lang="cs-CZ" dirty="0" smtClean="0">
                <a:latin typeface="Arial" charset="0"/>
              </a:rPr>
              <a:t>Kombinace namáhání dávající napětí normálová, a to buď tah (tlak) a ohyb nebo šikmý (dvouosý</a:t>
            </a:r>
            <a:r>
              <a:rPr lang="cs-CZ" dirty="0" smtClean="0">
                <a:latin typeface="Arial" charset="0"/>
              </a:rPr>
              <a:t>) ohyb</a:t>
            </a:r>
            <a:endParaRPr lang="cs-CZ" dirty="0" smtClean="0">
              <a:latin typeface="Arial" charset="0"/>
            </a:endParaRPr>
          </a:p>
          <a:p>
            <a:pPr marL="933450" lvl="1" indent="-533400">
              <a:lnSpc>
                <a:spcPct val="80000"/>
              </a:lnSpc>
              <a:buFont typeface="Arial" charset="0"/>
              <a:buAutoNum type="alphaLcParenR"/>
            </a:pPr>
            <a:r>
              <a:rPr lang="cs-CZ" dirty="0" smtClean="0">
                <a:latin typeface="Arial" charset="0"/>
              </a:rPr>
              <a:t>Kombinace napětí tečných, jako např. smyk a krut</a:t>
            </a:r>
          </a:p>
          <a:p>
            <a:pPr marL="933450" lvl="1" indent="-533400">
              <a:lnSpc>
                <a:spcPct val="80000"/>
              </a:lnSpc>
              <a:buFont typeface="Arial" charset="0"/>
              <a:buAutoNum type="alphaLcParenR"/>
            </a:pPr>
            <a:r>
              <a:rPr lang="cs-CZ" dirty="0" smtClean="0">
                <a:latin typeface="Arial" charset="0"/>
              </a:rPr>
              <a:t>Kombinace napětí normálových a tečných, jako např. ohyb a krut</a:t>
            </a:r>
          </a:p>
          <a:p>
            <a:pPr marL="609600" indent="-609600">
              <a:lnSpc>
                <a:spcPct val="80000"/>
              </a:lnSpc>
              <a:buFont typeface="Arial" charset="0"/>
              <a:buAutoNum type="alphaLcParenR"/>
            </a:pPr>
            <a:endParaRPr lang="cs-CZ" sz="28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Řešení složeného namáhání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92150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Všechny druhy kombinací řešíme stejnou metodou a to tak, že je rozložíme na jednoduchá namáhání, pro která vyřešíme průběh napětí a deformací. Z těchto dílčích napětí hledáme pak výsledná napětí, příp. výslednou deformaci.</a:t>
            </a: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125538"/>
            <a:ext cx="8229600" cy="4525962"/>
          </a:xfrm>
        </p:spPr>
        <p:txBody>
          <a:bodyPr/>
          <a:lstStyle/>
          <a:p>
            <a:r>
              <a:rPr lang="cs-CZ" sz="2800" smtClean="0">
                <a:latin typeface="Arial" charset="0"/>
              </a:rPr>
              <a:t>Pokud jsou napětí stejného druhu (</a:t>
            </a:r>
            <a:r>
              <a:rPr lang="cs-CZ" sz="2800" b="1" smtClean="0">
                <a:latin typeface="Arial" charset="0"/>
              </a:rPr>
              <a:t>sourodá</a:t>
            </a:r>
            <a:r>
              <a:rPr lang="cs-CZ" sz="2800" smtClean="0">
                <a:latin typeface="Arial" charset="0"/>
              </a:rPr>
              <a:t>), tj. obě normálová nebo obě tečná, je výsledné napětí dáno jejich algebraickým součtem. Výsledné napětí potom srovnáváme s napětím dovoleným.</a:t>
            </a:r>
          </a:p>
          <a:p>
            <a:r>
              <a:rPr lang="cs-CZ" sz="2800" smtClean="0">
                <a:latin typeface="Arial" charset="0"/>
              </a:rPr>
              <a:t>Jsou-li působící napětí </a:t>
            </a:r>
            <a:r>
              <a:rPr lang="cs-CZ" sz="2800" b="1" smtClean="0">
                <a:latin typeface="Arial" charset="0"/>
              </a:rPr>
              <a:t>nesourodá</a:t>
            </a:r>
            <a:r>
              <a:rPr lang="cs-CZ" sz="2800" smtClean="0">
                <a:latin typeface="Arial" charset="0"/>
              </a:rPr>
              <a:t>, tj. normálová i tečná, nelze je sčítat ani vektorově ani algebraicky. Musíme vypočítat tzv. napětí redukované, a to potom srovnat s napětím dovoleným.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rgbClr val="376092"/>
                </a:solidFill>
                <a:latin typeface="Arial" charset="0"/>
              </a:rPr>
              <a:t>Kombinace tahu (tlaku) a ohybu</a:t>
            </a:r>
          </a:p>
        </p:txBody>
      </p:sp>
      <p:sp>
        <p:nvSpPr>
          <p:cNvPr id="19459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Při složeném namáhání na tah nebo tlak s ohybem rozložíme působící sílu na složky ve směru os y a z. Složka F</a:t>
            </a:r>
            <a:r>
              <a:rPr lang="cs-CZ" baseline="-25000" smtClean="0">
                <a:latin typeface="Arial" charset="0"/>
              </a:rPr>
              <a:t>y</a:t>
            </a:r>
            <a:r>
              <a:rPr lang="cs-CZ" smtClean="0">
                <a:latin typeface="Arial" charset="0"/>
              </a:rPr>
              <a:t> způsobí tah a vzniklé napětí je ve všech průřezech stejné. Složka F</a:t>
            </a:r>
            <a:r>
              <a:rPr lang="cs-CZ" baseline="-25000" smtClean="0">
                <a:latin typeface="Arial" charset="0"/>
              </a:rPr>
              <a:t>z</a:t>
            </a:r>
            <a:r>
              <a:rPr lang="cs-CZ" smtClean="0">
                <a:latin typeface="Arial" charset="0"/>
              </a:rPr>
              <a:t> způsobí moment, který, stejně jako ohybové napětí, roste se vzdáleností průřezu od působiště síly. V nebezpečném průřezu, tj. tam, kde je ohybový moment maximální, obě napětí algebraicky sloučíme. </a:t>
            </a: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642938" y="785813"/>
            <a:ext cx="7943850" cy="4525962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Maximální napětí musí vyhovovat podmínce:</a:t>
            </a:r>
          </a:p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              </a:t>
            </a:r>
            <a:r>
              <a:rPr lang="el-GR" smtClean="0">
                <a:latin typeface="Arial" charset="0"/>
              </a:rPr>
              <a:t>σ</a:t>
            </a:r>
            <a:r>
              <a:rPr lang="cs-CZ" baseline="-25000" smtClean="0">
                <a:latin typeface="Arial" charset="0"/>
              </a:rPr>
              <a:t>max</a:t>
            </a:r>
            <a:r>
              <a:rPr lang="cs-CZ" smtClean="0">
                <a:latin typeface="Arial" charset="0"/>
              </a:rPr>
              <a:t>=</a:t>
            </a:r>
            <a:r>
              <a:rPr lang="el-GR" smtClean="0">
                <a:latin typeface="Arial" charset="0"/>
              </a:rPr>
              <a:t> σ</a:t>
            </a:r>
            <a:r>
              <a:rPr lang="cs-CZ" baseline="-25000" smtClean="0">
                <a:latin typeface="Arial" charset="0"/>
              </a:rPr>
              <a:t>t </a:t>
            </a:r>
            <a:r>
              <a:rPr lang="cs-CZ" smtClean="0">
                <a:latin typeface="Arial" charset="0"/>
              </a:rPr>
              <a:t>+</a:t>
            </a:r>
            <a:r>
              <a:rPr lang="el-GR" smtClean="0">
                <a:latin typeface="Arial" charset="0"/>
              </a:rPr>
              <a:t> σ</a:t>
            </a:r>
            <a:r>
              <a:rPr lang="cs-CZ" baseline="-25000" smtClean="0">
                <a:latin typeface="Arial" charset="0"/>
              </a:rPr>
              <a:t>o</a:t>
            </a:r>
            <a:r>
              <a:rPr lang="el-GR" smtClean="0">
                <a:latin typeface="Arial" charset="0"/>
              </a:rPr>
              <a:t>≤σ</a:t>
            </a:r>
            <a:r>
              <a:rPr lang="cs-CZ" baseline="-25000" smtClean="0">
                <a:latin typeface="Arial" charset="0"/>
              </a:rPr>
              <a:t>Dt(d)</a:t>
            </a:r>
          </a:p>
          <a:p>
            <a:r>
              <a:rPr lang="cs-CZ" smtClean="0">
                <a:latin typeface="Arial" charset="0"/>
              </a:rPr>
              <a:t>Smykové napětí zanedbáme, pokud ovšem součást není příliš krátká.</a:t>
            </a:r>
          </a:p>
          <a:p>
            <a:pPr algn="just"/>
            <a:endParaRPr lang="cs-CZ" smtClean="0">
              <a:latin typeface="Arial" charset="0"/>
            </a:endParaRPr>
          </a:p>
          <a:p>
            <a:pPr algn="just"/>
            <a:endParaRPr lang="cs-CZ" smtClean="0">
              <a:latin typeface="Arial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851275" y="2276475"/>
            <a:ext cx="1444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rgbClr val="376092"/>
                </a:solidFill>
                <a:latin typeface="Arial" charset="0"/>
              </a:rPr>
              <a:t>Šikmý ohyb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U šikmého ohybu rozložíme působící sílu na složky ve směru os x a z. Síla F</a:t>
            </a:r>
            <a:r>
              <a:rPr lang="cs-CZ" baseline="-25000" smtClean="0">
                <a:latin typeface="Arial" charset="0"/>
              </a:rPr>
              <a:t>x</a:t>
            </a:r>
            <a:r>
              <a:rPr lang="cs-CZ" smtClean="0">
                <a:latin typeface="Arial" charset="0"/>
              </a:rPr>
              <a:t> způsobí moment kolem osy z, síla F</a:t>
            </a:r>
            <a:r>
              <a:rPr lang="cs-CZ" baseline="-25000" smtClean="0">
                <a:latin typeface="Arial" charset="0"/>
              </a:rPr>
              <a:t>z</a:t>
            </a:r>
            <a:r>
              <a:rPr lang="cs-CZ" smtClean="0">
                <a:latin typeface="Arial" charset="0"/>
              </a:rPr>
              <a:t> pak kolem osy x. Určíme napětí způsobené oběma momenty v nebezpečném průřezu a toto napětí algebraicky sloučíme. </a:t>
            </a:r>
          </a:p>
          <a:p>
            <a:r>
              <a:rPr lang="cs-CZ" smtClean="0">
                <a:latin typeface="Arial" charset="0"/>
              </a:rPr>
              <a:t>Výsledné napětí musí vyhovovat podmínce: </a:t>
            </a:r>
            <a:r>
              <a:rPr lang="el-GR" smtClean="0">
                <a:latin typeface="Arial" charset="0"/>
              </a:rPr>
              <a:t>σ</a:t>
            </a:r>
            <a:r>
              <a:rPr lang="cs-CZ" baseline="-25000" smtClean="0">
                <a:latin typeface="Arial" charset="0"/>
              </a:rPr>
              <a:t> o,max</a:t>
            </a:r>
            <a:r>
              <a:rPr lang="cs-CZ" smtClean="0">
                <a:latin typeface="Arial" charset="0"/>
              </a:rPr>
              <a:t>=</a:t>
            </a:r>
            <a:r>
              <a:rPr lang="el-GR" smtClean="0">
                <a:latin typeface="Arial" charset="0"/>
              </a:rPr>
              <a:t> σ</a:t>
            </a:r>
            <a:r>
              <a:rPr lang="cs-CZ" baseline="-25000" smtClean="0">
                <a:latin typeface="Arial" charset="0"/>
              </a:rPr>
              <a:t>o1 </a:t>
            </a:r>
            <a:r>
              <a:rPr lang="cs-CZ" smtClean="0">
                <a:latin typeface="Arial" charset="0"/>
              </a:rPr>
              <a:t>+</a:t>
            </a:r>
            <a:r>
              <a:rPr lang="el-GR" smtClean="0">
                <a:latin typeface="Arial" charset="0"/>
              </a:rPr>
              <a:t> σ</a:t>
            </a:r>
            <a:r>
              <a:rPr lang="cs-CZ" baseline="-25000" smtClean="0">
                <a:latin typeface="Arial" charset="0"/>
              </a:rPr>
              <a:t>o2 </a:t>
            </a:r>
            <a:r>
              <a:rPr lang="el-GR" smtClean="0">
                <a:latin typeface="Arial" charset="0"/>
              </a:rPr>
              <a:t>≤</a:t>
            </a:r>
            <a:r>
              <a:rPr lang="cs-CZ" smtClean="0">
                <a:latin typeface="Arial" charset="0"/>
              </a:rPr>
              <a:t> </a:t>
            </a:r>
            <a:r>
              <a:rPr lang="el-GR" smtClean="0">
                <a:latin typeface="Arial" charset="0"/>
              </a:rPr>
              <a:t>σ</a:t>
            </a:r>
            <a:r>
              <a:rPr lang="cs-CZ" baseline="-25000" smtClean="0">
                <a:latin typeface="Arial" charset="0"/>
              </a:rPr>
              <a:t>Dt(d)</a:t>
            </a: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rgbClr val="376092"/>
                </a:solidFill>
                <a:latin typeface="Arial" charset="0"/>
              </a:rPr>
              <a:t>Kombinace ohybu a krutu</a:t>
            </a:r>
          </a:p>
        </p:txBody>
      </p:sp>
      <p:sp>
        <p:nvSpPr>
          <p:cNvPr id="1028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pPr marL="609600" indent="-609600"/>
            <a:r>
              <a:rPr lang="cs-CZ" smtClean="0">
                <a:latin typeface="Arial" charset="0"/>
              </a:rPr>
              <a:t>Vyskytuje se např. u pohybových hřídelů.</a:t>
            </a:r>
          </a:p>
          <a:p>
            <a:pPr marL="609600" indent="-609600"/>
            <a:r>
              <a:rPr lang="cs-CZ" smtClean="0">
                <a:latin typeface="Arial" charset="0"/>
              </a:rPr>
              <a:t>Ohybové napětí je normálové, kdežto napětí v krutu tečné. Jde tedy o napětí nesourodá. Z tohoto důvodu je nutné určit redukované napětí. </a:t>
            </a:r>
          </a:p>
          <a:p>
            <a:pPr marL="609600" indent="-609600"/>
            <a:r>
              <a:rPr lang="cs-CZ" smtClean="0">
                <a:latin typeface="Arial" charset="0"/>
              </a:rPr>
              <a:t>Redukované napětí:</a:t>
            </a:r>
          </a:p>
          <a:p>
            <a:pPr marL="990600" lvl="1" indent="-533400">
              <a:buFont typeface="Arial" charset="0"/>
              <a:buAutoNum type="alphaLcParenR"/>
            </a:pPr>
            <a:r>
              <a:rPr lang="cs-CZ" smtClean="0">
                <a:latin typeface="Arial" charset="0"/>
              </a:rPr>
              <a:t>Pro houževnaté materiály: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042988" y="5229225"/>
          <a:ext cx="3011487" cy="720725"/>
        </p:xfrm>
        <a:graphic>
          <a:graphicData uri="http://schemas.openxmlformats.org/presentationml/2006/ole">
            <p:oleObj spid="_x0000_s1026" name="Rovnice" r:id="rId3" imgW="1168200" imgH="2793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2" name="Rectangle 3"/>
          <p:cNvSpPr>
            <a:spLocks noGrp="1"/>
          </p:cNvSpPr>
          <p:nvPr>
            <p:ph type="body" idx="4294967295"/>
          </p:nvPr>
        </p:nvSpPr>
        <p:spPr>
          <a:xfrm>
            <a:off x="642938" y="785813"/>
            <a:ext cx="7943850" cy="4525962"/>
          </a:xfrm>
        </p:spPr>
        <p:txBody>
          <a:bodyPr/>
          <a:lstStyle/>
          <a:p>
            <a:pPr marL="857250" lvl="2" indent="-457200">
              <a:buFont typeface="Arial" charset="0"/>
              <a:buAutoNum type="alphaLcParenR" startAt="2"/>
            </a:pPr>
            <a:r>
              <a:rPr lang="cs-CZ" sz="2800" smtClean="0">
                <a:latin typeface="Arial" charset="0"/>
              </a:rPr>
              <a:t>Pro křehké materiály:</a:t>
            </a:r>
          </a:p>
          <a:p>
            <a:pPr marL="857250" lvl="2" indent="-457200"/>
            <a:endParaRPr lang="cs-CZ" sz="2800" smtClean="0">
              <a:latin typeface="Arial" charset="0"/>
            </a:endParaRPr>
          </a:p>
          <a:p>
            <a:pPr marL="857250" lvl="2" indent="-457200"/>
            <a:endParaRPr lang="cs-CZ" sz="2800" smtClean="0">
              <a:latin typeface="Arial" charset="0"/>
            </a:endParaRPr>
          </a:p>
          <a:p>
            <a:pPr marL="857250" lvl="2" indent="-457200"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857250" lvl="2" indent="-457200"/>
            <a:r>
              <a:rPr lang="cs-CZ" sz="2800" smtClean="0">
                <a:latin typeface="Arial" charset="0"/>
              </a:rPr>
              <a:t>Vypočtené redukované napětí se potom srovnává s dovoleným napětím v ohybu </a:t>
            </a:r>
            <a:r>
              <a:rPr lang="el-GR" sz="2800" smtClean="0">
                <a:latin typeface="Arial" charset="0"/>
              </a:rPr>
              <a:t>σ</a:t>
            </a:r>
            <a:r>
              <a:rPr lang="cs-CZ" sz="2800" baseline="-25000" smtClean="0">
                <a:latin typeface="Arial" charset="0"/>
              </a:rPr>
              <a:t>Do</a:t>
            </a:r>
            <a:endParaRPr lang="cs-CZ" sz="2800" smtClean="0">
              <a:latin typeface="Arial" charset="0"/>
            </a:endParaRPr>
          </a:p>
          <a:p>
            <a:pPr marL="609600" indent="-609600" algn="just"/>
            <a:endParaRPr lang="cs-CZ" smtClean="0">
              <a:latin typeface="Arial" charset="0"/>
            </a:endParaRPr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116013" y="1628775"/>
          <a:ext cx="3960812" cy="982663"/>
        </p:xfrm>
        <a:graphic>
          <a:graphicData uri="http://schemas.openxmlformats.org/presentationml/2006/ole">
            <p:oleObj spid="_x0000_s2050" name="Rovnice" r:id="rId3" imgW="1587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1" name="Rectangle 3"/>
          <p:cNvSpPr>
            <a:spLocks noGrp="1"/>
          </p:cNvSpPr>
          <p:nvPr>
            <p:ph type="body" idx="4294967295"/>
          </p:nvPr>
        </p:nvSpPr>
        <p:spPr>
          <a:xfrm>
            <a:off x="571500" y="785813"/>
            <a:ext cx="8015288" cy="4525962"/>
          </a:xfrm>
        </p:spPr>
        <p:txBody>
          <a:bodyPr/>
          <a:lstStyle/>
          <a:p>
            <a:r>
              <a:rPr lang="cs-CZ" b="1" smtClean="0">
                <a:latin typeface="Arial" charset="0"/>
              </a:rPr>
              <a:t>Kontrolní otázky:</a:t>
            </a:r>
          </a:p>
          <a:p>
            <a:pPr>
              <a:buFont typeface="Calibri" pitchFamily="32" charset="0"/>
              <a:buAutoNum type="arabicPeriod"/>
            </a:pPr>
            <a:r>
              <a:rPr lang="cs-CZ" smtClean="0">
                <a:latin typeface="Arial" charset="0"/>
              </a:rPr>
              <a:t>V jakém případě dochází ke složenému namáhání? </a:t>
            </a:r>
          </a:p>
          <a:p>
            <a:pPr>
              <a:buFont typeface="Calibri" pitchFamily="32" charset="0"/>
              <a:buAutoNum type="arabicPeriod"/>
            </a:pPr>
            <a:r>
              <a:rPr lang="cs-CZ" smtClean="0">
                <a:latin typeface="Arial" charset="0"/>
              </a:rPr>
              <a:t>K jakým kombinacím namáhání může dojít?</a:t>
            </a:r>
          </a:p>
          <a:p>
            <a:pPr>
              <a:buFont typeface="Calibri" pitchFamily="32" charset="0"/>
              <a:buAutoNum type="arabicPeriod"/>
            </a:pPr>
            <a:r>
              <a:rPr lang="cs-CZ" smtClean="0">
                <a:latin typeface="Arial" charset="0"/>
              </a:rPr>
              <a:t>Jakým způsobem řešíme kombinovaná namáhání? </a:t>
            </a:r>
          </a:p>
          <a:p>
            <a:pPr>
              <a:buFont typeface="Calibri" pitchFamily="32" charset="0"/>
              <a:buAutoNum type="arabicPeriod"/>
            </a:pPr>
            <a:r>
              <a:rPr lang="cs-CZ" smtClean="0">
                <a:latin typeface="Arial" charset="0"/>
              </a:rPr>
              <a:t> Lze sčítat napětí stejného druhu?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611188" y="620713"/>
            <a:ext cx="7943850" cy="79724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Řešení:</a:t>
            </a:r>
          </a:p>
          <a:p>
            <a:pPr marL="342900" indent="-342900" defTabSz="449263">
              <a:spcBef>
                <a:spcPts val="800"/>
              </a:spcBef>
              <a:buSzPct val="100000"/>
              <a:buFontTx/>
              <a:buAutoNum type="arabicPeriod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 dirty="0">
                <a:solidFill>
                  <a:srgbClr val="000000"/>
                </a:solidFill>
              </a:rPr>
              <a:t>Ke složenému namáhání dochází v případě, vyskytnou-li se současně alespoň dva druhy namáhání.</a:t>
            </a:r>
            <a:endParaRPr lang="cs-CZ" sz="2800" dirty="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defTabSz="449263">
              <a:spcBef>
                <a:spcPts val="800"/>
              </a:spcBef>
              <a:buSzPct val="100000"/>
              <a:buFontTx/>
              <a:buAutoNum type="arabicPeriod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Může dojít k těmto kombinacím:</a:t>
            </a:r>
          </a:p>
          <a:p>
            <a:pPr marL="800100" lvl="1" indent="-342900" defTabSz="449263">
              <a:spcBef>
                <a:spcPts val="800"/>
              </a:spcBef>
              <a:buSzPct val="100000"/>
              <a:buFontTx/>
              <a:buAutoNum type="alphaLcParenR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Kombinace namáhání dávající napětí normálová, a to buď tah (tlak) a ohyb nebo šikmý (dvouosý</a:t>
            </a:r>
            <a:r>
              <a:rPr lang="cs-CZ" sz="28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) ohyb</a:t>
            </a:r>
            <a:endParaRPr lang="cs-CZ" sz="2800" dirty="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800100" lvl="1" indent="-342900" defTabSz="449263">
              <a:spcBef>
                <a:spcPts val="800"/>
              </a:spcBef>
              <a:buSzPct val="100000"/>
              <a:buFontTx/>
              <a:buAutoNum type="alphaLcParenR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Kombinace napětí tečných, jako např. smyk a krut</a:t>
            </a:r>
          </a:p>
          <a:p>
            <a:pPr marL="342900" indent="-342900" defTabSz="449263">
              <a:spcBef>
                <a:spcPts val="80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 sz="3200" dirty="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algn="just" defTabSz="449263">
              <a:spcBef>
                <a:spcPts val="80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 sz="3200" dirty="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algn="just" defTabSz="449263">
              <a:spcBef>
                <a:spcPts val="80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 sz="3200" dirty="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642938" y="785813"/>
            <a:ext cx="7943850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800100" lvl="1" indent="-342900" defTabSz="449263">
              <a:spcBef>
                <a:spcPts val="800"/>
              </a:spcBef>
              <a:buSzPct val="100000"/>
              <a:buFontTx/>
              <a:buAutoNum type="alphaLcParenR" startAt="3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000000"/>
                </a:solidFill>
              </a:rPr>
              <a:t>Kombinace napětí normálových a tečných, jako např. ohyb a krut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 startAt="3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000000"/>
                </a:solidFill>
              </a:rPr>
              <a:t>Tak, že je rozložíme na jednoduchá namáhání, pro která vyřešíme průběh napětí a deformací. Z těchto dílčích napětí hledáme pak výsledná napětí, příp. výslednou deformaci.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 startAt="3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Ano. Pokud jsou napětí stejného druhu, tj. obě normálová nebo obě tečná, je výsledné napětí dáno jejich algebraickým součtem.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>
          <a:xfrm>
            <a:off x="611188" y="765175"/>
            <a:ext cx="8229600" cy="4525963"/>
          </a:xfrm>
        </p:spPr>
        <p:txBody>
          <a:bodyPr/>
          <a:lstStyle/>
          <a:p>
            <a:r>
              <a:rPr lang="cs-CZ" sz="1600" b="1" smtClean="0">
                <a:latin typeface="Arial" charset="0"/>
              </a:rPr>
              <a:t>Citace:</a:t>
            </a:r>
            <a:r>
              <a:rPr lang="cs-CZ" sz="1600" smtClean="0">
                <a:latin typeface="Arial" charset="0"/>
              </a:rPr>
              <a:t> </a:t>
            </a:r>
          </a:p>
          <a:p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MRŇÁK, Ladislav a DRDLA, Alexander. </a:t>
            </a:r>
            <a:r>
              <a:rPr lang="cs-CZ" sz="1600" i="1" smtClean="0">
                <a:latin typeface="Times New Roman" pitchFamily="18" charset="0"/>
                <a:cs typeface="Times New Roman" pitchFamily="18" charset="0"/>
              </a:rPr>
              <a:t>Mechanika:pružnost a pevnost pro střední průmyslové školy strojnické.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Vyd. 3. Praha:Nakladatelství technické literatury, 198 s.254,260,266.  </a:t>
            </a:r>
          </a:p>
          <a:p>
            <a:pPr>
              <a:buFont typeface="Arial" charset="0"/>
              <a:buNone/>
            </a:pPr>
            <a:endParaRPr lang="cs-CZ" sz="16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MIČKAL, Karel. </a:t>
            </a:r>
            <a:r>
              <a:rPr lang="cs-CZ" sz="1600" i="1" smtClean="0">
                <a:latin typeface="Times New Roman" pitchFamily="18" charset="0"/>
                <a:cs typeface="Times New Roman" pitchFamily="18" charset="0"/>
              </a:rPr>
              <a:t>Technická mechanika I: pro střední odborná učiliště a střední odborné školy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. 4., nezměn. vyd. Praha: Informatorium, 2008, 213 s. ISBN 978-80-7333-063-7, s.199,200.</a:t>
            </a:r>
          </a:p>
          <a:p>
            <a:pPr algn="just">
              <a:buFont typeface="Arial" charset="0"/>
              <a:buNone/>
            </a:pPr>
            <a:endParaRPr lang="cs-CZ" sz="1400" smtClean="0">
              <a:latin typeface="Times New Roman" pitchFamily="18" charset="0"/>
            </a:endParaRPr>
          </a:p>
          <a:p>
            <a:pPr algn="just"/>
            <a:endParaRPr lang="cs-CZ" sz="12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732</TotalTime>
  <Words>746</Words>
  <Application>Microsoft Office PowerPoint</Application>
  <PresentationFormat>Předvádění na obrazovce (4:3)</PresentationFormat>
  <Paragraphs>74</Paragraphs>
  <Slides>13</Slides>
  <Notes>2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Arial Unicode MS</vt:lpstr>
      <vt:lpstr>DUM-PPT-šablona</vt:lpstr>
      <vt:lpstr>Editor rovnic 3.0</vt:lpstr>
      <vt:lpstr>Snímek 1</vt:lpstr>
      <vt:lpstr>Složená namáhání</vt:lpstr>
      <vt:lpstr>Řešení složeného namáhání</vt:lpstr>
      <vt:lpstr>Snímek 4</vt:lpstr>
      <vt:lpstr>Kombinace tahu (tlaku) a ohybu</vt:lpstr>
      <vt:lpstr>Snímek 6</vt:lpstr>
      <vt:lpstr>Šikmý ohyb</vt:lpstr>
      <vt:lpstr>Kombinace ohybu a krutu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108</cp:revision>
  <dcterms:created xsi:type="dcterms:W3CDTF">2010-10-19T08:27:42Z</dcterms:created>
  <dcterms:modified xsi:type="dcterms:W3CDTF">2014-05-10T11:54:04Z</dcterms:modified>
</cp:coreProperties>
</file>