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sldIdLst>
    <p:sldId id="263" r:id="rId2"/>
    <p:sldId id="259" r:id="rId3"/>
    <p:sldId id="257" r:id="rId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5EF193E-3D78-4573-AD28-A35B15C727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E5795-3B9A-409E-8DE0-B4F044E692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4594E-0CAC-4066-95CB-24F4CE960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E1288-A824-450D-88B8-B2ED2D31AF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BF399-3692-4A95-A263-182B551CEC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B1CDA-28C3-457E-9126-BEABA2B11A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DE2BC-7B22-4D6B-8CF4-83553505A2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34C93-B34F-4C99-BED7-D92C821F3A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C1745-3CDF-40A3-A215-BBAF03CAF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241AD-A651-49BD-8ADF-90BC2D9916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24041-46A4-44F8-98C4-B5F454585A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8B038-B9D9-4652-8038-4D44453EEF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4E41122-A373-41A0-A55A-3B70BAE212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zápatí 3"/>
          <p:cNvSpPr txBox="1">
            <a:spLocks noGrp="1"/>
          </p:cNvSpPr>
          <p:nvPr/>
        </p:nvSpPr>
        <p:spPr bwMode="auto">
          <a:xfrm>
            <a:off x="900113" y="6381750"/>
            <a:ext cx="7488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1200" dirty="0">
                <a:solidFill>
                  <a:srgbClr val="898989"/>
                </a:solidFill>
              </a:rPr>
              <a:t>Autorem materiálu a všech jeho částí, není-li uvedeno jinak, je Ing. Zdeňka </a:t>
            </a:r>
            <a:r>
              <a:rPr lang="cs-CZ" sz="1200" dirty="0" err="1">
                <a:solidFill>
                  <a:srgbClr val="898989"/>
                </a:solidFill>
              </a:rPr>
              <a:t>Soprová</a:t>
            </a:r>
            <a:r>
              <a:rPr lang="cs-CZ" sz="1200" dirty="0">
                <a:solidFill>
                  <a:srgbClr val="898989"/>
                </a:solidFill>
              </a:rPr>
              <a:t>, Bc.</a:t>
            </a:r>
            <a:br>
              <a:rPr lang="cs-CZ" sz="1200" dirty="0">
                <a:solidFill>
                  <a:srgbClr val="898989"/>
                </a:solidFill>
              </a:rPr>
            </a:br>
            <a:endParaRPr lang="cs-CZ" sz="1200" dirty="0">
              <a:solidFill>
                <a:srgbClr val="898989"/>
              </a:solidFill>
            </a:endParaRPr>
          </a:p>
          <a:p>
            <a:pPr algn="ctr"/>
            <a:endParaRPr lang="cs-CZ" sz="1200" dirty="0">
              <a:solidFill>
                <a:srgbClr val="898989"/>
              </a:solidFill>
            </a:endParaRPr>
          </a:p>
        </p:txBody>
      </p:sp>
      <p:graphicFrame>
        <p:nvGraphicFramePr>
          <p:cNvPr id="18482" name="Group 50"/>
          <p:cNvGraphicFramePr>
            <a:graphicFrameLocks noGrp="1"/>
          </p:cNvGraphicFramePr>
          <p:nvPr/>
        </p:nvGraphicFramePr>
        <p:xfrm>
          <a:off x="1258888" y="827088"/>
          <a:ext cx="6743700" cy="3277553"/>
        </p:xfrm>
        <a:graphic>
          <a:graphicData uri="http://schemas.openxmlformats.org/drawingml/2006/table">
            <a:tbl>
              <a:tblPr/>
              <a:tblGrid>
                <a:gridCol w="1562100"/>
                <a:gridCol w="1890712"/>
                <a:gridCol w="830263"/>
                <a:gridCol w="136525"/>
                <a:gridCol w="136525"/>
                <a:gridCol w="400050"/>
                <a:gridCol w="1008062"/>
                <a:gridCol w="779463"/>
              </a:tblGrid>
              <a:tr h="9001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Obchodní akademie a Střední odborná škola, gen. F. Fajtla, Louny, p.o.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Osvoboditelů 380, Louny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6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CZ.1.07/1.5.00/34.0052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sady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17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DUM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07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Mechanika 1. r. - Statika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Statika těles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Určení reakcí v uložení nosníků, grafické řešení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Ing. Zdeňka Soprová, Bc.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11. 3.2013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I.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Žáci se naučí určovat velikost reakcí v uložení nosníků.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Pomůcky: tužka, trojúhelník, pravítko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Učitel látku promítá na tabuli a provádí výklad.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094" name="Skupina 3"/>
          <p:cNvGrpSpPr>
            <a:grpSpLocks/>
          </p:cNvGrpSpPr>
          <p:nvPr/>
        </p:nvGrpSpPr>
        <p:grpSpPr bwMode="auto">
          <a:xfrm>
            <a:off x="1476375" y="838200"/>
            <a:ext cx="3892550" cy="847725"/>
            <a:chOff x="1475656" y="2133600"/>
            <a:chExt cx="3893393" cy="847725"/>
          </a:xfrm>
        </p:grpSpPr>
        <p:pic>
          <p:nvPicPr>
            <p:cNvPr id="2095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2133600"/>
              <a:ext cx="2905125" cy="84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96" name="Obrázek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266949"/>
              <a:ext cx="581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Řešení reakcí v uložení nosníků, grafické řešení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773238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600"/>
              </a:spcBef>
            </a:pPr>
            <a:r>
              <a:rPr lang="cs-CZ" sz="2800" b="1" smtClean="0">
                <a:solidFill>
                  <a:srgbClr val="280099"/>
                </a:solidFill>
                <a:latin typeface="Times New Roman" pitchFamily="18" charset="0"/>
                <a:cs typeface="Times New Roman" pitchFamily="18" charset="0"/>
              </a:rPr>
              <a:t>Postup řešení: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1. Ve vhodném měřítku nakreslíme nosník.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2. Zvolíme měřítko sil a síly zakreslíme.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3. Zvolíme libovolný pól P a z něho vedeme paprsky vždy k začátku a konci vektoru síly F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…F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n.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4. Prodloužíme směry sil a reakcí F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F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směrem dolů pod nákres nosníku.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5. Na zátěžné síle F1 volíme bod 1, z něhož vedeme rovnoběžky s paprskem I., II.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6. Získané průsečíky spojíme spojnicí.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7. S touto spojnicí vedeme rovnoběžný paprsek z pólu P.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8. Tento paprsek vytne na síle F velikost reakcí F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F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25"/>
          <p:cNvSpPr>
            <a:spLocks noChangeShapeType="1"/>
          </p:cNvSpPr>
          <p:nvPr/>
        </p:nvSpPr>
        <p:spPr bwMode="auto">
          <a:xfrm>
            <a:off x="971550" y="2420938"/>
            <a:ext cx="3457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099" name="Rectangle 26"/>
          <p:cNvSpPr>
            <a:spLocks noChangeArrowheads="1"/>
          </p:cNvSpPr>
          <p:nvPr/>
        </p:nvSpPr>
        <p:spPr bwMode="auto">
          <a:xfrm>
            <a:off x="539750" y="1700213"/>
            <a:ext cx="365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A</a:t>
            </a:r>
          </a:p>
        </p:txBody>
      </p:sp>
      <p:sp>
        <p:nvSpPr>
          <p:cNvPr id="4100" name="Line 27"/>
          <p:cNvSpPr>
            <a:spLocks noChangeShapeType="1"/>
          </p:cNvSpPr>
          <p:nvPr/>
        </p:nvSpPr>
        <p:spPr bwMode="auto">
          <a:xfrm flipV="1">
            <a:off x="4427538" y="1484313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01" name="Line 28"/>
          <p:cNvSpPr>
            <a:spLocks noChangeShapeType="1"/>
          </p:cNvSpPr>
          <p:nvPr/>
        </p:nvSpPr>
        <p:spPr bwMode="auto">
          <a:xfrm>
            <a:off x="3635375" y="1557338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02" name="Line 29"/>
          <p:cNvSpPr>
            <a:spLocks noChangeShapeType="1"/>
          </p:cNvSpPr>
          <p:nvPr/>
        </p:nvSpPr>
        <p:spPr bwMode="auto">
          <a:xfrm>
            <a:off x="2627313" y="1557338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03" name="Rectangle 30"/>
          <p:cNvSpPr>
            <a:spLocks noChangeArrowheads="1"/>
          </p:cNvSpPr>
          <p:nvPr/>
        </p:nvSpPr>
        <p:spPr bwMode="auto">
          <a:xfrm>
            <a:off x="2700338" y="1989138"/>
            <a:ext cx="33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104" name="Line 31"/>
          <p:cNvSpPr>
            <a:spLocks noChangeShapeType="1"/>
          </p:cNvSpPr>
          <p:nvPr/>
        </p:nvSpPr>
        <p:spPr bwMode="auto">
          <a:xfrm>
            <a:off x="1619250" y="1916113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05" name="Line 32"/>
          <p:cNvSpPr>
            <a:spLocks noChangeShapeType="1"/>
          </p:cNvSpPr>
          <p:nvPr/>
        </p:nvSpPr>
        <p:spPr bwMode="auto">
          <a:xfrm flipV="1">
            <a:off x="971550" y="1484313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06" name="AutoShape 33"/>
          <p:cNvSpPr>
            <a:spLocks noChangeArrowheads="1"/>
          </p:cNvSpPr>
          <p:nvPr/>
        </p:nvSpPr>
        <p:spPr bwMode="auto">
          <a:xfrm>
            <a:off x="900113" y="2420938"/>
            <a:ext cx="215900" cy="14287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7" name="AutoShape 34"/>
          <p:cNvSpPr>
            <a:spLocks noChangeArrowheads="1"/>
          </p:cNvSpPr>
          <p:nvPr/>
        </p:nvSpPr>
        <p:spPr bwMode="auto">
          <a:xfrm>
            <a:off x="4284663" y="2420938"/>
            <a:ext cx="217487" cy="14287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8" name="Line 35"/>
          <p:cNvSpPr>
            <a:spLocks noChangeShapeType="1"/>
          </p:cNvSpPr>
          <p:nvPr/>
        </p:nvSpPr>
        <p:spPr bwMode="auto">
          <a:xfrm>
            <a:off x="4284663" y="2636838"/>
            <a:ext cx="2174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09" name="Rectangle 36"/>
          <p:cNvSpPr>
            <a:spLocks noChangeArrowheads="1"/>
          </p:cNvSpPr>
          <p:nvPr/>
        </p:nvSpPr>
        <p:spPr bwMode="auto">
          <a:xfrm>
            <a:off x="4500563" y="1628775"/>
            <a:ext cx="358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B</a:t>
            </a:r>
          </a:p>
        </p:txBody>
      </p:sp>
      <p:sp>
        <p:nvSpPr>
          <p:cNvPr id="4110" name="Rectangle 37"/>
          <p:cNvSpPr>
            <a:spLocks noChangeArrowheads="1"/>
          </p:cNvSpPr>
          <p:nvPr/>
        </p:nvSpPr>
        <p:spPr bwMode="auto">
          <a:xfrm>
            <a:off x="1692275" y="1989138"/>
            <a:ext cx="33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4111" name="Rectangle 38"/>
          <p:cNvSpPr>
            <a:spLocks noChangeArrowheads="1"/>
          </p:cNvSpPr>
          <p:nvPr/>
        </p:nvSpPr>
        <p:spPr bwMode="auto">
          <a:xfrm>
            <a:off x="3708400" y="1989138"/>
            <a:ext cx="33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3</a:t>
            </a:r>
          </a:p>
        </p:txBody>
      </p:sp>
      <p:sp>
        <p:nvSpPr>
          <p:cNvPr id="4112" name="Rectangle 39"/>
          <p:cNvSpPr>
            <a:spLocks noChangeArrowheads="1"/>
          </p:cNvSpPr>
          <p:nvPr/>
        </p:nvSpPr>
        <p:spPr bwMode="auto">
          <a:xfrm>
            <a:off x="4500563" y="2205038"/>
            <a:ext cx="3032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B</a:t>
            </a:r>
            <a:endParaRPr lang="cs-CZ" sz="1400" baseline="-25000">
              <a:latin typeface="Times New Roman" pitchFamily="18" charset="0"/>
            </a:endParaRPr>
          </a:p>
        </p:txBody>
      </p:sp>
      <p:sp>
        <p:nvSpPr>
          <p:cNvPr id="4113" name="Rectangle 40"/>
          <p:cNvSpPr>
            <a:spLocks noChangeArrowheads="1"/>
          </p:cNvSpPr>
          <p:nvPr/>
        </p:nvSpPr>
        <p:spPr bwMode="auto">
          <a:xfrm>
            <a:off x="539750" y="2205038"/>
            <a:ext cx="312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A</a:t>
            </a:r>
            <a:endParaRPr lang="cs-CZ" sz="1400" baseline="-25000">
              <a:latin typeface="Times New Roman" pitchFamily="18" charset="0"/>
            </a:endParaRPr>
          </a:p>
        </p:txBody>
      </p:sp>
      <p:sp>
        <p:nvSpPr>
          <p:cNvPr id="4114" name="Line 42"/>
          <p:cNvSpPr>
            <a:spLocks noChangeShapeType="1"/>
          </p:cNvSpPr>
          <p:nvPr/>
        </p:nvSpPr>
        <p:spPr bwMode="auto">
          <a:xfrm>
            <a:off x="971550" y="2420938"/>
            <a:ext cx="0" cy="2520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15" name="Line 43"/>
          <p:cNvSpPr>
            <a:spLocks noChangeShapeType="1"/>
          </p:cNvSpPr>
          <p:nvPr/>
        </p:nvSpPr>
        <p:spPr bwMode="auto">
          <a:xfrm>
            <a:off x="1619250" y="2420938"/>
            <a:ext cx="0" cy="2520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16" name="Line 44"/>
          <p:cNvSpPr>
            <a:spLocks noChangeShapeType="1"/>
          </p:cNvSpPr>
          <p:nvPr/>
        </p:nvSpPr>
        <p:spPr bwMode="auto">
          <a:xfrm>
            <a:off x="2627313" y="2420938"/>
            <a:ext cx="0" cy="3024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17" name="Line 45"/>
          <p:cNvSpPr>
            <a:spLocks noChangeShapeType="1"/>
          </p:cNvSpPr>
          <p:nvPr/>
        </p:nvSpPr>
        <p:spPr bwMode="auto">
          <a:xfrm>
            <a:off x="3635375" y="2420938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18" name="Line 46"/>
          <p:cNvSpPr>
            <a:spLocks noChangeShapeType="1"/>
          </p:cNvSpPr>
          <p:nvPr/>
        </p:nvSpPr>
        <p:spPr bwMode="auto">
          <a:xfrm>
            <a:off x="4427538" y="2420938"/>
            <a:ext cx="0" cy="3095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119" name="Line 48"/>
          <p:cNvSpPr>
            <a:spLocks noChangeShapeType="1"/>
          </p:cNvSpPr>
          <p:nvPr/>
        </p:nvSpPr>
        <p:spPr bwMode="auto">
          <a:xfrm>
            <a:off x="971550" y="2997200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20" name="Line 49"/>
          <p:cNvSpPr>
            <a:spLocks noChangeShapeType="1"/>
          </p:cNvSpPr>
          <p:nvPr/>
        </p:nvSpPr>
        <p:spPr bwMode="auto">
          <a:xfrm>
            <a:off x="1619250" y="2997200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21" name="Line 50"/>
          <p:cNvSpPr>
            <a:spLocks noChangeShapeType="1"/>
          </p:cNvSpPr>
          <p:nvPr/>
        </p:nvSpPr>
        <p:spPr bwMode="auto">
          <a:xfrm>
            <a:off x="2627313" y="2997200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22" name="Line 51"/>
          <p:cNvSpPr>
            <a:spLocks noChangeShapeType="1"/>
          </p:cNvSpPr>
          <p:nvPr/>
        </p:nvSpPr>
        <p:spPr bwMode="auto">
          <a:xfrm>
            <a:off x="3635375" y="2997200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23" name="Line 52"/>
          <p:cNvSpPr>
            <a:spLocks noChangeShapeType="1"/>
          </p:cNvSpPr>
          <p:nvPr/>
        </p:nvSpPr>
        <p:spPr bwMode="auto">
          <a:xfrm>
            <a:off x="971550" y="3284538"/>
            <a:ext cx="3455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124" name="Text Box 53"/>
          <p:cNvSpPr txBox="1">
            <a:spLocks noChangeArrowheads="1"/>
          </p:cNvSpPr>
          <p:nvPr/>
        </p:nvSpPr>
        <p:spPr bwMode="auto">
          <a:xfrm>
            <a:off x="1187450" y="2636838"/>
            <a:ext cx="360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a</a:t>
            </a:r>
          </a:p>
        </p:txBody>
      </p:sp>
      <p:sp>
        <p:nvSpPr>
          <p:cNvPr id="4125" name="Text Box 55"/>
          <p:cNvSpPr txBox="1">
            <a:spLocks noChangeArrowheads="1"/>
          </p:cNvSpPr>
          <p:nvPr/>
        </p:nvSpPr>
        <p:spPr bwMode="auto">
          <a:xfrm>
            <a:off x="1979613" y="2636838"/>
            <a:ext cx="3603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b</a:t>
            </a:r>
          </a:p>
        </p:txBody>
      </p:sp>
      <p:sp>
        <p:nvSpPr>
          <p:cNvPr id="4126" name="Text Box 56"/>
          <p:cNvSpPr txBox="1">
            <a:spLocks noChangeArrowheads="1"/>
          </p:cNvSpPr>
          <p:nvPr/>
        </p:nvSpPr>
        <p:spPr bwMode="auto">
          <a:xfrm>
            <a:off x="2195513" y="3357563"/>
            <a:ext cx="3603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l</a:t>
            </a:r>
          </a:p>
        </p:txBody>
      </p:sp>
      <p:sp>
        <p:nvSpPr>
          <p:cNvPr id="4127" name="Text Box 57"/>
          <p:cNvSpPr txBox="1">
            <a:spLocks noChangeArrowheads="1"/>
          </p:cNvSpPr>
          <p:nvPr/>
        </p:nvSpPr>
        <p:spPr bwMode="auto">
          <a:xfrm>
            <a:off x="2916238" y="2636838"/>
            <a:ext cx="3603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  c</a:t>
            </a:r>
          </a:p>
        </p:txBody>
      </p:sp>
      <p:sp>
        <p:nvSpPr>
          <p:cNvPr id="4128" name="Text Box 58"/>
          <p:cNvSpPr txBox="1">
            <a:spLocks noChangeArrowheads="1"/>
          </p:cNvSpPr>
          <p:nvPr/>
        </p:nvSpPr>
        <p:spPr bwMode="auto">
          <a:xfrm>
            <a:off x="3851275" y="2636838"/>
            <a:ext cx="360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 d</a:t>
            </a:r>
          </a:p>
        </p:txBody>
      </p:sp>
      <p:sp>
        <p:nvSpPr>
          <p:cNvPr id="3131" name="Line 59"/>
          <p:cNvSpPr>
            <a:spLocks noChangeShapeType="1"/>
          </p:cNvSpPr>
          <p:nvPr/>
        </p:nvSpPr>
        <p:spPr bwMode="auto">
          <a:xfrm>
            <a:off x="6084888" y="3284538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132" name="Line 60"/>
          <p:cNvSpPr>
            <a:spLocks noChangeShapeType="1"/>
          </p:cNvSpPr>
          <p:nvPr/>
        </p:nvSpPr>
        <p:spPr bwMode="auto">
          <a:xfrm>
            <a:off x="6084888" y="3789363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133" name="Line 61"/>
          <p:cNvSpPr>
            <a:spLocks noChangeShapeType="1"/>
          </p:cNvSpPr>
          <p:nvPr/>
        </p:nvSpPr>
        <p:spPr bwMode="auto">
          <a:xfrm>
            <a:off x="6084888" y="4652963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135" name="Line 63"/>
          <p:cNvSpPr>
            <a:spLocks noChangeShapeType="1"/>
          </p:cNvSpPr>
          <p:nvPr/>
        </p:nvSpPr>
        <p:spPr bwMode="auto">
          <a:xfrm flipH="1">
            <a:off x="5795963" y="5516563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36" name="Line 64"/>
          <p:cNvSpPr>
            <a:spLocks noChangeShapeType="1"/>
          </p:cNvSpPr>
          <p:nvPr/>
        </p:nvSpPr>
        <p:spPr bwMode="auto">
          <a:xfrm flipH="1">
            <a:off x="5795963" y="3284538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38" name="Line 66"/>
          <p:cNvSpPr>
            <a:spLocks noChangeShapeType="1"/>
          </p:cNvSpPr>
          <p:nvPr/>
        </p:nvSpPr>
        <p:spPr bwMode="auto">
          <a:xfrm flipH="1" flipV="1">
            <a:off x="6084888" y="3284538"/>
            <a:ext cx="129540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39" name="Line 67"/>
          <p:cNvSpPr>
            <a:spLocks noChangeShapeType="1"/>
          </p:cNvSpPr>
          <p:nvPr/>
        </p:nvSpPr>
        <p:spPr bwMode="auto">
          <a:xfrm flipH="1">
            <a:off x="6084888" y="4581525"/>
            <a:ext cx="1295400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0" name="Line 68"/>
          <p:cNvSpPr>
            <a:spLocks noChangeShapeType="1"/>
          </p:cNvSpPr>
          <p:nvPr/>
        </p:nvSpPr>
        <p:spPr bwMode="auto">
          <a:xfrm flipH="1">
            <a:off x="6084888" y="4581525"/>
            <a:ext cx="12954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1" name="Line 69"/>
          <p:cNvSpPr>
            <a:spLocks noChangeShapeType="1"/>
          </p:cNvSpPr>
          <p:nvPr/>
        </p:nvSpPr>
        <p:spPr bwMode="auto">
          <a:xfrm flipH="1" flipV="1">
            <a:off x="6084888" y="3789363"/>
            <a:ext cx="129540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2" name="Line 70"/>
          <p:cNvSpPr>
            <a:spLocks noChangeShapeType="1"/>
          </p:cNvSpPr>
          <p:nvPr/>
        </p:nvSpPr>
        <p:spPr bwMode="auto">
          <a:xfrm flipH="1" flipV="1">
            <a:off x="827088" y="4005263"/>
            <a:ext cx="129540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4" name="Line 72"/>
          <p:cNvSpPr>
            <a:spLocks noChangeShapeType="1"/>
          </p:cNvSpPr>
          <p:nvPr/>
        </p:nvSpPr>
        <p:spPr bwMode="auto">
          <a:xfrm flipH="1" flipV="1">
            <a:off x="1476375" y="4724400"/>
            <a:ext cx="129540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5" name="Line 73"/>
          <p:cNvSpPr>
            <a:spLocks noChangeShapeType="1"/>
          </p:cNvSpPr>
          <p:nvPr/>
        </p:nvSpPr>
        <p:spPr bwMode="auto">
          <a:xfrm flipH="1">
            <a:off x="2484438" y="5373688"/>
            <a:ext cx="1438275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6" name="Line 74"/>
          <p:cNvSpPr>
            <a:spLocks noChangeShapeType="1"/>
          </p:cNvSpPr>
          <p:nvPr/>
        </p:nvSpPr>
        <p:spPr bwMode="auto">
          <a:xfrm flipH="1">
            <a:off x="3563938" y="4508500"/>
            <a:ext cx="1295400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7" name="Line 75"/>
          <p:cNvSpPr>
            <a:spLocks noChangeShapeType="1"/>
          </p:cNvSpPr>
          <p:nvPr/>
        </p:nvSpPr>
        <p:spPr bwMode="auto">
          <a:xfrm>
            <a:off x="971550" y="4149725"/>
            <a:ext cx="3455988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8" name="Line 76"/>
          <p:cNvSpPr>
            <a:spLocks noChangeShapeType="1"/>
          </p:cNvSpPr>
          <p:nvPr/>
        </p:nvSpPr>
        <p:spPr bwMode="auto">
          <a:xfrm>
            <a:off x="5076825" y="4149725"/>
            <a:ext cx="259080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149" name="Line 77"/>
          <p:cNvSpPr>
            <a:spLocks noChangeShapeType="1"/>
          </p:cNvSpPr>
          <p:nvPr/>
        </p:nvSpPr>
        <p:spPr bwMode="auto">
          <a:xfrm flipV="1">
            <a:off x="5867400" y="4292600"/>
            <a:ext cx="0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150" name="Line 78"/>
          <p:cNvSpPr>
            <a:spLocks noChangeShapeType="1"/>
          </p:cNvSpPr>
          <p:nvPr/>
        </p:nvSpPr>
        <p:spPr bwMode="auto">
          <a:xfrm flipV="1">
            <a:off x="5867400" y="3284538"/>
            <a:ext cx="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152" name="Rectangle 80"/>
          <p:cNvSpPr>
            <a:spLocks noChangeArrowheads="1"/>
          </p:cNvSpPr>
          <p:nvPr/>
        </p:nvSpPr>
        <p:spPr bwMode="auto">
          <a:xfrm>
            <a:off x="5508625" y="4797425"/>
            <a:ext cx="358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B</a:t>
            </a:r>
          </a:p>
        </p:txBody>
      </p:sp>
      <p:sp>
        <p:nvSpPr>
          <p:cNvPr id="3157" name="Rectangle 85"/>
          <p:cNvSpPr>
            <a:spLocks noChangeArrowheads="1"/>
          </p:cNvSpPr>
          <p:nvPr/>
        </p:nvSpPr>
        <p:spPr bwMode="auto">
          <a:xfrm>
            <a:off x="5435600" y="3716338"/>
            <a:ext cx="365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A</a:t>
            </a:r>
          </a:p>
        </p:txBody>
      </p:sp>
      <p:sp>
        <p:nvSpPr>
          <p:cNvPr id="3158" name="Rectangle 86"/>
          <p:cNvSpPr>
            <a:spLocks noChangeArrowheads="1"/>
          </p:cNvSpPr>
          <p:nvPr/>
        </p:nvSpPr>
        <p:spPr bwMode="auto">
          <a:xfrm>
            <a:off x="6084888" y="3500438"/>
            <a:ext cx="33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1</a:t>
            </a:r>
          </a:p>
        </p:txBody>
      </p:sp>
      <p:sp>
        <p:nvSpPr>
          <p:cNvPr id="3159" name="Rectangle 87"/>
          <p:cNvSpPr>
            <a:spLocks noChangeArrowheads="1"/>
          </p:cNvSpPr>
          <p:nvPr/>
        </p:nvSpPr>
        <p:spPr bwMode="auto">
          <a:xfrm>
            <a:off x="6156325" y="4005263"/>
            <a:ext cx="33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3160" name="Rectangle 88"/>
          <p:cNvSpPr>
            <a:spLocks noChangeArrowheads="1"/>
          </p:cNvSpPr>
          <p:nvPr/>
        </p:nvSpPr>
        <p:spPr bwMode="auto">
          <a:xfrm>
            <a:off x="6084888" y="4868863"/>
            <a:ext cx="33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F</a:t>
            </a:r>
            <a:r>
              <a:rPr lang="cs-CZ" sz="1400" baseline="-25000">
                <a:latin typeface="Times New Roman" pitchFamily="18" charset="0"/>
              </a:rPr>
              <a:t>3</a:t>
            </a:r>
          </a:p>
        </p:txBody>
      </p:sp>
      <p:sp>
        <p:nvSpPr>
          <p:cNvPr id="3161" name="Rectangle 89"/>
          <p:cNvSpPr>
            <a:spLocks noChangeArrowheads="1"/>
          </p:cNvSpPr>
          <p:nvPr/>
        </p:nvSpPr>
        <p:spPr bwMode="auto">
          <a:xfrm>
            <a:off x="7380288" y="4292600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>
                <a:latin typeface="Times New Roman" pitchFamily="18" charset="0"/>
              </a:rPr>
              <a:t>P</a:t>
            </a:r>
            <a:endParaRPr lang="cs-CZ" sz="1400" baseline="-25000">
              <a:latin typeface="Times New Roman" pitchFamily="18" charset="0"/>
            </a:endParaRPr>
          </a:p>
        </p:txBody>
      </p:sp>
      <p:sp>
        <p:nvSpPr>
          <p:cNvPr id="3162" name="Rectangle 90"/>
          <p:cNvSpPr>
            <a:spLocks noChangeArrowheads="1"/>
          </p:cNvSpPr>
          <p:nvPr/>
        </p:nvSpPr>
        <p:spPr bwMode="auto">
          <a:xfrm>
            <a:off x="6588125" y="3573463"/>
            <a:ext cx="3603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Times" pitchFamily="18" charset="0"/>
              </a:rPr>
              <a:t>I.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63" name="Rectangle 91"/>
          <p:cNvSpPr>
            <a:spLocks noChangeArrowheads="1"/>
          </p:cNvSpPr>
          <p:nvPr/>
        </p:nvSpPr>
        <p:spPr bwMode="auto">
          <a:xfrm>
            <a:off x="6300788" y="3716338"/>
            <a:ext cx="3238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II.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64" name="Rectangle 92"/>
          <p:cNvSpPr>
            <a:spLocks noChangeArrowheads="1"/>
          </p:cNvSpPr>
          <p:nvPr/>
        </p:nvSpPr>
        <p:spPr bwMode="auto">
          <a:xfrm>
            <a:off x="2916238" y="5445125"/>
            <a:ext cx="3746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III.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65" name="Rectangle 93"/>
          <p:cNvSpPr>
            <a:spLocks noChangeArrowheads="1"/>
          </p:cNvSpPr>
          <p:nvPr/>
        </p:nvSpPr>
        <p:spPr bwMode="auto">
          <a:xfrm>
            <a:off x="6372225" y="4797425"/>
            <a:ext cx="3825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I</a:t>
            </a:r>
            <a:r>
              <a:rPr lang="cs-CZ" sz="1200">
                <a:latin typeface="Times New Roman" pitchFamily="18" charset="0"/>
              </a:rPr>
              <a:t>V.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66" name="Rectangle 94"/>
          <p:cNvSpPr>
            <a:spLocks noChangeArrowheads="1"/>
          </p:cNvSpPr>
          <p:nvPr/>
        </p:nvSpPr>
        <p:spPr bwMode="auto">
          <a:xfrm>
            <a:off x="1187450" y="4581525"/>
            <a:ext cx="2889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Times" pitchFamily="18" charset="0"/>
              </a:rPr>
              <a:t>I.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67" name="Rectangle 95"/>
          <p:cNvSpPr>
            <a:spLocks noChangeArrowheads="1"/>
          </p:cNvSpPr>
          <p:nvPr/>
        </p:nvSpPr>
        <p:spPr bwMode="auto">
          <a:xfrm>
            <a:off x="2051050" y="5300663"/>
            <a:ext cx="3238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II.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68" name="Rectangle 96"/>
          <p:cNvSpPr>
            <a:spLocks noChangeArrowheads="1"/>
          </p:cNvSpPr>
          <p:nvPr/>
        </p:nvSpPr>
        <p:spPr bwMode="auto">
          <a:xfrm>
            <a:off x="3995738" y="5157788"/>
            <a:ext cx="3825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I</a:t>
            </a:r>
            <a:r>
              <a:rPr lang="cs-CZ" sz="1200">
                <a:latin typeface="Times New Roman" pitchFamily="18" charset="0"/>
              </a:rPr>
              <a:t>V.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69" name="Rectangle 97"/>
          <p:cNvSpPr>
            <a:spLocks noChangeArrowheads="1"/>
          </p:cNvSpPr>
          <p:nvPr/>
        </p:nvSpPr>
        <p:spPr bwMode="auto">
          <a:xfrm>
            <a:off x="5508625" y="4365625"/>
            <a:ext cx="3317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 New Roman" pitchFamily="18" charset="0"/>
              </a:rPr>
              <a:t>V.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70" name="Rectangle 98"/>
          <p:cNvSpPr>
            <a:spLocks noChangeArrowheads="1"/>
          </p:cNvSpPr>
          <p:nvPr/>
        </p:nvSpPr>
        <p:spPr bwMode="auto">
          <a:xfrm>
            <a:off x="2771775" y="4221163"/>
            <a:ext cx="3317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 New Roman" pitchFamily="18" charset="0"/>
              </a:rPr>
              <a:t>V.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71" name="Rectangle 99"/>
          <p:cNvSpPr>
            <a:spLocks noChangeArrowheads="1"/>
          </p:cNvSpPr>
          <p:nvPr/>
        </p:nvSpPr>
        <p:spPr bwMode="auto">
          <a:xfrm>
            <a:off x="6084888" y="4365625"/>
            <a:ext cx="3746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III.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72" name="Rectangle 100"/>
          <p:cNvSpPr>
            <a:spLocks noChangeArrowheads="1"/>
          </p:cNvSpPr>
          <p:nvPr/>
        </p:nvSpPr>
        <p:spPr bwMode="auto">
          <a:xfrm>
            <a:off x="1619250" y="458152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1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73" name="Rectangle 101"/>
          <p:cNvSpPr>
            <a:spLocks noChangeArrowheads="1"/>
          </p:cNvSpPr>
          <p:nvPr/>
        </p:nvSpPr>
        <p:spPr bwMode="auto">
          <a:xfrm>
            <a:off x="2627313" y="5157788"/>
            <a:ext cx="260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2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74" name="Rectangle 102"/>
          <p:cNvSpPr>
            <a:spLocks noChangeArrowheads="1"/>
          </p:cNvSpPr>
          <p:nvPr/>
        </p:nvSpPr>
        <p:spPr bwMode="auto">
          <a:xfrm>
            <a:off x="3419475" y="5157788"/>
            <a:ext cx="260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3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75" name="Rectangle 103"/>
          <p:cNvSpPr>
            <a:spLocks noChangeArrowheads="1"/>
          </p:cNvSpPr>
          <p:nvPr/>
        </p:nvSpPr>
        <p:spPr bwMode="auto">
          <a:xfrm>
            <a:off x="4427538" y="479742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4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3177" name="Rectangle 105"/>
          <p:cNvSpPr>
            <a:spLocks noChangeArrowheads="1"/>
          </p:cNvSpPr>
          <p:nvPr/>
        </p:nvSpPr>
        <p:spPr bwMode="auto">
          <a:xfrm>
            <a:off x="971550" y="3860800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latin typeface="Times" pitchFamily="18" charset="0"/>
              </a:rPr>
              <a:t>5</a:t>
            </a:r>
            <a:endParaRPr lang="cs-CZ" sz="1200" baseline="-25000">
              <a:latin typeface="Times" pitchFamily="18" charset="0"/>
            </a:endParaRPr>
          </a:p>
        </p:txBody>
      </p:sp>
      <p:sp>
        <p:nvSpPr>
          <p:cNvPr id="4167" name="Text Box 106"/>
          <p:cNvSpPr txBox="1">
            <a:spLocks noChangeArrowheads="1"/>
          </p:cNvSpPr>
          <p:nvPr/>
        </p:nvSpPr>
        <p:spPr bwMode="auto">
          <a:xfrm>
            <a:off x="5219700" y="1412875"/>
            <a:ext cx="3240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latin typeface="Times New Roman" pitchFamily="18" charset="0"/>
                <a:cs typeface="Times New Roman" pitchFamily="18" charset="0"/>
              </a:rPr>
              <a:t>Zadáno: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, F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, F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, a,b, c, d</a:t>
            </a:r>
          </a:p>
        </p:txBody>
      </p:sp>
      <p:sp>
        <p:nvSpPr>
          <p:cNvPr id="4168" name="Text Box 107"/>
          <p:cNvSpPr txBox="1">
            <a:spLocks noChangeArrowheads="1"/>
          </p:cNvSpPr>
          <p:nvPr/>
        </p:nvSpPr>
        <p:spPr bwMode="auto">
          <a:xfrm>
            <a:off x="5219700" y="2060575"/>
            <a:ext cx="2879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latin typeface="Times New Roman" pitchFamily="18" charset="0"/>
                <a:cs typeface="Times New Roman" pitchFamily="18" charset="0"/>
              </a:rPr>
              <a:t>Hledáme: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 velikost reakcí v podporách F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 a F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4169" name="Rectangle 76"/>
          <p:cNvSpPr>
            <a:spLocks noChangeArrowheads="1"/>
          </p:cNvSpPr>
          <p:nvPr/>
        </p:nvSpPr>
        <p:spPr bwMode="auto">
          <a:xfrm>
            <a:off x="1042988" y="549275"/>
            <a:ext cx="1782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</a:pPr>
            <a:r>
              <a:rPr lang="cs-CZ" sz="2800" b="1">
                <a:solidFill>
                  <a:srgbClr val="2D2DB9"/>
                </a:solidFill>
              </a:rPr>
              <a:t>  Příklad</a:t>
            </a:r>
            <a:r>
              <a:rPr lang="cs-CZ" b="1">
                <a:solidFill>
                  <a:srgbClr val="2D2DB9"/>
                </a:solidFill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3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1" grpId="0" animBg="1"/>
      <p:bldP spid="3132" grpId="0" animBg="1"/>
      <p:bldP spid="3133" grpId="0" animBg="1"/>
      <p:bldP spid="3135" grpId="0" animBg="1"/>
      <p:bldP spid="3136" grpId="0" animBg="1"/>
      <p:bldP spid="3138" grpId="0" animBg="1"/>
      <p:bldP spid="3139" grpId="0" animBg="1"/>
      <p:bldP spid="3140" grpId="0" animBg="1"/>
      <p:bldP spid="3141" grpId="0" animBg="1"/>
      <p:bldP spid="3142" grpId="0" animBg="1"/>
      <p:bldP spid="3144" grpId="0" animBg="1"/>
      <p:bldP spid="3145" grpId="0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2" grpId="0"/>
      <p:bldP spid="3157" grpId="0"/>
      <p:bldP spid="3158" grpId="0"/>
      <p:bldP spid="3159" grpId="0"/>
      <p:bldP spid="3160" grpId="0"/>
      <p:bldP spid="3161" grpId="0"/>
      <p:bldP spid="3162" grpId="0"/>
      <p:bldP spid="3163" grpId="0"/>
      <p:bldP spid="3164" grpId="0"/>
      <p:bldP spid="3165" grpId="0"/>
      <p:bldP spid="3166" grpId="0"/>
      <p:bldP spid="3167" grpId="0"/>
      <p:bldP spid="3168" grpId="0"/>
      <p:bldP spid="3169" grpId="0"/>
      <p:bldP spid="3170" grpId="0"/>
      <p:bldP spid="3171" grpId="0"/>
      <p:bldP spid="3172" grpId="0"/>
      <p:bldP spid="3173" grpId="0"/>
      <p:bldP spid="3174" grpId="0"/>
      <p:bldP spid="3175" grpId="0"/>
      <p:bldP spid="3177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288</Words>
  <Application>Microsoft Office PowerPoint</Application>
  <PresentationFormat>Předvádění na obrazovce (4:3)</PresentationFormat>
  <Paragraphs>74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Arial</vt:lpstr>
      <vt:lpstr>Times New Roman</vt:lpstr>
      <vt:lpstr>Times</vt:lpstr>
      <vt:lpstr>Výchozí návrh</vt:lpstr>
      <vt:lpstr>Snímek 1</vt:lpstr>
      <vt:lpstr>Řešení reakcí v uložení nosníků, grafické řešení</vt:lpstr>
      <vt:lpstr>Snímek 3</vt:lpstr>
    </vt:vector>
  </TitlesOfParts>
  <Company>BB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BOBINA</dc:creator>
  <cp:lastModifiedBy>Dum</cp:lastModifiedBy>
  <cp:revision>17</cp:revision>
  <dcterms:created xsi:type="dcterms:W3CDTF">2012-08-21T01:11:15Z</dcterms:created>
  <dcterms:modified xsi:type="dcterms:W3CDTF">2014-05-10T10:53:21Z</dcterms:modified>
</cp:coreProperties>
</file>