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92" autoAdjust="0"/>
  </p:normalViewPr>
  <p:slideViewPr>
    <p:cSldViewPr>
      <p:cViewPr varScale="1">
        <p:scale>
          <a:sx n="104" d="100"/>
          <a:sy n="104" d="100"/>
        </p:scale>
        <p:origin x="-9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30.4.2014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30.4.2014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30.4.2014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30.4.2014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30.4.2014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30.4.2014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30.4.2014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30.4.2014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767779"/>
              </p:ext>
            </p:extLst>
          </p:nvPr>
        </p:nvGraphicFramePr>
        <p:xfrm>
          <a:off x="971600" y="1988840"/>
          <a:ext cx="7115047" cy="40142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VY_32_INOVACE_mix1_fyz14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fyz14_elektrostatika.zip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 elektrostatiky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Elektřina a magnetismus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Elektrostatika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souvisejících s elektrostatikou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elektrický náboj, elektrické pole, elektrická síla, siločára, potenciál, napětí, kapacita vodiče a kondenzátoru, elektrostatická indukce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30. 4.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2014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4065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Elektřina a magnetismus – elektrostatika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4938320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Elektrostatika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Elektřina a magnetismus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cs-CZ" sz="2600" b="1" dirty="0">
                <a:latin typeface="Arial" pitchFamily="34" charset="0"/>
                <a:cs typeface="Arial" pitchFamily="34" charset="0"/>
              </a:rPr>
              <a:t>E</a:t>
            </a: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lektrický náboj kladný/záporný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Elektrický vodič/nevodič (=izolant=dielektrikum)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Elektrostatické silové působení, Coulombův zákon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Siločáry, siločárový model elektrického pole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Elektrostatická indukce; polarizace dielektrika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Práce v elektrickém poli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Kondenzátor; spojování kondenzátorů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Elektrický náboj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	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Q</a:t>
            </a:r>
            <a:r>
              <a:rPr lang="cs-CZ" sz="24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Q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C</a:t>
            </a:r>
          </a:p>
          <a:p>
            <a:pPr>
              <a:spcAft>
                <a:spcPts val="600"/>
              </a:spcAf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Elementární elektrický náboj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e	e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400" dirty="0" smtClean="0">
                <a:latin typeface="Arial" pitchFamily="34" charset="0"/>
                <a:cs typeface="Arial" pitchFamily="34" charset="0"/>
                <a:sym typeface="Euclid Extra"/>
              </a:rPr>
              <a:t>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1,602.10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-19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C</a:t>
            </a:r>
          </a:p>
          <a:p>
            <a:pPr>
              <a:spcAft>
                <a:spcPts val="600"/>
              </a:spcAf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Elektrická síla	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		</a:t>
            </a:r>
            <a:r>
              <a:rPr lang="cs-CZ" sz="2400" b="1" i="1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cs-CZ" sz="24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N</a:t>
            </a:r>
            <a:endParaRPr lang="cs-CZ" sz="2400" dirty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Permitivita prostředí, vakua	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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Euclid Symbol"/>
              </a:rPr>
              <a:t>, 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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  <a:sym typeface="Euclid Symbol"/>
              </a:rPr>
              <a:t>0</a:t>
            </a:r>
            <a:r>
              <a:rPr lang="cs-CZ" sz="2400" b="1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1800" i="1" dirty="0" smtClean="0">
                <a:latin typeface="Arial" pitchFamily="34" charset="0"/>
                <a:cs typeface="Arial" pitchFamily="34" charset="0"/>
                <a:sym typeface="Symbol"/>
              </a:rPr>
              <a:t></a:t>
            </a:r>
            <a:r>
              <a:rPr lang="cs-CZ" sz="1800" i="1" baseline="-25000" dirty="0" smtClean="0">
                <a:latin typeface="Arial" pitchFamily="34" charset="0"/>
                <a:cs typeface="Arial" pitchFamily="34" charset="0"/>
                <a:sym typeface="Euclid Symbol"/>
              </a:rPr>
              <a:t>0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800" dirty="0">
                <a:latin typeface="Arial" pitchFamily="34" charset="0"/>
                <a:cs typeface="Arial" pitchFamily="34" charset="0"/>
                <a:sym typeface="Euclid Extra"/>
              </a:rPr>
              <a:t>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 8,85.10</a:t>
            </a:r>
            <a:r>
              <a:rPr lang="cs-CZ" sz="1800" baseline="30000" dirty="0" smtClean="0">
                <a:latin typeface="Arial" pitchFamily="34" charset="0"/>
                <a:cs typeface="Arial" pitchFamily="34" charset="0"/>
              </a:rPr>
              <a:t>-12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 C</a:t>
            </a:r>
            <a:r>
              <a:rPr lang="cs-CZ" sz="18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.N</a:t>
            </a:r>
            <a:r>
              <a:rPr lang="cs-CZ" sz="18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.m</a:t>
            </a:r>
            <a:r>
              <a:rPr lang="cs-CZ" sz="1800" baseline="30000" dirty="0" smtClean="0">
                <a:latin typeface="Arial" pitchFamily="34" charset="0"/>
                <a:cs typeface="Arial" pitchFamily="34" charset="0"/>
              </a:rPr>
              <a:t>-2</a:t>
            </a:r>
          </a:p>
          <a:p>
            <a:pPr>
              <a:spcAft>
                <a:spcPts val="600"/>
              </a:spcAf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Relativní permitivita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b="1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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  <a:sym typeface="Euclid Symbol"/>
              </a:rPr>
              <a:t>r</a:t>
            </a:r>
            <a:r>
              <a:rPr lang="cs-CZ" sz="2400" dirty="0" smtClean="0">
                <a:latin typeface="Arial" pitchFamily="34" charset="0"/>
                <a:cs typeface="Arial" pitchFamily="34" charset="0"/>
                <a:sym typeface="Euclid Symbol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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  <a:sym typeface="Euclid Symbol"/>
              </a:rPr>
              <a:t>r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1 </a:t>
            </a:r>
            <a:endParaRPr lang="cs-CZ" sz="2400" baseline="-25000" dirty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Intenzita elektrického pole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b="1" i="1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cs-CZ" sz="2400" b="1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N.C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(= V.m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)</a:t>
            </a:r>
            <a:endParaRPr lang="cs-CZ" sz="2000" dirty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Hustota elektrického náboje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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>
                <a:latin typeface="Arial" pitchFamily="34" charset="0"/>
                <a:cs typeface="Arial" pitchFamily="34" charset="0"/>
                <a:sym typeface="Symbol"/>
              </a:rPr>
              <a:t>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C.m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-2</a:t>
            </a:r>
            <a:endParaRPr lang="cs-CZ" sz="2400" baseline="30000" dirty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Elektrický potenciál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		</a:t>
            </a:r>
            <a:r>
              <a:rPr lang="el-GR" sz="2400" i="1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cs-CZ" sz="24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>
                <a:latin typeface="Arial" pitchFamily="34" charset="0"/>
                <a:cs typeface="Arial" pitchFamily="34" charset="0"/>
              </a:rPr>
              <a:t>φ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] 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V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(=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J.C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spcAft>
                <a:spcPts val="600"/>
              </a:spcAf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Elektrické napětí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U</a:t>
            </a:r>
            <a:r>
              <a:rPr lang="cs-CZ" sz="24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U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V</a:t>
            </a:r>
            <a:endParaRPr lang="cs-CZ" sz="2400" dirty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Elektrická kapacita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cs-CZ" sz="24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F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C.V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)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2565261" y="3696613"/>
                <a:ext cx="943848" cy="6646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 smtClean="0">
                          <a:latin typeface="Cambria Math"/>
                          <a:ea typeface="Cambria Math"/>
                        </a:rPr>
                        <m:t>𝜑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5261" y="3696613"/>
                <a:ext cx="943848" cy="66460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483768" y="1489560"/>
                <a:ext cx="3360279" cy="6278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4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𝜋𝜀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cs-CZ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cs-CZ" i="1">
                                      <a:latin typeface="Cambria Math"/>
                                      <a:ea typeface="Cambria Math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;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𝜀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𝜀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.</m:t>
                      </m:r>
                      <m:sSub>
                        <m:sSubPr>
                          <m:ctrlPr>
                            <a:rPr lang="cs-CZ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/>
                              <a:ea typeface="Cambria Math"/>
                            </a:rPr>
                            <m:t>𝜀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sub>
                      </m:sSub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1489560"/>
                <a:ext cx="3360279" cy="6278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2555776" y="2141290"/>
                <a:ext cx="887807" cy="7292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cs-CZ" b="0" i="1" smtClean="0">
                              <a:latin typeface="Cambria Math"/>
                            </a:rPr>
                            <m:t>𝐸</m:t>
                          </m:r>
                        </m:e>
                      </m:acc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cs-CZ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cs-CZ" b="0" i="1" smtClean="0"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b>
                              <m:r>
                                <a:rPr lang="cs-CZ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2141290"/>
                <a:ext cx="887807" cy="72923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2550738" y="2906157"/>
                <a:ext cx="972895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 smtClean="0">
                          <a:latin typeface="Cambria Math"/>
                          <a:ea typeface="Cambria Math"/>
                        </a:rPr>
                        <m:t>𝜎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𝑄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738" y="2906157"/>
                <a:ext cx="972895" cy="61093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568326" y="4365104"/>
                <a:ext cx="1962845" cy="5142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𝑈</m:t>
                    </m:r>
                    <m:r>
                      <a:rPr lang="cs-CZ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cs-CZ" dirty="0" smtClean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  <a:ea typeface="Cambria Math"/>
                          </a:rPr>
                          <m:t>𝐴</m:t>
                        </m:r>
                      </m:sub>
                    </m:sSub>
                    <m:r>
                      <a:rPr lang="cs-CZ" b="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cs-CZ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  <a:ea typeface="Cambria Math"/>
                              </a:rPr>
                              <m:t>𝑊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  <a:ea typeface="Cambria Math"/>
                              </a:rPr>
                              <m:t>𝐴𝐵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  <a:ea typeface="Cambria Math"/>
                          </a:rPr>
                          <m:t>𝑄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8326" y="4365104"/>
                <a:ext cx="1962845" cy="514243"/>
              </a:xfrm>
              <a:prstGeom prst="rect">
                <a:avLst/>
              </a:prstGeom>
              <a:blipFill rotWithShape="1">
                <a:blip r:embed="rId6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ovéPole 15"/>
              <p:cNvSpPr txBox="1"/>
              <p:nvPr/>
            </p:nvSpPr>
            <p:spPr>
              <a:xfrm>
                <a:off x="2562120" y="4980084"/>
                <a:ext cx="1931939" cy="6347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𝑄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</a:rPr>
                        <m:t>𝐶</m:t>
                      </m:r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</a:rPr>
                        <m:t>𝑈</m:t>
                      </m:r>
                      <m:r>
                        <a:rPr lang="cs-CZ" b="0" i="1" smtClean="0">
                          <a:latin typeface="Cambria Math"/>
                        </a:rPr>
                        <m:t>;</m:t>
                      </m:r>
                      <m:r>
                        <a:rPr lang="cs-CZ" b="0" i="1" smtClean="0">
                          <a:latin typeface="Cambria Math"/>
                        </a:rPr>
                        <m:t>𝐶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>
                        <a:rPr lang="el-GR" b="0" i="1" smtClean="0">
                          <a:latin typeface="Cambria Math"/>
                          <a:ea typeface="Cambria Math"/>
                        </a:rPr>
                        <m:t>𝜀</m:t>
                      </m:r>
                      <m:f>
                        <m:fPr>
                          <m:ctrlPr>
                            <a:rPr lang="el-GR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𝑆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den>
                      </m:f>
                    </m:oMath>
                  </m:oMathPara>
                </a14:m>
                <a:endParaRPr lang="cs-CZ" i="1" dirty="0"/>
              </a:p>
            </p:txBody>
          </p:sp>
        </mc:Choice>
        <mc:Fallback xmlns="">
          <p:sp>
            <p:nvSpPr>
              <p:cNvPr id="16" name="TextovéPol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2120" y="4980084"/>
                <a:ext cx="1931939" cy="63478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2589001" y="5733256"/>
                <a:ext cx="2061783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𝐸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𝑄𝑈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𝐶</m:t>
                      </m:r>
                      <m:sSup>
                        <m:sSup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smtClean="0">
                              <a:latin typeface="Cambria Math"/>
                            </a:rPr>
                            <m:t>𝑈</m:t>
                          </m:r>
                        </m:e>
                        <m:sup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9001" y="5733256"/>
                <a:ext cx="2061783" cy="61093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15" grpId="0"/>
      <p:bldP spid="16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Lepil, O.; Šedivý, P.: Fyzika pro gymnázia – Elektřina a magnetismus, </a:t>
            </a:r>
            <a:r>
              <a:rPr lang="cs-CZ" dirty="0">
                <a:latin typeface="Arial" pitchFamily="34" charset="0"/>
                <a:cs typeface="Arial" pitchFamily="34" charset="0"/>
              </a:rPr>
              <a:t>Prometheus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Praha, 2011, ISBN 978-80-7196-385-1</a:t>
            </a: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Lank, V.; Vondra, M.: Fyzika v kostce, Fragment, 2004, ISBN 80-7200-968-0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Mikulčák, J. a kolektiv: Matematické, fyzikální a chemické tabulky pro střední školy, Prometheus Praha, 2011, ISBN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978-80-7196-345-5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748</TotalTime>
  <Words>355</Words>
  <Application>Microsoft Office PowerPoint</Application>
  <PresentationFormat>Předvádění na obrazovce (4:3)</PresentationFormat>
  <Paragraphs>65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šablona</vt:lpstr>
      <vt:lpstr>Prezentace aplikace PowerPoint</vt:lpstr>
      <vt:lpstr>Elektřina a magnetismus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2013-08-28T20:51:03Z</dcterms:created>
  <dcterms:modified xsi:type="dcterms:W3CDTF">2014-04-30T17:13:34Z</dcterms:modified>
</cp:coreProperties>
</file>