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61" r:id="rId2"/>
    <p:sldId id="262" r:id="rId3"/>
    <p:sldId id="264" r:id="rId4"/>
    <p:sldId id="267" r:id="rId5"/>
    <p:sldId id="265" r:id="rId6"/>
    <p:sldId id="271" r:id="rId7"/>
    <p:sldId id="266" r:id="rId8"/>
    <p:sldId id="269" r:id="rId9"/>
    <p:sldId id="272" r:id="rId10"/>
    <p:sldId id="270" r:id="rId11"/>
    <p:sldId id="263"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58" autoAdjust="0"/>
    <p:restoredTop sz="94700" autoAdjust="0"/>
  </p:normalViewPr>
  <p:slideViewPr>
    <p:cSldViewPr>
      <p:cViewPr varScale="1">
        <p:scale>
          <a:sx n="70" d="100"/>
          <a:sy n="70" d="100"/>
        </p:scale>
        <p:origin x="-1374"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Pr>
        <a:blipFill dpi="0" rotWithShape="1">
          <a:blip r:embed="rId2" cstate="print">
            <a:lum/>
          </a:blip>
          <a:srcRect/>
          <a:stretch>
            <a:fillRect l="-2000" r="-2000"/>
          </a:stretch>
        </a:blipFill>
        <a:effectLst/>
      </p:bgPr>
    </p:bg>
    <p:spTree>
      <p:nvGrpSpPr>
        <p:cNvPr id="1" name=""/>
        <p:cNvGrpSpPr/>
        <p:nvPr/>
      </p:nvGrpSpPr>
      <p:grpSpPr>
        <a:xfrm>
          <a:off x="0" y="0"/>
          <a:ext cx="0" cy="0"/>
          <a:chOff x="0" y="0"/>
          <a:chExt cx="0" cy="0"/>
        </a:xfrm>
      </p:grpSpPr>
      <p:pic>
        <p:nvPicPr>
          <p:cNvPr id="12" name="Obrázek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98294" y="3266324"/>
            <a:ext cx="5760720" cy="1258824"/>
          </a:xfrm>
          <a:prstGeom prst="rect">
            <a:avLst/>
          </a:prstGeom>
        </p:spPr>
      </p:pic>
      <p:sp>
        <p:nvSpPr>
          <p:cNvPr id="2" name="Title 1"/>
          <p:cNvSpPr>
            <a:spLocks noGrp="1"/>
          </p:cNvSpPr>
          <p:nvPr>
            <p:ph type="ctrTitle"/>
          </p:nvPr>
        </p:nvSpPr>
        <p:spPr>
          <a:xfrm>
            <a:off x="685800" y="2071678"/>
            <a:ext cx="7774632" cy="997282"/>
          </a:xfrm>
        </p:spPr>
        <p:txBody>
          <a:bodyPr anchor="b">
            <a:noAutofit/>
          </a:bodyPr>
          <a:lstStyle>
            <a:lvl1pPr>
              <a:lnSpc>
                <a:spcPct val="100000"/>
              </a:lnSpc>
              <a:defRPr sz="2800" cap="small" baseline="0"/>
            </a:lvl1pPr>
          </a:lstStyle>
          <a:p>
            <a:r>
              <a:rPr lang="cs-CZ" dirty="0" smtClean="0"/>
              <a:t>Klepnutím lze upravit styl předlohy nadpisů.</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en-US" dirty="0"/>
          </a:p>
        </p:txBody>
      </p:sp>
      <p:sp>
        <p:nvSpPr>
          <p:cNvPr id="7" name="Date Placeholder 6"/>
          <p:cNvSpPr>
            <a:spLocks noGrp="1"/>
          </p:cNvSpPr>
          <p:nvPr>
            <p:ph type="dt" sz="half" idx="10"/>
          </p:nvPr>
        </p:nvSpPr>
        <p:spPr/>
        <p:txBody>
          <a:bodyPr/>
          <a:lstStyle/>
          <a:p>
            <a:fld id="{C2583FC6-98E3-4817-A823-02847B694C6F}" type="datetimeFigureOut">
              <a:rPr lang="cs-CZ" smtClean="0"/>
              <a:pPr/>
              <a:t>30.4.2014</a:t>
            </a:fld>
            <a:endParaRPr lang="cs-CZ"/>
          </a:p>
        </p:txBody>
      </p:sp>
      <p:sp>
        <p:nvSpPr>
          <p:cNvPr id="8" name="Slide Number Placeholder 7"/>
          <p:cNvSpPr>
            <a:spLocks noGrp="1"/>
          </p:cNvSpPr>
          <p:nvPr>
            <p:ph type="sldNum" sz="quarter" idx="11"/>
          </p:nvPr>
        </p:nvSpPr>
        <p:spPr/>
        <p:txBody>
          <a:bodyPr/>
          <a:lstStyle/>
          <a:p>
            <a:fld id="{B737E477-D391-4165-A77F-C9D579ADD3BE}" type="slidenum">
              <a:rPr lang="cs-CZ" smtClean="0"/>
              <a:pPr/>
              <a:t>‹#›</a:t>
            </a:fld>
            <a:endParaRPr lang="cs-CZ"/>
          </a:p>
        </p:txBody>
      </p:sp>
      <p:sp>
        <p:nvSpPr>
          <p:cNvPr id="9" name="Footer Placeholder 8"/>
          <p:cNvSpPr>
            <a:spLocks noGrp="1"/>
          </p:cNvSpPr>
          <p:nvPr>
            <p:ph type="ftr" sz="quarter" idx="12"/>
          </p:nvPr>
        </p:nvSpPr>
        <p:spPr>
          <a:xfrm>
            <a:off x="323528" y="6309320"/>
            <a:ext cx="5713035" cy="365125"/>
          </a:xfrm>
        </p:spPr>
        <p:txBody>
          <a:bodyPr/>
          <a:lstStyle/>
          <a:p>
            <a:endParaRPr lang="cs-CZ" smtClean="0"/>
          </a:p>
          <a:p>
            <a:endParaRPr lang="cs-CZ" dirty="0"/>
          </a:p>
        </p:txBody>
      </p:sp>
      <p:pic>
        <p:nvPicPr>
          <p:cNvPr id="10" name="Obrázek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798294" y="3266324"/>
            <a:ext cx="5760720" cy="1258824"/>
          </a:xfrm>
          <a:prstGeom prst="rect">
            <a:avLst/>
          </a:prstGeom>
        </p:spPr>
      </p:pic>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pic>
        <p:nvPicPr>
          <p:cNvPr id="7" name="Obrázek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
        <p:nvSpPr>
          <p:cNvPr id="2" name="Title 1"/>
          <p:cNvSpPr>
            <a:spLocks noGrp="1"/>
          </p:cNvSpPr>
          <p:nvPr>
            <p:ph type="title"/>
          </p:nvPr>
        </p:nvSpPr>
        <p:spPr/>
        <p:txBody>
          <a:bodyPr/>
          <a:lstStyle>
            <a:lvl1pPr>
              <a:defRPr sz="2800"/>
            </a:lvl1pPr>
          </a:lstStyle>
          <a:p>
            <a:r>
              <a:rPr lang="cs-CZ" dirty="0" smtClean="0"/>
              <a:t>Klepnutím lze upravit styl předlohy nadpisů.</a:t>
            </a:r>
            <a:endParaRPr lang="en-US" dirty="0"/>
          </a:p>
        </p:txBody>
      </p:sp>
      <p:sp>
        <p:nvSpPr>
          <p:cNvPr id="3" name="Content Placeholder 2"/>
          <p:cNvSpPr>
            <a:spLocks noGrp="1"/>
          </p:cNvSpPr>
          <p:nvPr>
            <p:ph idx="1"/>
          </p:nvPr>
        </p:nvSpPr>
        <p:spPr>
          <a:xfrm>
            <a:off x="457200" y="1600201"/>
            <a:ext cx="8219256" cy="3998976"/>
          </a:xfrm>
        </p:spPr>
        <p:txBody>
          <a:bodyPr/>
          <a:lstStyle>
            <a:lvl5pPr>
              <a:defRPr/>
            </a:lvl5pPr>
            <a:lvl6pPr>
              <a:defRPr/>
            </a:lvl6pPr>
            <a:lvl7pPr>
              <a:defRPr/>
            </a:lvl7pPr>
            <a:lvl8pPr>
              <a:defRPr/>
            </a:lvl8pPr>
            <a:lvl9pPr>
              <a:buFont typeface="Arial" pitchFamily="34" charset="0"/>
              <a:buChar char="•"/>
              <a:defRPr/>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C2583FC6-98E3-4817-A823-02847B694C6F}" type="datetimeFigureOut">
              <a:rPr lang="cs-CZ" smtClean="0"/>
              <a:pPr/>
              <a:t>30.4.2014</a:t>
            </a:fld>
            <a:endParaRPr lang="cs-CZ"/>
          </a:p>
        </p:txBody>
      </p:sp>
      <p:sp>
        <p:nvSpPr>
          <p:cNvPr id="5" name="Footer Placeholder 4"/>
          <p:cNvSpPr>
            <a:spLocks noGrp="1"/>
          </p:cNvSpPr>
          <p:nvPr>
            <p:ph type="ftr" sz="quarter" idx="11"/>
          </p:nvPr>
        </p:nvSpPr>
        <p:spPr>
          <a:xfrm>
            <a:off x="659165" y="6356350"/>
            <a:ext cx="2626951" cy="365125"/>
          </a:xfrm>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428604"/>
            <a:ext cx="8229600" cy="840156"/>
          </a:xfrm>
        </p:spPr>
        <p:txBody>
          <a:bodyPr/>
          <a:lstStyle>
            <a:lvl1pPr>
              <a:defRPr sz="2800"/>
            </a:lvl1pPr>
          </a:lstStyle>
          <a:p>
            <a:r>
              <a:rPr lang="cs-CZ" dirty="0" smtClean="0"/>
              <a:t>Zdroje a použitá literatura</a:t>
            </a:r>
            <a:endParaRPr lang="en-US" dirty="0"/>
          </a:p>
        </p:txBody>
      </p:sp>
      <p:sp>
        <p:nvSpPr>
          <p:cNvPr id="3" name="Content Placeholder 2"/>
          <p:cNvSpPr>
            <a:spLocks noGrp="1"/>
          </p:cNvSpPr>
          <p:nvPr>
            <p:ph idx="1"/>
          </p:nvPr>
        </p:nvSpPr>
        <p:spPr>
          <a:xfrm>
            <a:off x="457200" y="1412776"/>
            <a:ext cx="8219256" cy="4186401"/>
          </a:xfrm>
        </p:spPr>
        <p:txBody>
          <a:bodyPr>
            <a:normAutofit/>
          </a:bodyPr>
          <a:lstStyle>
            <a:lvl1pPr marL="457200" indent="-457200">
              <a:buFont typeface="+mj-lt"/>
              <a:buAutoNum type="arabicPeriod"/>
              <a:defRPr sz="2000"/>
            </a:lvl1pPr>
            <a:lvl5pPr>
              <a:defRPr/>
            </a:lvl5pPr>
            <a:lvl6pPr>
              <a:defRPr/>
            </a:lvl6pPr>
            <a:lvl7pPr>
              <a:defRPr/>
            </a:lvl7pPr>
            <a:lvl8pPr>
              <a:defRPr/>
            </a:lvl8pPr>
            <a:lvl9pPr>
              <a:buFont typeface="Arial" pitchFamily="34" charset="0"/>
              <a:buChar char="•"/>
              <a:defRPr/>
            </a:lvl9pPr>
          </a:lstStyle>
          <a:p>
            <a:pPr lvl="0"/>
            <a:r>
              <a:rPr lang="cs-CZ" smtClean="0"/>
              <a:t>Klepnutím lze upravit styly předlohy textu.</a:t>
            </a:r>
          </a:p>
        </p:txBody>
      </p:sp>
      <p:sp>
        <p:nvSpPr>
          <p:cNvPr id="4" name="Date Placeholder 3"/>
          <p:cNvSpPr>
            <a:spLocks noGrp="1"/>
          </p:cNvSpPr>
          <p:nvPr>
            <p:ph type="dt" sz="half" idx="10"/>
          </p:nvPr>
        </p:nvSpPr>
        <p:spPr/>
        <p:txBody>
          <a:bodyPr/>
          <a:lstStyle/>
          <a:p>
            <a:fld id="{C2583FC6-98E3-4817-A823-02847B694C6F}" type="datetimeFigureOut">
              <a:rPr lang="cs-CZ" smtClean="0"/>
              <a:pPr/>
              <a:t>30.4.2014</a:t>
            </a:fld>
            <a:endParaRPr lang="cs-CZ"/>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extLst>
      <p:ext uri="{BB962C8B-B14F-4D97-AF65-F5344CB8AC3E}">
        <p14:creationId xmlns:p14="http://schemas.microsoft.com/office/powerpoint/2010/main" val="3599116310"/>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Zdroje a literatura">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428604"/>
            <a:ext cx="8229600" cy="840156"/>
          </a:xfrm>
        </p:spPr>
        <p:txBody>
          <a:bodyPr/>
          <a:lstStyle>
            <a:lvl1pPr>
              <a:defRPr sz="2800"/>
            </a:lvl1pPr>
          </a:lstStyle>
          <a:p>
            <a:r>
              <a:rPr lang="cs-CZ" dirty="0" smtClean="0"/>
              <a:t>Zdroje a použitá literatura</a:t>
            </a:r>
            <a:endParaRPr lang="en-US" dirty="0"/>
          </a:p>
        </p:txBody>
      </p:sp>
      <p:sp>
        <p:nvSpPr>
          <p:cNvPr id="3" name="Content Placeholder 2"/>
          <p:cNvSpPr>
            <a:spLocks noGrp="1"/>
          </p:cNvSpPr>
          <p:nvPr>
            <p:ph idx="1"/>
          </p:nvPr>
        </p:nvSpPr>
        <p:spPr>
          <a:xfrm>
            <a:off x="457200" y="1412776"/>
            <a:ext cx="8219256" cy="4186401"/>
          </a:xfrm>
        </p:spPr>
        <p:txBody>
          <a:bodyPr>
            <a:normAutofit/>
          </a:bodyPr>
          <a:lstStyle>
            <a:lvl1pPr marL="457200" indent="-457200">
              <a:buFont typeface="+mj-lt"/>
              <a:buAutoNum type="arabicPeriod"/>
              <a:defRPr sz="2000"/>
            </a:lvl1pPr>
            <a:lvl5pPr>
              <a:defRPr/>
            </a:lvl5pPr>
            <a:lvl6pPr>
              <a:defRPr/>
            </a:lvl6pPr>
            <a:lvl7pPr>
              <a:defRPr/>
            </a:lvl7pPr>
            <a:lvl8pPr>
              <a:defRPr/>
            </a:lvl8pPr>
            <a:lvl9pPr>
              <a:buFont typeface="Arial" pitchFamily="34" charset="0"/>
              <a:buChar char="•"/>
              <a:defRPr/>
            </a:lvl9pPr>
          </a:lstStyle>
          <a:p>
            <a:pPr lvl="0"/>
            <a:r>
              <a:rPr lang="cs-CZ" smtClean="0"/>
              <a:t>Klepnutím lze upravit styly předlohy textu.</a:t>
            </a:r>
          </a:p>
        </p:txBody>
      </p:sp>
      <p:sp>
        <p:nvSpPr>
          <p:cNvPr id="4" name="Date Placeholder 3"/>
          <p:cNvSpPr>
            <a:spLocks noGrp="1"/>
          </p:cNvSpPr>
          <p:nvPr>
            <p:ph type="dt" sz="half" idx="10"/>
          </p:nvPr>
        </p:nvSpPr>
        <p:spPr/>
        <p:txBody>
          <a:bodyPr/>
          <a:lstStyle/>
          <a:p>
            <a:fld id="{C2583FC6-98E3-4817-A823-02847B694C6F}" type="datetimeFigureOut">
              <a:rPr lang="cs-CZ" smtClean="0"/>
              <a:pPr/>
              <a:t>30.4.2014</a:t>
            </a:fld>
            <a:endParaRPr lang="cs-CZ"/>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
        <p:nvSpPr>
          <p:cNvPr id="9" name="TextovéPole 8"/>
          <p:cNvSpPr txBox="1"/>
          <p:nvPr userDrawn="1"/>
        </p:nvSpPr>
        <p:spPr>
          <a:xfrm>
            <a:off x="714348" y="5715016"/>
            <a:ext cx="7672293" cy="400110"/>
          </a:xfrm>
          <a:prstGeom prst="rect">
            <a:avLst/>
          </a:prstGeom>
          <a:noFill/>
        </p:spPr>
        <p:txBody>
          <a:bodyPr wrap="none" rtlCol="0">
            <a:spAutoFit/>
          </a:bodyPr>
          <a:lstStyle/>
          <a:p>
            <a:pPr algn="ctr"/>
            <a:r>
              <a:rPr lang="cs-CZ" sz="1000" b="0" i="0" kern="1200" dirty="0" smtClean="0">
                <a:solidFill>
                  <a:schemeClr val="tx1"/>
                </a:solidFill>
                <a:latin typeface="Bookman Old Style" pitchFamily="18" charset="0"/>
                <a:ea typeface="+mn-ea"/>
                <a:cs typeface="+mn-cs"/>
              </a:rPr>
              <a:t>Materiál je určen pro bezplatné používání pro potřeby výuky a vzdělávání na všech typech škol a školských zařízeních. </a:t>
            </a:r>
          </a:p>
          <a:p>
            <a:pPr algn="ctr"/>
            <a:r>
              <a:rPr lang="cs-CZ" sz="1000" b="0" i="0" kern="1200" dirty="0" smtClean="0">
                <a:solidFill>
                  <a:schemeClr val="tx1"/>
                </a:solidFill>
                <a:latin typeface="Bookman Old Style" pitchFamily="18" charset="0"/>
                <a:ea typeface="+mn-ea"/>
                <a:cs typeface="+mn-cs"/>
              </a:rPr>
              <a:t>Jakékoliv další využití podléhá autorskému zákonu.</a:t>
            </a:r>
            <a:endParaRPr lang="cs-CZ" sz="1000" dirty="0">
              <a:latin typeface="Bookman Old Style" pitchFamily="18" charset="0"/>
            </a:endParaRPr>
          </a:p>
        </p:txBody>
      </p:sp>
    </p:spTree>
    <p:extLst>
      <p:ext uri="{BB962C8B-B14F-4D97-AF65-F5344CB8AC3E}">
        <p14:creationId xmlns:p14="http://schemas.microsoft.com/office/powerpoint/2010/main" val="3599116310"/>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Klepnutím lze upravit styl předlohy nadpisů.</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Date Placeholder 3"/>
          <p:cNvSpPr>
            <a:spLocks noGrp="1"/>
          </p:cNvSpPr>
          <p:nvPr>
            <p:ph type="dt" sz="half" idx="10"/>
          </p:nvPr>
        </p:nvSpPr>
        <p:spPr/>
        <p:txBody>
          <a:bodyPr/>
          <a:lstStyle/>
          <a:p>
            <a:fld id="{C2583FC6-98E3-4817-A823-02847B694C6F}" type="datetimeFigureOut">
              <a:rPr lang="cs-CZ" smtClean="0"/>
              <a:pPr/>
              <a:t>30.4.2014</a:t>
            </a:fld>
            <a:endParaRPr lang="cs-CZ"/>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Obrázek 1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cs-CZ" dirty="0" smtClean="0"/>
              <a:t>Klepnutím lze upravit styl předlohy nadpisů.</a:t>
            </a:r>
            <a:endParaRPr lang="en-US" dirty="0"/>
          </a:p>
        </p:txBody>
      </p:sp>
      <p:sp>
        <p:nvSpPr>
          <p:cNvPr id="4" name="Content Placeholder 3"/>
          <p:cNvSpPr>
            <a:spLocks noGrp="1"/>
          </p:cNvSpPr>
          <p:nvPr>
            <p:ph sz="half" idx="2"/>
          </p:nvPr>
        </p:nvSpPr>
        <p:spPr>
          <a:xfrm>
            <a:off x="4648200" y="1600201"/>
            <a:ext cx="4100264" cy="3998976"/>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C2583FC6-98E3-4817-A823-02847B694C6F}" type="datetimeFigureOut">
              <a:rPr lang="cs-CZ" smtClean="0"/>
              <a:pPr/>
              <a:t>30.4.2014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sp>
        <p:nvSpPr>
          <p:cNvPr id="9" name="Content Placeholder 8"/>
          <p:cNvSpPr>
            <a:spLocks noGrp="1"/>
          </p:cNvSpPr>
          <p:nvPr>
            <p:ph sz="quarter" idx="13"/>
          </p:nvPr>
        </p:nvSpPr>
        <p:spPr>
          <a:xfrm>
            <a:off x="365760" y="1600200"/>
            <a:ext cx="4062224" cy="3998976"/>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pic>
        <p:nvPicPr>
          <p:cNvPr id="11" name="Obrázek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92088"/>
          </a:xfrm>
        </p:spPr>
        <p:txBody>
          <a:bodyPr/>
          <a:lstStyle>
            <a:lvl1pPr>
              <a:defRPr sz="2800"/>
            </a:lvl1pPr>
          </a:lstStyle>
          <a:p>
            <a:r>
              <a:rPr lang="cs-CZ" dirty="0" smtClean="0"/>
              <a:t>Klepnutím lze upravit styl předlohy nadpisů.</a:t>
            </a:r>
            <a:endParaRPr lang="en-US" dirty="0"/>
          </a:p>
        </p:txBody>
      </p:sp>
      <p:sp>
        <p:nvSpPr>
          <p:cNvPr id="3" name="Text Placeholder 2"/>
          <p:cNvSpPr>
            <a:spLocks noGrp="1"/>
          </p:cNvSpPr>
          <p:nvPr>
            <p:ph type="body" idx="1"/>
          </p:nvPr>
        </p:nvSpPr>
        <p:spPr>
          <a:xfrm>
            <a:off x="457200" y="1268760"/>
            <a:ext cx="4040188" cy="609600"/>
          </a:xfrm>
        </p:spPr>
        <p:txBody>
          <a:bodyPr anchor="b">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5" name="Text Placeholder 4"/>
          <p:cNvSpPr>
            <a:spLocks noGrp="1"/>
          </p:cNvSpPr>
          <p:nvPr>
            <p:ph type="body" sz="quarter" idx="3"/>
          </p:nvPr>
        </p:nvSpPr>
        <p:spPr>
          <a:xfrm>
            <a:off x="4648200" y="1268760"/>
            <a:ext cx="4041775" cy="609600"/>
          </a:xfrm>
        </p:spPr>
        <p:txBody>
          <a:bodyPr anchor="b">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7" name="Date Placeholder 6"/>
          <p:cNvSpPr>
            <a:spLocks noGrp="1"/>
          </p:cNvSpPr>
          <p:nvPr>
            <p:ph type="dt" sz="half" idx="10"/>
          </p:nvPr>
        </p:nvSpPr>
        <p:spPr/>
        <p:txBody>
          <a:bodyPr/>
          <a:lstStyle/>
          <a:p>
            <a:fld id="{C2583FC6-98E3-4817-A823-02847B694C6F}" type="datetimeFigureOut">
              <a:rPr lang="cs-CZ" smtClean="0"/>
              <a:pPr/>
              <a:t>30.4.2014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737E477-D391-4165-A77F-C9D579ADD3BE}" type="slidenum">
              <a:rPr lang="cs-CZ" smtClean="0"/>
              <a:pPr/>
              <a:t>‹#›</a:t>
            </a:fld>
            <a:endParaRPr lang="cs-CZ"/>
          </a:p>
        </p:txBody>
      </p:sp>
      <p:sp>
        <p:nvSpPr>
          <p:cNvPr id="11" name="Content Placeholder 10"/>
          <p:cNvSpPr>
            <a:spLocks noGrp="1"/>
          </p:cNvSpPr>
          <p:nvPr>
            <p:ph sz="quarter" idx="13"/>
          </p:nvPr>
        </p:nvSpPr>
        <p:spPr>
          <a:xfrm>
            <a:off x="457200" y="2060848"/>
            <a:ext cx="4135586" cy="3538328"/>
          </a:xfrm>
        </p:spPr>
        <p:txBody>
          <a:bodyPr/>
          <a:lstStyle>
            <a:lvl1pPr>
              <a:defRPr sz="1800"/>
            </a:lvl1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060848"/>
            <a:ext cx="4075880" cy="3538329"/>
          </a:xfrm>
        </p:spPr>
        <p:txBody>
          <a:bodyPr/>
          <a:lstStyle>
            <a:lvl1pPr>
              <a:defRPr sz="1800"/>
            </a:lvl1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pic>
        <p:nvPicPr>
          <p:cNvPr id="14" name="Obrázek 1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57200" y="428604"/>
            <a:ext cx="8229600" cy="768148"/>
          </a:xfrm>
        </p:spPr>
        <p:txBody>
          <a:bodyPr/>
          <a:lstStyle>
            <a:lvl1pPr>
              <a:defRPr sz="2800"/>
            </a:lvl1pPr>
          </a:lstStyle>
          <a:p>
            <a:r>
              <a:rPr lang="cs-CZ" dirty="0" smtClean="0"/>
              <a:t>Klepnutím lze upravit styl předlohy nadpisů.</a:t>
            </a:r>
            <a:endParaRPr lang="en-US" dirty="0"/>
          </a:p>
        </p:txBody>
      </p:sp>
      <p:sp>
        <p:nvSpPr>
          <p:cNvPr id="3" name="Date Placeholder 2"/>
          <p:cNvSpPr>
            <a:spLocks noGrp="1"/>
          </p:cNvSpPr>
          <p:nvPr>
            <p:ph type="dt" sz="half" idx="10"/>
          </p:nvPr>
        </p:nvSpPr>
        <p:spPr/>
        <p:txBody>
          <a:bodyPr/>
          <a:lstStyle/>
          <a:p>
            <a:fld id="{C2583FC6-98E3-4817-A823-02847B694C6F}" type="datetimeFigureOut">
              <a:rPr lang="cs-CZ" smtClean="0"/>
              <a:pPr/>
              <a:t>30.4.2014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737E477-D391-4165-A77F-C9D579ADD3BE}" type="slidenum">
              <a:rPr lang="cs-CZ" smtClean="0"/>
              <a:pPr/>
              <a:t>‹#›</a:t>
            </a:fld>
            <a:endParaRPr lang="cs-CZ"/>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583FC6-98E3-4817-A823-02847B694C6F}" type="datetimeFigureOut">
              <a:rPr lang="cs-CZ" smtClean="0"/>
              <a:pPr/>
              <a:t>30.4.2014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737E477-D391-4165-A77F-C9D579ADD3BE}" type="slidenum">
              <a:rPr lang="cs-CZ" smtClean="0"/>
              <a:pPr/>
              <a:t>‹#›</a:t>
            </a:fld>
            <a:endParaRPr lang="cs-CZ"/>
          </a:p>
        </p:txBody>
      </p:sp>
      <p:pic>
        <p:nvPicPr>
          <p:cNvPr id="7" name="Obrázek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428604"/>
            <a:ext cx="3008313" cy="1933596"/>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dirty="0" smtClean="0"/>
              <a:t>Klepnutím lze upravit styl předlohy nadpisů.</a:t>
            </a:r>
            <a:endParaRPr lang="en-US" dirty="0"/>
          </a:p>
        </p:txBody>
      </p:sp>
      <p:sp>
        <p:nvSpPr>
          <p:cNvPr id="3" name="Content Placeholder 2"/>
          <p:cNvSpPr>
            <a:spLocks noGrp="1"/>
          </p:cNvSpPr>
          <p:nvPr>
            <p:ph idx="1"/>
          </p:nvPr>
        </p:nvSpPr>
        <p:spPr>
          <a:xfrm>
            <a:off x="719137" y="500041"/>
            <a:ext cx="5004991" cy="5099135"/>
          </a:xfrm>
        </p:spPr>
        <p:txBody>
          <a:bodyPr>
            <a:normAutofit/>
          </a:bodyPr>
          <a:lstStyle>
            <a:lvl1pPr>
              <a:defRPr sz="2000"/>
            </a:lvl1pPr>
            <a:lvl2pPr>
              <a:defRPr sz="2000"/>
            </a:lvl2pPr>
            <a:lvl3pPr>
              <a:defRPr sz="2000"/>
            </a:lvl3pPr>
            <a:lvl4pPr>
              <a:defRPr sz="2000"/>
            </a:lvl4pPr>
            <a:lvl5pPr>
              <a:defRPr sz="2000"/>
            </a:lvl5pPr>
            <a:lvl6pPr>
              <a:defRPr sz="2000"/>
            </a:lvl6pPr>
            <a:lvl7pPr>
              <a:defRPr sz="2000"/>
            </a:lvl7pPr>
            <a:lvl8pPr>
              <a:defRPr sz="2000"/>
            </a:lvl8pPr>
            <a:lvl9pPr>
              <a:defRPr sz="20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4" name="Text Placeholder 3"/>
          <p:cNvSpPr>
            <a:spLocks noGrp="1"/>
          </p:cNvSpPr>
          <p:nvPr>
            <p:ph type="body" sz="half" idx="2"/>
          </p:nvPr>
        </p:nvSpPr>
        <p:spPr>
          <a:xfrm>
            <a:off x="5907087" y="2438401"/>
            <a:ext cx="2985393" cy="3160776"/>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dirty="0" smtClean="0"/>
              <a:t>Klepnutím lze upravit styly předlohy textu.</a:t>
            </a:r>
          </a:p>
        </p:txBody>
      </p:sp>
      <p:sp>
        <p:nvSpPr>
          <p:cNvPr id="5" name="Date Placeholder 4"/>
          <p:cNvSpPr>
            <a:spLocks noGrp="1"/>
          </p:cNvSpPr>
          <p:nvPr>
            <p:ph type="dt" sz="half" idx="10"/>
          </p:nvPr>
        </p:nvSpPr>
        <p:spPr/>
        <p:txBody>
          <a:bodyPr/>
          <a:lstStyle/>
          <a:p>
            <a:fld id="{C2583FC6-98E3-4817-A823-02847B694C6F}" type="datetimeFigureOut">
              <a:rPr lang="cs-CZ" smtClean="0"/>
              <a:pPr/>
              <a:t>30.4.2014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pic>
        <p:nvPicPr>
          <p:cNvPr id="10" name="Obrázek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71472" y="476672"/>
            <a:ext cx="8143932" cy="647278"/>
          </a:xfrm>
        </p:spPr>
        <p:txBody>
          <a:bodyPr anchor="b"/>
          <a:lstStyle>
            <a:lvl1pPr algn="ctr">
              <a:lnSpc>
                <a:spcPct val="100000"/>
              </a:lnSpc>
              <a:defRPr sz="2800" b="0"/>
            </a:lvl1pPr>
          </a:lstStyle>
          <a:p>
            <a:r>
              <a:rPr lang="cs-CZ" dirty="0" smtClean="0"/>
              <a:t>Klepnutím lze upravit styl předlohy nadpisů.</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Klepnutím na ikonu přidáte obrázek.</a:t>
            </a:r>
            <a:endParaRPr lang="en-US" dirty="0"/>
          </a:p>
        </p:txBody>
      </p:sp>
      <p:sp>
        <p:nvSpPr>
          <p:cNvPr id="5" name="Date Placeholder 4"/>
          <p:cNvSpPr>
            <a:spLocks noGrp="1"/>
          </p:cNvSpPr>
          <p:nvPr>
            <p:ph type="dt" sz="half" idx="10"/>
          </p:nvPr>
        </p:nvSpPr>
        <p:spPr/>
        <p:txBody>
          <a:bodyPr/>
          <a:lstStyle/>
          <a:p>
            <a:fld id="{C2583FC6-98E3-4817-A823-02847B694C6F}" type="datetimeFigureOut">
              <a:rPr lang="cs-CZ" smtClean="0"/>
              <a:pPr/>
              <a:t>30.4.2014</a:t>
            </a:fld>
            <a:endParaRPr lang="cs-CZ"/>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57166"/>
            <a:ext cx="8229600" cy="839586"/>
          </a:xfrm>
        </p:spPr>
        <p:txBody>
          <a:bodyPr/>
          <a:lstStyle>
            <a:lvl1pPr>
              <a:defRPr sz="2800"/>
            </a:lvl1pPr>
          </a:lstStyle>
          <a:p>
            <a:r>
              <a:rPr lang="cs-CZ" dirty="0" smtClean="0"/>
              <a:t>Klepnutím lze upravit styl předlohy nadpisů.</a:t>
            </a:r>
            <a:endParaRPr lang="en-US" dirty="0"/>
          </a:p>
        </p:txBody>
      </p:sp>
      <p:sp>
        <p:nvSpPr>
          <p:cNvPr id="3" name="Vertical Text Placeholder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2583FC6-98E3-4817-A823-02847B694C6F}" type="datetimeFigureOut">
              <a:rPr lang="cs-CZ" smtClean="0"/>
              <a:pPr/>
              <a:t>30.4.2014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pic>
        <p:nvPicPr>
          <p:cNvPr id="9" name="Obrázek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4357888" y="5219001"/>
            <a:ext cx="900684" cy="2385060"/>
          </a:xfrm>
          <a:prstGeom prst="rect">
            <a:avLst/>
          </a:prstGeom>
        </p:spPr>
      </p:pic>
      <p:sp>
        <p:nvSpPr>
          <p:cNvPr id="2" name="Vertical Title 1"/>
          <p:cNvSpPr>
            <a:spLocks noGrp="1"/>
          </p:cNvSpPr>
          <p:nvPr>
            <p:ph type="title" orient="vert"/>
          </p:nvPr>
        </p:nvSpPr>
        <p:spPr>
          <a:xfrm>
            <a:off x="6629400" y="428604"/>
            <a:ext cx="2057400" cy="5697559"/>
          </a:xfrm>
        </p:spPr>
        <p:txBody>
          <a:bodyPr vert="eaVert"/>
          <a:lstStyle/>
          <a:p>
            <a:r>
              <a:rPr lang="cs-CZ" smtClean="0"/>
              <a:t>Klepnutím lze upravit styl předlohy nadpisů.</a:t>
            </a:r>
            <a:endParaRPr lang="en-US" dirty="0"/>
          </a:p>
        </p:txBody>
      </p:sp>
      <p:sp>
        <p:nvSpPr>
          <p:cNvPr id="3" name="Vertical Text Placeholder 2"/>
          <p:cNvSpPr>
            <a:spLocks noGrp="1"/>
          </p:cNvSpPr>
          <p:nvPr>
            <p:ph type="body" orient="vert" idx="1"/>
          </p:nvPr>
        </p:nvSpPr>
        <p:spPr>
          <a:xfrm>
            <a:off x="457200" y="428604"/>
            <a:ext cx="6019800" cy="5697559"/>
          </a:xfrm>
        </p:spPr>
        <p:txBody>
          <a:bodyPr vert="eaVert"/>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4" name="Date Placeholder 3"/>
          <p:cNvSpPr>
            <a:spLocks noGrp="1"/>
          </p:cNvSpPr>
          <p:nvPr>
            <p:ph type="dt" sz="half" idx="10"/>
          </p:nvPr>
        </p:nvSpPr>
        <p:spPr/>
        <p:txBody>
          <a:bodyPr/>
          <a:lstStyle/>
          <a:p>
            <a:fld id="{C2583FC6-98E3-4817-A823-02847B694C6F}" type="datetimeFigureOut">
              <a:rPr lang="cs-CZ" smtClean="0"/>
              <a:pPr/>
              <a:t>30.4.2014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476672"/>
            <a:ext cx="5711824" cy="647278"/>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5" name="Date Placeholder 4"/>
          <p:cNvSpPr>
            <a:spLocks noGrp="1"/>
          </p:cNvSpPr>
          <p:nvPr>
            <p:ph type="dt" sz="half" idx="10"/>
          </p:nvPr>
        </p:nvSpPr>
        <p:spPr/>
        <p:txBody>
          <a:bodyPr/>
          <a:lstStyle/>
          <a:p>
            <a:fld id="{C2583FC6-98E3-4817-A823-02847B694C6F}" type="datetimeFigureOut">
              <a:rPr lang="cs-CZ" smtClean="0"/>
              <a:pPr/>
              <a:t>30.4.2014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pic>
        <p:nvPicPr>
          <p:cNvPr id="12" name="Obrázek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6000">
              <a:schemeClr val="bg1">
                <a:tint val="80000"/>
                <a:satMod val="250000"/>
              </a:schemeClr>
            </a:gs>
            <a:gs pos="62000">
              <a:schemeClr val="bg1">
                <a:tint val="90000"/>
                <a:shade val="90000"/>
                <a:satMod val="200000"/>
              </a:schemeClr>
            </a:gs>
            <a:gs pos="92000">
              <a:srgbClr val="7030A0">
                <a:alpha val="33000"/>
              </a:srgbClr>
            </a:gs>
          </a:gsLst>
          <a:lin ang="162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57166"/>
            <a:ext cx="8229600" cy="839586"/>
          </a:xfrm>
          <a:prstGeom prst="rect">
            <a:avLst/>
          </a:prstGeom>
        </p:spPr>
        <p:txBody>
          <a:bodyPr vert="horz" lIns="91440" tIns="45720" rIns="91440" bIns="45720" rtlCol="0" anchor="b">
            <a:noAutofit/>
          </a:bodyPr>
          <a:lstStyle/>
          <a:p>
            <a:r>
              <a:rPr lang="cs-CZ" dirty="0" smtClean="0"/>
              <a:t>Kliknutím lze upravit styl.</a:t>
            </a:r>
            <a:endParaRPr lang="en-US" dirty="0"/>
          </a:p>
        </p:txBody>
      </p:sp>
      <p:sp>
        <p:nvSpPr>
          <p:cNvPr id="3" name="Text Placeholder 2"/>
          <p:cNvSpPr>
            <a:spLocks noGrp="1"/>
          </p:cNvSpPr>
          <p:nvPr>
            <p:ph type="body" idx="1"/>
          </p:nvPr>
        </p:nvSpPr>
        <p:spPr>
          <a:xfrm>
            <a:off x="457200" y="1340768"/>
            <a:ext cx="8229600" cy="4785395"/>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Verdana" pitchFamily="34" charset="0"/>
                <a:ea typeface="Verdana" pitchFamily="34" charset="0"/>
                <a:cs typeface="Verdana" pitchFamily="34" charset="0"/>
              </a:defRPr>
            </a:lvl1pPr>
          </a:lstStyle>
          <a:p>
            <a:fld id="{C2583FC6-98E3-4817-A823-02847B694C6F}" type="datetimeFigureOut">
              <a:rPr lang="cs-CZ" smtClean="0"/>
              <a:pPr/>
              <a:t>30.4.2014</a:t>
            </a:fld>
            <a:endParaRPr lang="cs-CZ"/>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Verdana" pitchFamily="34" charset="0"/>
                <a:ea typeface="Verdana" pitchFamily="34" charset="0"/>
                <a:cs typeface="Verdana" pitchFamily="34" charset="0"/>
              </a:defRPr>
            </a:lvl1pPr>
          </a:lstStyle>
          <a:p>
            <a:endParaRPr lang="cs-CZ" dirty="0"/>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Verdana" pitchFamily="34" charset="0"/>
                <a:ea typeface="Verdana" pitchFamily="34" charset="0"/>
                <a:cs typeface="Verdana" pitchFamily="34" charset="0"/>
              </a:defRPr>
            </a:lvl1pPr>
          </a:lstStyle>
          <a:p>
            <a:fld id="{B737E477-D391-4165-A77F-C9D579ADD3BE}" type="slidenum">
              <a:rPr lang="cs-CZ" smtClean="0"/>
              <a:pPr/>
              <a:t>‹#›</a:t>
            </a:fld>
            <a:endParaRPr lang="cs-CZ"/>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ovéPole 9"/>
          <p:cNvSpPr txBox="1"/>
          <p:nvPr/>
        </p:nvSpPr>
        <p:spPr>
          <a:xfrm>
            <a:off x="1355595" y="44624"/>
            <a:ext cx="6672789" cy="307777"/>
          </a:xfrm>
          <a:prstGeom prst="rect">
            <a:avLst/>
          </a:prstGeom>
          <a:noFill/>
        </p:spPr>
        <p:txBody>
          <a:bodyPr wrap="none" rtlCol="0">
            <a:spAutoFit/>
          </a:bodyPr>
          <a:lstStyle/>
          <a:p>
            <a:pPr algn="ctr"/>
            <a:r>
              <a:rPr lang="cs-CZ" sz="1400" dirty="0" smtClean="0">
                <a:solidFill>
                  <a:schemeClr val="bg1"/>
                </a:solidFill>
                <a:latin typeface="Verdana" pitchFamily="34" charset="0"/>
                <a:ea typeface="Verdana" pitchFamily="34" charset="0"/>
                <a:cs typeface="Verdana" pitchFamily="34" charset="0"/>
              </a:rPr>
              <a:t>Gymnázium a Jazyková škola</a:t>
            </a:r>
            <a:r>
              <a:rPr lang="cs-CZ" sz="1400" baseline="0" dirty="0" smtClean="0">
                <a:solidFill>
                  <a:schemeClr val="bg1"/>
                </a:solidFill>
                <a:latin typeface="Verdana" pitchFamily="34" charset="0"/>
                <a:ea typeface="Verdana" pitchFamily="34" charset="0"/>
                <a:cs typeface="Verdana" pitchFamily="34" charset="0"/>
              </a:rPr>
              <a:t> s právem státní jazykové zkoušky Svitavy</a:t>
            </a:r>
            <a:endParaRPr lang="cs-CZ" sz="1400" dirty="0">
              <a:solidFill>
                <a:schemeClr val="bg1"/>
              </a:solidFill>
              <a:latin typeface="Verdana" pitchFamily="34" charset="0"/>
              <a:ea typeface="Verdana" pitchFamily="34" charset="0"/>
              <a:cs typeface="Verdana" pitchFamily="34" charset="0"/>
            </a:endParaRPr>
          </a:p>
        </p:txBody>
      </p:sp>
      <p:sp>
        <p:nvSpPr>
          <p:cNvPr id="11" name="TextovéPole 10"/>
          <p:cNvSpPr txBox="1"/>
          <p:nvPr userDrawn="1"/>
        </p:nvSpPr>
        <p:spPr>
          <a:xfrm>
            <a:off x="1355595" y="44624"/>
            <a:ext cx="6672789" cy="307777"/>
          </a:xfrm>
          <a:prstGeom prst="rect">
            <a:avLst/>
          </a:prstGeom>
          <a:noFill/>
        </p:spPr>
        <p:txBody>
          <a:bodyPr wrap="none" rtlCol="0">
            <a:spAutoFit/>
          </a:bodyPr>
          <a:lstStyle/>
          <a:p>
            <a:pPr algn="ctr"/>
            <a:r>
              <a:rPr lang="cs-CZ" sz="1400" dirty="0" smtClean="0">
                <a:solidFill>
                  <a:schemeClr val="bg1"/>
                </a:solidFill>
                <a:latin typeface="Verdana" pitchFamily="34" charset="0"/>
                <a:ea typeface="Verdana" pitchFamily="34" charset="0"/>
                <a:cs typeface="Verdana" pitchFamily="34" charset="0"/>
              </a:rPr>
              <a:t>Gymnázium a Jazyková škola</a:t>
            </a:r>
            <a:r>
              <a:rPr lang="cs-CZ" sz="1400" baseline="0" dirty="0" smtClean="0">
                <a:solidFill>
                  <a:schemeClr val="bg1"/>
                </a:solidFill>
                <a:latin typeface="Verdana" pitchFamily="34" charset="0"/>
                <a:ea typeface="Verdana" pitchFamily="34" charset="0"/>
                <a:cs typeface="Verdana" pitchFamily="34" charset="0"/>
              </a:rPr>
              <a:t> s právem státní jazykové zkoušky Svitavy</a:t>
            </a:r>
            <a:endParaRPr lang="cs-CZ" sz="1400" dirty="0">
              <a:solidFill>
                <a:schemeClr val="bg1"/>
              </a:solidFill>
              <a:latin typeface="Verdana" pitchFamily="34" charset="0"/>
              <a:ea typeface="Verdana" pitchFamily="34" charset="0"/>
              <a:cs typeface="Verdana" pitchFamily="34" charset="0"/>
            </a:endParaRPr>
          </a:p>
        </p:txBody>
      </p:sp>
    </p:spTree>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73" r:id="rId4"/>
    <p:sldLayoutId id="2147483764" r:id="rId5"/>
    <p:sldLayoutId id="2147483765" r:id="rId6"/>
    <p:sldLayoutId id="2147483766" r:id="rId7"/>
    <p:sldLayoutId id="2147483767" r:id="rId8"/>
    <p:sldLayoutId id="2147483768" r:id="rId9"/>
    <p:sldLayoutId id="2147483769" r:id="rId10"/>
    <p:sldLayoutId id="2147483770" r:id="rId11"/>
    <p:sldLayoutId id="2147483771" r:id="rId12"/>
    <p:sldLayoutId id="2147483772" r:id="rId13"/>
    <p:sldLayoutId id="2147483705" r:id="rId14"/>
  </p:sldLayoutIdLst>
  <p:timing>
    <p:tnLst>
      <p:par>
        <p:cTn id="1" dur="indefinite" restart="never" nodeType="tmRoot"/>
      </p:par>
    </p:tnLst>
  </p:timing>
  <p:txStyles>
    <p:titleStyle>
      <a:lvl1pPr algn="ctr" defTabSz="914400" rtl="0" eaLnBrk="1" latinLnBrk="0" hangingPunct="1">
        <a:lnSpc>
          <a:spcPts val="5800"/>
        </a:lnSpc>
        <a:spcBef>
          <a:spcPct val="0"/>
        </a:spcBef>
        <a:buNone/>
        <a:defRPr sz="2800" kern="1200">
          <a:solidFill>
            <a:schemeClr val="tx2"/>
          </a:solidFill>
          <a:effectLst>
            <a:outerShdw blurRad="63500" dist="38100" dir="5400000" algn="t" rotWithShape="0">
              <a:prstClr val="black">
                <a:alpha val="25000"/>
              </a:prstClr>
            </a:outerShdw>
          </a:effectLst>
          <a:latin typeface="Bookman Old Style" pitchFamily="18"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1pPr>
      <a:lvl2pPr marL="742950" indent="-285750" algn="l" defTabSz="914400" rtl="0" eaLnBrk="1" latinLnBrk="0" hangingPunct="1">
        <a:spcBef>
          <a:spcPct val="20000"/>
        </a:spcBef>
        <a:buFont typeface="Courier New" pitchFamily="49" charset="0"/>
        <a:buChar char="o"/>
        <a:defRPr sz="2400" kern="1200">
          <a:solidFill>
            <a:schemeClr val="tx2">
              <a:lumMod val="50000"/>
            </a:schemeClr>
          </a:solidFill>
          <a:latin typeface="Verdana" pitchFamily="34" charset="0"/>
          <a:ea typeface="Verdana" pitchFamily="34" charset="0"/>
          <a:cs typeface="Verdana" pitchFamily="34" charset="0"/>
        </a:defRPr>
      </a:lvl2pPr>
      <a:lvl3pPr marL="1143000" indent="-2286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3pPr>
      <a:lvl4pPr marL="1600200" indent="-228600" algn="l" defTabSz="914400" rtl="0" eaLnBrk="1" latinLnBrk="0" hangingPunct="1">
        <a:spcBef>
          <a:spcPct val="20000"/>
        </a:spcBef>
        <a:buFont typeface="Courier New" pitchFamily="49" charset="0"/>
        <a:buChar char="o"/>
        <a:defRPr sz="2400" kern="1200">
          <a:solidFill>
            <a:schemeClr val="tx2">
              <a:lumMod val="50000"/>
            </a:schemeClr>
          </a:solidFill>
          <a:latin typeface="Verdana" pitchFamily="34" charset="0"/>
          <a:ea typeface="Verdana" pitchFamily="34" charset="0"/>
          <a:cs typeface="Verdana" pitchFamily="34" charset="0"/>
        </a:defRPr>
      </a:lvl4pPr>
      <a:lvl5pPr marL="2057400" indent="-2286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sz="3200" dirty="0" smtClean="0"/>
              <a:t>Dějiny Města Svitavy - úvod</a:t>
            </a:r>
            <a:endParaRPr lang="cs-CZ" sz="3200" dirty="0"/>
          </a:p>
        </p:txBody>
      </p:sp>
      <p:sp>
        <p:nvSpPr>
          <p:cNvPr id="3" name="Podnadpis 2"/>
          <p:cNvSpPr>
            <a:spLocks noGrp="1"/>
          </p:cNvSpPr>
          <p:nvPr>
            <p:ph type="subTitle" idx="1"/>
          </p:nvPr>
        </p:nvSpPr>
        <p:spPr/>
        <p:txBody>
          <a:bodyPr>
            <a:normAutofit/>
          </a:bodyPr>
          <a:lstStyle/>
          <a:p>
            <a:r>
              <a:rPr lang="cs-CZ" sz="2800" dirty="0" smtClean="0"/>
              <a:t>Ivana </a:t>
            </a:r>
            <a:r>
              <a:rPr lang="cs-CZ" sz="2800" dirty="0"/>
              <a:t>P</a:t>
            </a:r>
            <a:r>
              <a:rPr lang="cs-CZ" sz="2800" dirty="0" smtClean="0"/>
              <a:t>avlišová</a:t>
            </a:r>
            <a:endParaRPr lang="cs-CZ" sz="2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428604"/>
            <a:ext cx="8229600" cy="571504"/>
          </a:xfrm>
        </p:spPr>
        <p:txBody>
          <a:bodyPr/>
          <a:lstStyle/>
          <a:p>
            <a:r>
              <a:rPr lang="cs-CZ" dirty="0" smtClean="0"/>
              <a:t>ANOTACE</a:t>
            </a:r>
            <a:endParaRPr lang="cs-CZ" dirty="0"/>
          </a:p>
        </p:txBody>
      </p:sp>
      <p:sp>
        <p:nvSpPr>
          <p:cNvPr id="5" name="Zástupný symbol pro obsah 4"/>
          <p:cNvSpPr>
            <a:spLocks noGrp="1"/>
          </p:cNvSpPr>
          <p:nvPr>
            <p:ph idx="1"/>
          </p:nvPr>
        </p:nvSpPr>
        <p:spPr>
          <a:xfrm>
            <a:off x="457200" y="857232"/>
            <a:ext cx="8219256" cy="4714908"/>
          </a:xfrm>
        </p:spPr>
        <p:txBody>
          <a:bodyPr>
            <a:normAutofit/>
          </a:bodyPr>
          <a:lstStyle/>
          <a:p>
            <a:endParaRPr lang="cs-CZ" dirty="0" smtClean="0"/>
          </a:p>
          <a:p>
            <a:r>
              <a:rPr lang="cs-CZ" sz="1200" b="1" dirty="0" smtClean="0"/>
              <a:t>Kód </a:t>
            </a:r>
            <a:r>
              <a:rPr lang="cs-CZ" sz="1200" b="1" dirty="0" err="1" smtClean="0"/>
              <a:t>DUMu</a:t>
            </a:r>
            <a:r>
              <a:rPr lang="cs-CZ" sz="1200" b="1" dirty="0" smtClean="0"/>
              <a:t>: 	</a:t>
            </a:r>
            <a:r>
              <a:rPr lang="cs-CZ" sz="1200" smtClean="0"/>
              <a:t>VY_32_INOVACE_4.DE.20</a:t>
            </a:r>
            <a:endParaRPr lang="cs-CZ" sz="1200" dirty="0" smtClean="0"/>
          </a:p>
          <a:p>
            <a:endParaRPr lang="cs-CZ" sz="1200" b="1" dirty="0"/>
          </a:p>
          <a:p>
            <a:r>
              <a:rPr lang="cs-CZ" sz="1200" b="1" dirty="0" smtClean="0"/>
              <a:t>Číslo projektu: 	</a:t>
            </a:r>
            <a:r>
              <a:rPr lang="cs-CZ" sz="1200" dirty="0" smtClean="0"/>
              <a:t>CZ.1.07/1.5.00/34.0114	</a:t>
            </a:r>
            <a:endParaRPr lang="cs-CZ" sz="1200" b="1" dirty="0" smtClean="0"/>
          </a:p>
          <a:p>
            <a:endParaRPr lang="cs-CZ" sz="1200" b="1" dirty="0" smtClean="0"/>
          </a:p>
          <a:p>
            <a:r>
              <a:rPr lang="cs-CZ" sz="1200" b="1" dirty="0" smtClean="0"/>
              <a:t>Vytvořeno: 	listopad </a:t>
            </a:r>
            <a:r>
              <a:rPr lang="cs-CZ" sz="1200" dirty="0" smtClean="0"/>
              <a:t>2013</a:t>
            </a:r>
          </a:p>
          <a:p>
            <a:endParaRPr lang="cs-CZ" sz="1200" dirty="0" smtClean="0"/>
          </a:p>
          <a:p>
            <a:r>
              <a:rPr lang="cs-CZ" sz="1200" b="1" dirty="0" smtClean="0"/>
              <a:t>Ročník: 	</a:t>
            </a:r>
            <a:r>
              <a:rPr lang="cs-CZ" sz="1200" dirty="0"/>
              <a:t>2</a:t>
            </a:r>
            <a:r>
              <a:rPr lang="cs-CZ" sz="1200" dirty="0" smtClean="0"/>
              <a:t>. ročník –  osmileté gymnázium, 2. ročník  - čtyřleté gymnázium (RVP-G)</a:t>
            </a:r>
          </a:p>
          <a:p>
            <a:endParaRPr lang="cs-CZ" sz="1600" b="1" dirty="0" smtClean="0"/>
          </a:p>
          <a:p>
            <a:endParaRPr lang="cs-CZ" sz="1600" dirty="0" smtClean="0"/>
          </a:p>
          <a:p>
            <a:endParaRPr lang="cs-CZ" sz="1600" dirty="0" smtClean="0"/>
          </a:p>
          <a:p>
            <a:endParaRPr lang="cs-CZ" sz="1600" dirty="0" smtClean="0"/>
          </a:p>
          <a:p>
            <a:pPr algn="just"/>
            <a:r>
              <a:rPr lang="cs-CZ" sz="1200" b="1" dirty="0" smtClean="0"/>
              <a:t>Anotace: </a:t>
            </a:r>
          </a:p>
          <a:p>
            <a:endParaRPr lang="cs-CZ" dirty="0" smtClean="0"/>
          </a:p>
          <a:p>
            <a:pPr algn="just">
              <a:buNone/>
            </a:pPr>
            <a:r>
              <a:rPr lang="cs-CZ" sz="1900" b="1" dirty="0" smtClean="0"/>
              <a:t>	</a:t>
            </a:r>
            <a:endParaRPr lang="cs-CZ" sz="1700" dirty="0" smtClean="0"/>
          </a:p>
          <a:p>
            <a:pPr>
              <a:buNone/>
            </a:pPr>
            <a:endParaRPr lang="cs-CZ" i="1" dirty="0" smtClean="0"/>
          </a:p>
          <a:p>
            <a:pPr>
              <a:buNone/>
            </a:pPr>
            <a:endParaRPr lang="cs-CZ" i="1" dirty="0"/>
          </a:p>
        </p:txBody>
      </p:sp>
      <p:graphicFrame>
        <p:nvGraphicFramePr>
          <p:cNvPr id="6" name="Tabulka 5"/>
          <p:cNvGraphicFramePr>
            <a:graphicFrameLocks noGrp="1"/>
          </p:cNvGraphicFramePr>
          <p:nvPr>
            <p:extLst>
              <p:ext uri="{D42A27DB-BD31-4B8C-83A1-F6EECF244321}">
                <p14:modId xmlns:p14="http://schemas.microsoft.com/office/powerpoint/2010/main" val="3382363207"/>
              </p:ext>
            </p:extLst>
          </p:nvPr>
        </p:nvGraphicFramePr>
        <p:xfrm>
          <a:off x="1000100" y="2816546"/>
          <a:ext cx="7429552" cy="1112520"/>
        </p:xfrm>
        <a:graphic>
          <a:graphicData uri="http://schemas.openxmlformats.org/drawingml/2006/table">
            <a:tbl>
              <a:tblPr firstRow="1" bandRow="1">
                <a:tableStyleId>{5C22544A-7EE6-4342-B048-85BDC9FD1C3A}</a:tableStyleId>
              </a:tblPr>
              <a:tblGrid>
                <a:gridCol w="2071702"/>
                <a:gridCol w="5357850"/>
              </a:tblGrid>
              <a:tr h="370840">
                <a:tc>
                  <a:txBody>
                    <a:bodyPr/>
                    <a:lstStyle/>
                    <a:p>
                      <a:r>
                        <a:rPr lang="cs-CZ" sz="1200" dirty="0" smtClean="0"/>
                        <a:t>Vzdělávací oblast</a:t>
                      </a:r>
                      <a:endParaRPr lang="cs-CZ" sz="1200" dirty="0"/>
                    </a:p>
                  </a:txBody>
                  <a:tcPr/>
                </a:tc>
                <a:tc>
                  <a:txBody>
                    <a:bodyPr/>
                    <a:lstStyle/>
                    <a:p>
                      <a:r>
                        <a:rPr lang="cs-CZ" sz="1200" dirty="0" smtClean="0"/>
                        <a:t>Člověk</a:t>
                      </a:r>
                      <a:r>
                        <a:rPr lang="cs-CZ" sz="1200" baseline="0" dirty="0" smtClean="0"/>
                        <a:t> a společnost</a:t>
                      </a:r>
                      <a:endParaRPr lang="cs-CZ" sz="1200" dirty="0"/>
                    </a:p>
                  </a:txBody>
                  <a:tcPr/>
                </a:tc>
              </a:tr>
              <a:tr h="370840">
                <a:tc>
                  <a:txBody>
                    <a:bodyPr/>
                    <a:lstStyle/>
                    <a:p>
                      <a:r>
                        <a:rPr lang="cs-CZ" sz="1200" dirty="0" smtClean="0"/>
                        <a:t>Vzdělávací obor</a:t>
                      </a:r>
                      <a:endParaRPr lang="cs-CZ" sz="1200" dirty="0"/>
                    </a:p>
                  </a:txBody>
                  <a:tcPr/>
                </a:tc>
                <a:tc>
                  <a:txBody>
                    <a:bodyPr/>
                    <a:lstStyle/>
                    <a:p>
                      <a:r>
                        <a:rPr lang="cs-CZ" sz="1200" smtClean="0"/>
                        <a:t>Dějepis</a:t>
                      </a:r>
                      <a:endParaRPr lang="cs-CZ" sz="1200" dirty="0"/>
                    </a:p>
                  </a:txBody>
                  <a:tcPr/>
                </a:tc>
              </a:tr>
              <a:tr h="370840">
                <a:tc>
                  <a:txBody>
                    <a:bodyPr/>
                    <a:lstStyle/>
                    <a:p>
                      <a:r>
                        <a:rPr lang="cs-CZ" sz="1200" dirty="0" smtClean="0"/>
                        <a:t>Tematický okruh</a:t>
                      </a:r>
                      <a:endParaRPr lang="cs-CZ" sz="1200" dirty="0"/>
                    </a:p>
                  </a:txBody>
                  <a:tcPr/>
                </a:tc>
                <a:tc>
                  <a:txBody>
                    <a:bodyPr/>
                    <a:lstStyle/>
                    <a:p>
                      <a:r>
                        <a:rPr lang="cs-CZ" sz="1200" dirty="0" smtClean="0"/>
                        <a:t>Kulturní</a:t>
                      </a:r>
                      <a:r>
                        <a:rPr lang="cs-CZ" sz="1200" baseline="0" dirty="0" smtClean="0"/>
                        <a:t> </a:t>
                      </a:r>
                      <a:r>
                        <a:rPr lang="cs-CZ" sz="1200" baseline="0" smtClean="0"/>
                        <a:t>a regionální dějiny</a:t>
                      </a:r>
                      <a:endParaRPr lang="cs-CZ" sz="1200" dirty="0"/>
                    </a:p>
                  </a:txBody>
                  <a:tcPr/>
                </a:tc>
              </a:tr>
            </a:tbl>
          </a:graphicData>
        </a:graphic>
      </p:graphicFrame>
      <p:sp>
        <p:nvSpPr>
          <p:cNvPr id="9" name="Podnadpis 2"/>
          <p:cNvSpPr txBox="1">
            <a:spLocks/>
          </p:cNvSpPr>
          <p:nvPr/>
        </p:nvSpPr>
        <p:spPr>
          <a:xfrm>
            <a:off x="1000100" y="4214818"/>
            <a:ext cx="7429552" cy="1428760"/>
          </a:xfrm>
          <a:prstGeom prst="rect">
            <a:avLst/>
          </a:prstGeom>
          <a:solidFill>
            <a:schemeClr val="tx2">
              <a:lumMod val="20000"/>
              <a:lumOff val="80000"/>
            </a:schemeClr>
          </a:solidFill>
        </p:spPr>
        <p:txBody>
          <a:bodyPr vert="horz" lIns="91440" tIns="45720" rIns="91440" bIns="45720" rtlCol="0">
            <a:noAutofit/>
          </a:bodyPr>
          <a:lstStyle/>
          <a:p>
            <a:pPr algn="just"/>
            <a:r>
              <a:rPr lang="cs-CZ" sz="1100" dirty="0" smtClean="0"/>
              <a:t>Materiál slouží k výuce regionálních dějin. Je úvodem k  dalším souborům, které žáky seznamují s </a:t>
            </a:r>
            <a:r>
              <a:rPr lang="cs-CZ" sz="1100" smtClean="0"/>
              <a:t>historií města, v </a:t>
            </a:r>
            <a:r>
              <a:rPr lang="cs-CZ" sz="1100" dirty="0" smtClean="0"/>
              <a:t>němž žijí či navštěvují školu. </a:t>
            </a:r>
          </a:p>
          <a:p>
            <a:pPr algn="just"/>
            <a:r>
              <a:rPr lang="cs-CZ" sz="1100" dirty="0" smtClean="0"/>
              <a:t>Navazuje na učivo obecných dějin, které konkretizuje  na nejbližší okolí.</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sz="3600" dirty="0" smtClean="0"/>
              <a:t>Poloha města Svitavy</a:t>
            </a:r>
            <a:endParaRPr lang="cs-CZ" sz="3600" dirty="0"/>
          </a:p>
        </p:txBody>
      </p:sp>
      <p:sp>
        <p:nvSpPr>
          <p:cNvPr id="7" name="Zástupný symbol pro obsah 6"/>
          <p:cNvSpPr>
            <a:spLocks noGrp="1"/>
          </p:cNvSpPr>
          <p:nvPr>
            <p:ph idx="1"/>
          </p:nvPr>
        </p:nvSpPr>
        <p:spPr>
          <a:ln>
            <a:solidFill>
              <a:schemeClr val="accent1"/>
            </a:solidFill>
          </a:ln>
        </p:spPr>
        <p:txBody>
          <a:bodyPr>
            <a:normAutofit/>
          </a:bodyPr>
          <a:lstStyle/>
          <a:p>
            <a:pPr algn="just">
              <a:buFont typeface="Wingdings" pitchFamily="2" charset="2"/>
              <a:buChar char="Ø"/>
            </a:pPr>
            <a:r>
              <a:rPr lang="cs-CZ" sz="2800" dirty="0" smtClean="0"/>
              <a:t>Svitavy se</a:t>
            </a:r>
            <a:r>
              <a:rPr lang="cs-CZ" sz="2800" b="1" dirty="0" smtClean="0"/>
              <a:t> </a:t>
            </a:r>
            <a:r>
              <a:rPr lang="cs-CZ" sz="2800" dirty="0" smtClean="0"/>
              <a:t>nacházejí na východě Čech, v jihovýchodním výběžku České tabule, známém jako </a:t>
            </a:r>
            <a:r>
              <a:rPr lang="cs-CZ" sz="2800" dirty="0" err="1" smtClean="0"/>
              <a:t>Svitavská</a:t>
            </a:r>
            <a:r>
              <a:rPr lang="cs-CZ" sz="2800" dirty="0" smtClean="0"/>
              <a:t> pahorkatina.</a:t>
            </a:r>
          </a:p>
        </p:txBody>
      </p:sp>
      <p:pic>
        <p:nvPicPr>
          <p:cNvPr id="6146" name="Picture 2" descr="Svitava mezi Bílovicemi a Brnem"/>
          <p:cNvPicPr>
            <a:picLocks noChangeAspect="1" noChangeArrowheads="1"/>
          </p:cNvPicPr>
          <p:nvPr/>
        </p:nvPicPr>
        <p:blipFill>
          <a:blip r:embed="rId2" cstate="print"/>
          <a:srcRect/>
          <a:stretch>
            <a:fillRect/>
          </a:stretch>
        </p:blipFill>
        <p:spPr bwMode="auto">
          <a:xfrm>
            <a:off x="2771800" y="3429000"/>
            <a:ext cx="3024336" cy="2088232"/>
          </a:xfrm>
          <a:prstGeom prst="rect">
            <a:avLst/>
          </a:prstGeom>
          <a:noFill/>
        </p:spPr>
      </p:pic>
      <p:sp>
        <p:nvSpPr>
          <p:cNvPr id="5" name="TextovéPole 4"/>
          <p:cNvSpPr txBox="1"/>
          <p:nvPr/>
        </p:nvSpPr>
        <p:spPr>
          <a:xfrm>
            <a:off x="5868144" y="5301208"/>
            <a:ext cx="360040" cy="369332"/>
          </a:xfrm>
          <a:prstGeom prst="rect">
            <a:avLst/>
          </a:prstGeom>
          <a:noFill/>
        </p:spPr>
        <p:txBody>
          <a:bodyPr wrap="square" rtlCol="0">
            <a:spAutoFit/>
          </a:bodyPr>
          <a:lstStyle/>
          <a:p>
            <a:r>
              <a:rPr lang="cs-CZ" dirty="0" smtClean="0"/>
              <a:t>1</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 calcmode="lin" valueType="num">
                                      <p:cBhvr>
                                        <p:cTn id="7" dur="500" fill="hold"/>
                                        <p:tgtEl>
                                          <p:spTgt spid="6146"/>
                                        </p:tgtEl>
                                        <p:attrNameLst>
                                          <p:attrName>ppt_w</p:attrName>
                                        </p:attrNameLst>
                                      </p:cBhvr>
                                      <p:tavLst>
                                        <p:tav tm="0">
                                          <p:val>
                                            <p:fltVal val="0"/>
                                          </p:val>
                                        </p:tav>
                                        <p:tav tm="100000">
                                          <p:val>
                                            <p:strVal val="#ppt_w"/>
                                          </p:val>
                                        </p:tav>
                                      </p:tavLst>
                                    </p:anim>
                                    <p:anim calcmode="lin" valueType="num">
                                      <p:cBhvr>
                                        <p:cTn id="8" dur="500" fill="hold"/>
                                        <p:tgtEl>
                                          <p:spTgt spid="6146"/>
                                        </p:tgtEl>
                                        <p:attrNameLst>
                                          <p:attrName>ppt_h</p:attrName>
                                        </p:attrNameLst>
                                      </p:cBhvr>
                                      <p:tavLst>
                                        <p:tav tm="0">
                                          <p:val>
                                            <p:fltVal val="0"/>
                                          </p:val>
                                        </p:tav>
                                        <p:tav tm="100000">
                                          <p:val>
                                            <p:strVal val="#ppt_h"/>
                                          </p:val>
                                        </p:tav>
                                      </p:tavLst>
                                    </p:anim>
                                    <p:animEffect transition="in" filter="fade">
                                      <p:cBhvr>
                                        <p:cTn id="9" dur="5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Poloha města</a:t>
            </a:r>
            <a:endParaRPr lang="cs-CZ" dirty="0"/>
          </a:p>
        </p:txBody>
      </p:sp>
      <p:sp>
        <p:nvSpPr>
          <p:cNvPr id="3" name="Zástupný symbol pro obsah 2"/>
          <p:cNvSpPr>
            <a:spLocks noGrp="1"/>
          </p:cNvSpPr>
          <p:nvPr>
            <p:ph idx="1"/>
          </p:nvPr>
        </p:nvSpPr>
        <p:spPr/>
        <p:txBody>
          <a:bodyPr/>
          <a:lstStyle/>
          <a:p>
            <a:pPr>
              <a:buFont typeface="Wingdings" pitchFamily="2" charset="2"/>
              <a:buChar char="Ø"/>
            </a:pPr>
            <a:r>
              <a:rPr lang="cs-CZ" sz="2800" dirty="0" smtClean="0"/>
              <a:t>Zjistěte:</a:t>
            </a:r>
          </a:p>
          <a:p>
            <a:pPr algn="just"/>
            <a:r>
              <a:rPr lang="cs-CZ" sz="2800" dirty="0" smtClean="0"/>
              <a:t>v jaké nadmořské výšce leží Svitavy</a:t>
            </a:r>
          </a:p>
          <a:p>
            <a:pPr algn="just"/>
            <a:r>
              <a:rPr lang="cs-CZ" sz="2800" dirty="0" smtClean="0"/>
              <a:t>do které řeky se vlévá řeka Svitava, která pramení za městem</a:t>
            </a:r>
          </a:p>
          <a:p>
            <a:pPr algn="just"/>
            <a:r>
              <a:rPr lang="cs-CZ" sz="2800" dirty="0" smtClean="0"/>
              <a:t>jak daleko je do krajského města našeho kraje</a:t>
            </a:r>
          </a:p>
          <a:p>
            <a:pPr algn="just"/>
            <a:r>
              <a:rPr lang="cs-CZ" sz="2800" dirty="0" smtClean="0"/>
              <a:t>jak daleko je do sousedních krajských měst</a:t>
            </a:r>
          </a:p>
          <a:p>
            <a:endParaRPr lang="cs-CZ" dirty="0" smtClean="0"/>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9" dur="500"/>
                                        <p:tgtEl>
                                          <p:spTgt spid="3">
                                            <p:txEl>
                                              <p:pRg st="1" end="1"/>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p:cTn id="21"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Název města</a:t>
            </a:r>
            <a:endParaRPr lang="cs-CZ" dirty="0"/>
          </a:p>
        </p:txBody>
      </p:sp>
      <p:sp>
        <p:nvSpPr>
          <p:cNvPr id="3" name="Zástupný symbol pro obsah 2"/>
          <p:cNvSpPr>
            <a:spLocks noGrp="1"/>
          </p:cNvSpPr>
          <p:nvPr>
            <p:ph idx="1"/>
          </p:nvPr>
        </p:nvSpPr>
        <p:spPr/>
        <p:txBody>
          <a:bodyPr>
            <a:normAutofit/>
          </a:bodyPr>
          <a:lstStyle/>
          <a:p>
            <a:pPr algn="just">
              <a:buFont typeface="Wingdings" pitchFamily="2" charset="2"/>
              <a:buChar char="Ø"/>
            </a:pPr>
            <a:r>
              <a:rPr lang="cs-CZ" dirty="0" smtClean="0">
                <a:solidFill>
                  <a:schemeClr val="accent1">
                    <a:lumMod val="75000"/>
                  </a:schemeClr>
                </a:solidFill>
              </a:rPr>
              <a:t>K  českému názvu města se vážou dvě pověsti. Doplňte jejich znění:</a:t>
            </a:r>
          </a:p>
          <a:p>
            <a:pPr algn="just">
              <a:buFont typeface="Wingdings" pitchFamily="2" charset="2"/>
              <a:buChar char="Ø"/>
            </a:pPr>
            <a:endParaRPr lang="cs-CZ" dirty="0" smtClean="0">
              <a:solidFill>
                <a:srgbClr val="C00000"/>
              </a:solidFill>
            </a:endParaRPr>
          </a:p>
          <a:p>
            <a:pPr algn="just"/>
            <a:r>
              <a:rPr lang="cs-CZ" dirty="0" smtClean="0"/>
              <a:t>Svitavy vznikly v době křesťanské misie sv.</a:t>
            </a:r>
          </a:p>
          <a:p>
            <a:pPr algn="just">
              <a:buNone/>
            </a:pPr>
            <a:r>
              <a:rPr lang="cs-CZ" dirty="0" smtClean="0"/>
              <a:t>    a           . Přinášeli sem  světlo křesťanské víry, víru v        , který byl světlem nového života. Podle této pověsti tedy název vznikl ze slova      .</a:t>
            </a:r>
          </a:p>
        </p:txBody>
      </p:sp>
      <p:sp>
        <p:nvSpPr>
          <p:cNvPr id="4" name="TextovéPole 3"/>
          <p:cNvSpPr txBox="1"/>
          <p:nvPr/>
        </p:nvSpPr>
        <p:spPr>
          <a:xfrm>
            <a:off x="7596336" y="2924944"/>
            <a:ext cx="1440160" cy="369332"/>
          </a:xfrm>
          <a:prstGeom prst="rect">
            <a:avLst/>
          </a:prstGeom>
          <a:noFill/>
        </p:spPr>
        <p:txBody>
          <a:bodyPr wrap="square" rtlCol="0">
            <a:spAutoFit/>
          </a:bodyPr>
          <a:lstStyle/>
          <a:p>
            <a:r>
              <a:rPr lang="cs-CZ" dirty="0" smtClean="0">
                <a:solidFill>
                  <a:srgbClr val="C00000"/>
                </a:solidFill>
              </a:rPr>
              <a:t>Konstantina</a:t>
            </a:r>
            <a:endParaRPr lang="cs-CZ" dirty="0">
              <a:solidFill>
                <a:srgbClr val="C00000"/>
              </a:solidFill>
            </a:endParaRPr>
          </a:p>
        </p:txBody>
      </p:sp>
      <p:sp>
        <p:nvSpPr>
          <p:cNvPr id="5" name="TextovéPole 4"/>
          <p:cNvSpPr txBox="1"/>
          <p:nvPr/>
        </p:nvSpPr>
        <p:spPr>
          <a:xfrm>
            <a:off x="1187624" y="3356992"/>
            <a:ext cx="1440160" cy="369332"/>
          </a:xfrm>
          <a:prstGeom prst="rect">
            <a:avLst/>
          </a:prstGeom>
          <a:noFill/>
        </p:spPr>
        <p:txBody>
          <a:bodyPr wrap="square" rtlCol="0">
            <a:spAutoFit/>
          </a:bodyPr>
          <a:lstStyle/>
          <a:p>
            <a:r>
              <a:rPr lang="cs-CZ" dirty="0" smtClean="0">
                <a:solidFill>
                  <a:srgbClr val="C00000"/>
                </a:solidFill>
              </a:rPr>
              <a:t>Metoděje</a:t>
            </a:r>
            <a:endParaRPr lang="cs-CZ" dirty="0">
              <a:solidFill>
                <a:srgbClr val="C00000"/>
              </a:solidFill>
            </a:endParaRPr>
          </a:p>
        </p:txBody>
      </p:sp>
      <p:sp>
        <p:nvSpPr>
          <p:cNvPr id="6" name="TextovéPole 5"/>
          <p:cNvSpPr txBox="1"/>
          <p:nvPr/>
        </p:nvSpPr>
        <p:spPr>
          <a:xfrm>
            <a:off x="1979712" y="3717032"/>
            <a:ext cx="864096" cy="369332"/>
          </a:xfrm>
          <a:prstGeom prst="rect">
            <a:avLst/>
          </a:prstGeom>
          <a:noFill/>
        </p:spPr>
        <p:txBody>
          <a:bodyPr wrap="square" rtlCol="0">
            <a:spAutoFit/>
          </a:bodyPr>
          <a:lstStyle/>
          <a:p>
            <a:r>
              <a:rPr lang="cs-CZ" dirty="0" smtClean="0">
                <a:solidFill>
                  <a:srgbClr val="C00000"/>
                </a:solidFill>
              </a:rPr>
              <a:t>Krista</a:t>
            </a:r>
            <a:endParaRPr lang="cs-CZ" dirty="0">
              <a:solidFill>
                <a:srgbClr val="C00000"/>
              </a:solidFill>
            </a:endParaRPr>
          </a:p>
        </p:txBody>
      </p:sp>
      <p:sp>
        <p:nvSpPr>
          <p:cNvPr id="9" name="TextovéPole 8"/>
          <p:cNvSpPr txBox="1"/>
          <p:nvPr/>
        </p:nvSpPr>
        <p:spPr>
          <a:xfrm>
            <a:off x="7812360" y="4005064"/>
            <a:ext cx="1080120" cy="369332"/>
          </a:xfrm>
          <a:prstGeom prst="rect">
            <a:avLst/>
          </a:prstGeom>
          <a:noFill/>
        </p:spPr>
        <p:txBody>
          <a:bodyPr wrap="square" rtlCol="0">
            <a:spAutoFit/>
          </a:bodyPr>
          <a:lstStyle/>
          <a:p>
            <a:r>
              <a:rPr lang="cs-CZ" dirty="0" smtClean="0">
                <a:solidFill>
                  <a:srgbClr val="C00000"/>
                </a:solidFill>
              </a:rPr>
              <a:t>světlo</a:t>
            </a:r>
            <a:endParaRPr lang="cs-CZ" dirty="0">
              <a:solidFill>
                <a:srgbClr val="C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p:cTn id="12" dur="2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3" dur="20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4" dur="2000"/>
                                        <p:tgtEl>
                                          <p:spTgt spid="3">
                                            <p:txEl>
                                              <p:pRg st="2" end="2"/>
                                            </p:txEl>
                                          </p:spTgt>
                                        </p:tgtEl>
                                      </p:cBhvr>
                                    </p:animEffect>
                                  </p:childTnLst>
                                </p:cTn>
                              </p:par>
                              <p:par>
                                <p:cTn id="15" presetID="53"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p:cTn id="17" dur="2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8" dur="20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19" dur="20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53" presetClass="entr" presetSubtype="0"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p:cTn id="24" dur="500" fill="hold"/>
                                        <p:tgtEl>
                                          <p:spTgt spid="4"/>
                                        </p:tgtEl>
                                        <p:attrNameLst>
                                          <p:attrName>ppt_w</p:attrName>
                                        </p:attrNameLst>
                                      </p:cBhvr>
                                      <p:tavLst>
                                        <p:tav tm="0">
                                          <p:val>
                                            <p:fltVal val="0"/>
                                          </p:val>
                                        </p:tav>
                                        <p:tav tm="100000">
                                          <p:val>
                                            <p:strVal val="#ppt_w"/>
                                          </p:val>
                                        </p:tav>
                                      </p:tavLst>
                                    </p:anim>
                                    <p:anim calcmode="lin" valueType="num">
                                      <p:cBhvr>
                                        <p:cTn id="25" dur="500" fill="hold"/>
                                        <p:tgtEl>
                                          <p:spTgt spid="4"/>
                                        </p:tgtEl>
                                        <p:attrNameLst>
                                          <p:attrName>ppt_h</p:attrName>
                                        </p:attrNameLst>
                                      </p:cBhvr>
                                      <p:tavLst>
                                        <p:tav tm="0">
                                          <p:val>
                                            <p:fltVal val="0"/>
                                          </p:val>
                                        </p:tav>
                                        <p:tav tm="100000">
                                          <p:val>
                                            <p:strVal val="#ppt_h"/>
                                          </p:val>
                                        </p:tav>
                                      </p:tavLst>
                                    </p:anim>
                                    <p:animEffect transition="in" filter="fade">
                                      <p:cBhvr>
                                        <p:cTn id="26" dur="500"/>
                                        <p:tgtEl>
                                          <p:spTgt spid="4"/>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p:cTn id="31" dur="500" fill="hold"/>
                                        <p:tgtEl>
                                          <p:spTgt spid="5"/>
                                        </p:tgtEl>
                                        <p:attrNameLst>
                                          <p:attrName>ppt_w</p:attrName>
                                        </p:attrNameLst>
                                      </p:cBhvr>
                                      <p:tavLst>
                                        <p:tav tm="0">
                                          <p:val>
                                            <p:fltVal val="0"/>
                                          </p:val>
                                        </p:tav>
                                        <p:tav tm="100000">
                                          <p:val>
                                            <p:strVal val="#ppt_w"/>
                                          </p:val>
                                        </p:tav>
                                      </p:tavLst>
                                    </p:anim>
                                    <p:anim calcmode="lin" valueType="num">
                                      <p:cBhvr>
                                        <p:cTn id="32" dur="500" fill="hold"/>
                                        <p:tgtEl>
                                          <p:spTgt spid="5"/>
                                        </p:tgtEl>
                                        <p:attrNameLst>
                                          <p:attrName>ppt_h</p:attrName>
                                        </p:attrNameLst>
                                      </p:cBhvr>
                                      <p:tavLst>
                                        <p:tav tm="0">
                                          <p:val>
                                            <p:fltVal val="0"/>
                                          </p:val>
                                        </p:tav>
                                        <p:tav tm="100000">
                                          <p:val>
                                            <p:strVal val="#ppt_h"/>
                                          </p:val>
                                        </p:tav>
                                      </p:tavLst>
                                    </p:anim>
                                    <p:animEffect transition="in" filter="fade">
                                      <p:cBhvr>
                                        <p:cTn id="33" dur="500"/>
                                        <p:tgtEl>
                                          <p:spTgt spid="5"/>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0" fill="hold" grpId="0" nodeType="clickEffect">
                                  <p:stCondLst>
                                    <p:cond delay="0"/>
                                  </p:stCondLst>
                                  <p:childTnLst>
                                    <p:set>
                                      <p:cBhvr>
                                        <p:cTn id="37" dur="1" fill="hold">
                                          <p:stCondLst>
                                            <p:cond delay="0"/>
                                          </p:stCondLst>
                                        </p:cTn>
                                        <p:tgtEl>
                                          <p:spTgt spid="6"/>
                                        </p:tgtEl>
                                        <p:attrNameLst>
                                          <p:attrName>style.visibility</p:attrName>
                                        </p:attrNameLst>
                                      </p:cBhvr>
                                      <p:to>
                                        <p:strVal val="visible"/>
                                      </p:to>
                                    </p:set>
                                    <p:anim calcmode="lin" valueType="num">
                                      <p:cBhvr>
                                        <p:cTn id="38" dur="500" fill="hold"/>
                                        <p:tgtEl>
                                          <p:spTgt spid="6"/>
                                        </p:tgtEl>
                                        <p:attrNameLst>
                                          <p:attrName>ppt_w</p:attrName>
                                        </p:attrNameLst>
                                      </p:cBhvr>
                                      <p:tavLst>
                                        <p:tav tm="0">
                                          <p:val>
                                            <p:fltVal val="0"/>
                                          </p:val>
                                        </p:tav>
                                        <p:tav tm="100000">
                                          <p:val>
                                            <p:strVal val="#ppt_w"/>
                                          </p:val>
                                        </p:tav>
                                      </p:tavLst>
                                    </p:anim>
                                    <p:anim calcmode="lin" valueType="num">
                                      <p:cBhvr>
                                        <p:cTn id="39" dur="500" fill="hold"/>
                                        <p:tgtEl>
                                          <p:spTgt spid="6"/>
                                        </p:tgtEl>
                                        <p:attrNameLst>
                                          <p:attrName>ppt_h</p:attrName>
                                        </p:attrNameLst>
                                      </p:cBhvr>
                                      <p:tavLst>
                                        <p:tav tm="0">
                                          <p:val>
                                            <p:fltVal val="0"/>
                                          </p:val>
                                        </p:tav>
                                        <p:tav tm="100000">
                                          <p:val>
                                            <p:strVal val="#ppt_h"/>
                                          </p:val>
                                        </p:tav>
                                      </p:tavLst>
                                    </p:anim>
                                    <p:animEffect transition="in" filter="fade">
                                      <p:cBhvr>
                                        <p:cTn id="40" dur="500"/>
                                        <p:tgtEl>
                                          <p:spTgt spid="6"/>
                                        </p:tgtEl>
                                      </p:cBhvr>
                                    </p:animEffect>
                                  </p:childTnLst>
                                </p:cTn>
                              </p:par>
                            </p:childTnLst>
                          </p:cTn>
                        </p:par>
                      </p:childTnLst>
                    </p:cTn>
                  </p:par>
                  <p:par>
                    <p:cTn id="41" fill="hold">
                      <p:stCondLst>
                        <p:cond delay="indefinite"/>
                      </p:stCondLst>
                      <p:childTnLst>
                        <p:par>
                          <p:cTn id="42" fill="hold">
                            <p:stCondLst>
                              <p:cond delay="0"/>
                            </p:stCondLst>
                            <p:childTnLst>
                              <p:par>
                                <p:cTn id="43" presetID="53" presetClass="entr" presetSubtype="0" fill="hold" grpId="0" nodeType="clickEffect">
                                  <p:stCondLst>
                                    <p:cond delay="0"/>
                                  </p:stCondLst>
                                  <p:childTnLst>
                                    <p:set>
                                      <p:cBhvr>
                                        <p:cTn id="44" dur="1" fill="hold">
                                          <p:stCondLst>
                                            <p:cond delay="0"/>
                                          </p:stCondLst>
                                        </p:cTn>
                                        <p:tgtEl>
                                          <p:spTgt spid="9"/>
                                        </p:tgtEl>
                                        <p:attrNameLst>
                                          <p:attrName>style.visibility</p:attrName>
                                        </p:attrNameLst>
                                      </p:cBhvr>
                                      <p:to>
                                        <p:strVal val="visible"/>
                                      </p:to>
                                    </p:set>
                                    <p:anim calcmode="lin" valueType="num">
                                      <p:cBhvr>
                                        <p:cTn id="45" dur="500" fill="hold"/>
                                        <p:tgtEl>
                                          <p:spTgt spid="9"/>
                                        </p:tgtEl>
                                        <p:attrNameLst>
                                          <p:attrName>ppt_w</p:attrName>
                                        </p:attrNameLst>
                                      </p:cBhvr>
                                      <p:tavLst>
                                        <p:tav tm="0">
                                          <p:val>
                                            <p:fltVal val="0"/>
                                          </p:val>
                                        </p:tav>
                                        <p:tav tm="100000">
                                          <p:val>
                                            <p:strVal val="#ppt_w"/>
                                          </p:val>
                                        </p:tav>
                                      </p:tavLst>
                                    </p:anim>
                                    <p:anim calcmode="lin" valueType="num">
                                      <p:cBhvr>
                                        <p:cTn id="46" dur="500" fill="hold"/>
                                        <p:tgtEl>
                                          <p:spTgt spid="9"/>
                                        </p:tgtEl>
                                        <p:attrNameLst>
                                          <p:attrName>ppt_h</p:attrName>
                                        </p:attrNameLst>
                                      </p:cBhvr>
                                      <p:tavLst>
                                        <p:tav tm="0">
                                          <p:val>
                                            <p:fltVal val="0"/>
                                          </p:val>
                                        </p:tav>
                                        <p:tav tm="100000">
                                          <p:val>
                                            <p:strVal val="#ppt_h"/>
                                          </p:val>
                                        </p:tav>
                                      </p:tavLst>
                                    </p:anim>
                                    <p:animEffect transition="in" filter="fade">
                                      <p:cBhvr>
                                        <p:cTn id="4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57166"/>
            <a:ext cx="8229600" cy="47498"/>
          </a:xfrm>
        </p:spPr>
        <p:txBody>
          <a:bodyPr/>
          <a:lstStyle/>
          <a:p>
            <a:endParaRPr lang="cs-CZ" dirty="0"/>
          </a:p>
        </p:txBody>
      </p:sp>
      <p:sp>
        <p:nvSpPr>
          <p:cNvPr id="3" name="Zástupný symbol pro obsah 2"/>
          <p:cNvSpPr>
            <a:spLocks noGrp="1"/>
          </p:cNvSpPr>
          <p:nvPr>
            <p:ph idx="1"/>
          </p:nvPr>
        </p:nvSpPr>
        <p:spPr>
          <a:xfrm>
            <a:off x="457200" y="404664"/>
            <a:ext cx="8219256" cy="5194513"/>
          </a:xfrm>
        </p:spPr>
        <p:txBody>
          <a:bodyPr>
            <a:normAutofit lnSpcReduction="10000"/>
          </a:bodyPr>
          <a:lstStyle/>
          <a:p>
            <a:pPr>
              <a:buFont typeface="Wingdings" pitchFamily="2" charset="2"/>
              <a:buChar char="Ø"/>
            </a:pPr>
            <a:r>
              <a:rPr lang="cs-CZ" dirty="0" smtClean="0"/>
              <a:t>Podle druhé pověsti putoval  první český král …………..s manželkou ……….    a s královskou družinou z Prahy na jižní Moravu navštívit svého bratra Konráda. Když projížděli </a:t>
            </a:r>
            <a:r>
              <a:rPr lang="cs-CZ" dirty="0" err="1" smtClean="0"/>
              <a:t>hřebečskými</a:t>
            </a:r>
            <a:r>
              <a:rPr lang="cs-CZ" dirty="0" smtClean="0"/>
              <a:t> hvozdy, zastavili k odpočinku u několika skromných obydlí na mýtině, jejichž chudí obyvatelé, kteří se zabývali ……………,  nemohli královské družině nic nabídnout. Proto se po návratu do Prahy král rozhodl vybudovat na místě osadu, která by projíždějícím poskytla útočiště a  prostor k odpočinku. Osadu pak pojmenoval po své choti, sestře polského knížete Boleslava Smělého. |Název tedy podle této pověsti vznikl ze jména ………    .</a:t>
            </a:r>
          </a:p>
          <a:p>
            <a:endParaRPr lang="cs-CZ" dirty="0"/>
          </a:p>
        </p:txBody>
      </p:sp>
      <p:sp>
        <p:nvSpPr>
          <p:cNvPr id="4" name="TextovéPole 3"/>
          <p:cNvSpPr txBox="1"/>
          <p:nvPr/>
        </p:nvSpPr>
        <p:spPr>
          <a:xfrm>
            <a:off x="971600" y="764704"/>
            <a:ext cx="1512168" cy="369332"/>
          </a:xfrm>
          <a:prstGeom prst="rect">
            <a:avLst/>
          </a:prstGeom>
          <a:noFill/>
        </p:spPr>
        <p:txBody>
          <a:bodyPr wrap="square" rtlCol="0">
            <a:spAutoFit/>
          </a:bodyPr>
          <a:lstStyle/>
          <a:p>
            <a:r>
              <a:rPr lang="cs-CZ" dirty="0" smtClean="0">
                <a:solidFill>
                  <a:srgbClr val="C00000"/>
                </a:solidFill>
              </a:rPr>
              <a:t>Vratislav</a:t>
            </a:r>
            <a:endParaRPr lang="cs-CZ" dirty="0">
              <a:solidFill>
                <a:srgbClr val="C00000"/>
              </a:solidFill>
            </a:endParaRPr>
          </a:p>
        </p:txBody>
      </p:sp>
      <p:sp>
        <p:nvSpPr>
          <p:cNvPr id="5" name="TextovéPole 4"/>
          <p:cNvSpPr txBox="1"/>
          <p:nvPr/>
        </p:nvSpPr>
        <p:spPr>
          <a:xfrm>
            <a:off x="4139952" y="764704"/>
            <a:ext cx="1152128" cy="369332"/>
          </a:xfrm>
          <a:prstGeom prst="rect">
            <a:avLst/>
          </a:prstGeom>
          <a:noFill/>
        </p:spPr>
        <p:txBody>
          <a:bodyPr wrap="square" rtlCol="0">
            <a:spAutoFit/>
          </a:bodyPr>
          <a:lstStyle/>
          <a:p>
            <a:r>
              <a:rPr lang="cs-CZ" dirty="0" smtClean="0">
                <a:solidFill>
                  <a:srgbClr val="C00000"/>
                </a:solidFill>
              </a:rPr>
              <a:t>Svatavou</a:t>
            </a:r>
            <a:endParaRPr lang="cs-CZ" dirty="0">
              <a:solidFill>
                <a:srgbClr val="C00000"/>
              </a:solidFill>
            </a:endParaRPr>
          </a:p>
        </p:txBody>
      </p:sp>
      <p:sp>
        <p:nvSpPr>
          <p:cNvPr id="7" name="TextovéPole 6"/>
          <p:cNvSpPr txBox="1"/>
          <p:nvPr/>
        </p:nvSpPr>
        <p:spPr>
          <a:xfrm>
            <a:off x="5292080" y="2276872"/>
            <a:ext cx="1296144" cy="369332"/>
          </a:xfrm>
          <a:prstGeom prst="rect">
            <a:avLst/>
          </a:prstGeom>
          <a:noFill/>
        </p:spPr>
        <p:txBody>
          <a:bodyPr wrap="square" rtlCol="0">
            <a:spAutoFit/>
          </a:bodyPr>
          <a:lstStyle/>
          <a:p>
            <a:r>
              <a:rPr lang="cs-CZ" dirty="0" smtClean="0">
                <a:solidFill>
                  <a:srgbClr val="C00000"/>
                </a:solidFill>
              </a:rPr>
              <a:t>uhlířstvím</a:t>
            </a:r>
            <a:endParaRPr lang="cs-CZ" dirty="0">
              <a:solidFill>
                <a:srgbClr val="C00000"/>
              </a:solidFill>
            </a:endParaRPr>
          </a:p>
        </p:txBody>
      </p:sp>
      <p:sp>
        <p:nvSpPr>
          <p:cNvPr id="9" name="TextovéPole 8"/>
          <p:cNvSpPr txBox="1"/>
          <p:nvPr/>
        </p:nvSpPr>
        <p:spPr>
          <a:xfrm>
            <a:off x="4572000" y="4653136"/>
            <a:ext cx="975332" cy="369332"/>
          </a:xfrm>
          <a:prstGeom prst="rect">
            <a:avLst/>
          </a:prstGeom>
          <a:noFill/>
        </p:spPr>
        <p:txBody>
          <a:bodyPr wrap="square" rtlCol="0">
            <a:spAutoFit/>
          </a:bodyPr>
          <a:lstStyle/>
          <a:p>
            <a:r>
              <a:rPr lang="cs-CZ" dirty="0" smtClean="0">
                <a:solidFill>
                  <a:srgbClr val="C00000"/>
                </a:solidFill>
              </a:rPr>
              <a:t>Svatava</a:t>
            </a:r>
            <a:endParaRPr lang="cs-CZ" dirty="0">
              <a:solidFill>
                <a:srgbClr val="C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500" fill="hold"/>
                                        <p:tgtEl>
                                          <p:spTgt spid="4"/>
                                        </p:tgtEl>
                                        <p:attrNameLst>
                                          <p:attrName>ppt_w</p:attrName>
                                        </p:attrNameLst>
                                      </p:cBhvr>
                                      <p:tavLst>
                                        <p:tav tm="0">
                                          <p:val>
                                            <p:fltVal val="0"/>
                                          </p:val>
                                        </p:tav>
                                        <p:tav tm="100000">
                                          <p:val>
                                            <p:strVal val="#ppt_w"/>
                                          </p:val>
                                        </p:tav>
                                      </p:tavLst>
                                    </p:anim>
                                    <p:anim calcmode="lin" valueType="num">
                                      <p:cBhvr>
                                        <p:cTn id="15" dur="500" fill="hold"/>
                                        <p:tgtEl>
                                          <p:spTgt spid="4"/>
                                        </p:tgtEl>
                                        <p:attrNameLst>
                                          <p:attrName>ppt_h</p:attrName>
                                        </p:attrNameLst>
                                      </p:cBhvr>
                                      <p:tavLst>
                                        <p:tav tm="0">
                                          <p:val>
                                            <p:fltVal val="0"/>
                                          </p:val>
                                        </p:tav>
                                        <p:tav tm="100000">
                                          <p:val>
                                            <p:strVal val="#ppt_h"/>
                                          </p:val>
                                        </p:tav>
                                      </p:tavLst>
                                    </p:anim>
                                    <p:animEffect transition="in" filter="fade">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53"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ppt_w</p:attrName>
                                        </p:attrNameLst>
                                      </p:cBhvr>
                                      <p:tavLst>
                                        <p:tav tm="0">
                                          <p:val>
                                            <p:fltVal val="0"/>
                                          </p:val>
                                        </p:tav>
                                        <p:tav tm="100000">
                                          <p:val>
                                            <p:strVal val="#ppt_w"/>
                                          </p:val>
                                        </p:tav>
                                      </p:tavLst>
                                    </p:anim>
                                    <p:anim calcmode="lin" valueType="num">
                                      <p:cBhvr>
                                        <p:cTn id="26" dur="500" fill="hold"/>
                                        <p:tgtEl>
                                          <p:spTgt spid="7"/>
                                        </p:tgtEl>
                                        <p:attrNameLst>
                                          <p:attrName>ppt_h</p:attrName>
                                        </p:attrNameLst>
                                      </p:cBhvr>
                                      <p:tavLst>
                                        <p:tav tm="0">
                                          <p:val>
                                            <p:fltVal val="0"/>
                                          </p:val>
                                        </p:tav>
                                        <p:tav tm="100000">
                                          <p:val>
                                            <p:strVal val="#ppt_h"/>
                                          </p:val>
                                        </p:tav>
                                      </p:tavLst>
                                    </p:anim>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 calcmode="lin" valueType="num">
                                      <p:cBhvr>
                                        <p:cTn id="32" dur="500" fill="hold"/>
                                        <p:tgtEl>
                                          <p:spTgt spid="9"/>
                                        </p:tgtEl>
                                        <p:attrNameLst>
                                          <p:attrName>ppt_w</p:attrName>
                                        </p:attrNameLst>
                                      </p:cBhvr>
                                      <p:tavLst>
                                        <p:tav tm="0">
                                          <p:val>
                                            <p:fltVal val="0"/>
                                          </p:val>
                                        </p:tav>
                                        <p:tav tm="100000">
                                          <p:val>
                                            <p:strVal val="#ppt_w"/>
                                          </p:val>
                                        </p:tav>
                                      </p:tavLst>
                                    </p:anim>
                                    <p:anim calcmode="lin" valueType="num">
                                      <p:cBhvr>
                                        <p:cTn id="33" dur="500" fill="hold"/>
                                        <p:tgtEl>
                                          <p:spTgt spid="9"/>
                                        </p:tgtEl>
                                        <p:attrNameLst>
                                          <p:attrName>ppt_h</p:attrName>
                                        </p:attrNameLst>
                                      </p:cBhvr>
                                      <p:tavLst>
                                        <p:tav tm="0">
                                          <p:val>
                                            <p:fltVal val="0"/>
                                          </p:val>
                                        </p:tav>
                                        <p:tav tm="100000">
                                          <p:val>
                                            <p:strVal val="#ppt_h"/>
                                          </p:val>
                                        </p:tav>
                                      </p:tavLst>
                                    </p:anim>
                                    <p:animEffect transition="in" filter="fade">
                                      <p:cBhvr>
                                        <p:cTn id="34" dur="500"/>
                                        <p:tgtEl>
                                          <p:spTgt spid="9"/>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0" fill="hold" nodeType="clickEffect">
                                  <p:stCondLst>
                                    <p:cond delay="0"/>
                                  </p:stCondLst>
                                  <p:childTnLst>
                                    <p:set>
                                      <p:cBhvr>
                                        <p:cTn id="38" dur="1" fill="hold">
                                          <p:stCondLst>
                                            <p:cond delay="0"/>
                                          </p:stCondLst>
                                        </p:cTn>
                                        <p:tgtEl>
                                          <p:spTgt spid="5">
                                            <p:txEl>
                                              <p:pRg st="0" end="0"/>
                                            </p:txEl>
                                          </p:spTgt>
                                        </p:tgtEl>
                                        <p:attrNameLst>
                                          <p:attrName>style.visibility</p:attrName>
                                        </p:attrNameLst>
                                      </p:cBhvr>
                                      <p:to>
                                        <p:strVal val="visible"/>
                                      </p:to>
                                    </p:set>
                                    <p:anim calcmode="lin" valueType="num">
                                      <p:cBhvr>
                                        <p:cTn id="39"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40"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41"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Podle českých etymologů je název města složením dvou slov, a to  svita (čistá) a </a:t>
            </a:r>
            <a:r>
              <a:rPr lang="cs-CZ" dirty="0" err="1" smtClean="0"/>
              <a:t>ahua</a:t>
            </a:r>
            <a:r>
              <a:rPr lang="cs-CZ" dirty="0" smtClean="0"/>
              <a:t> (vodní tok). </a:t>
            </a:r>
          </a:p>
          <a:p>
            <a:pPr>
              <a:buFont typeface="Wingdings" pitchFamily="2" charset="2"/>
              <a:buChar char="Ø"/>
            </a:pPr>
            <a:r>
              <a:rPr lang="cs-CZ" dirty="0" smtClean="0"/>
              <a:t>Jak zněl německý název města?</a:t>
            </a:r>
          </a:p>
          <a:p>
            <a:endParaRPr lang="cs-CZ" dirty="0" smtClean="0"/>
          </a:p>
        </p:txBody>
      </p:sp>
      <p:sp>
        <p:nvSpPr>
          <p:cNvPr id="4" name="TextovéPole 3"/>
          <p:cNvSpPr txBox="1"/>
          <p:nvPr/>
        </p:nvSpPr>
        <p:spPr>
          <a:xfrm>
            <a:off x="323528" y="3284984"/>
            <a:ext cx="8136904" cy="830997"/>
          </a:xfrm>
          <a:prstGeom prst="rect">
            <a:avLst/>
          </a:prstGeom>
          <a:noFill/>
        </p:spPr>
        <p:txBody>
          <a:bodyPr wrap="square" rtlCol="0">
            <a:spAutoFit/>
          </a:bodyPr>
          <a:lstStyle/>
          <a:p>
            <a:pPr>
              <a:buFont typeface="Arial" pitchFamily="34" charset="0"/>
              <a:buChar char="•"/>
            </a:pPr>
            <a:r>
              <a:rPr lang="cs-CZ" sz="2400" dirty="0" smtClean="0">
                <a:latin typeface="Verdana" pitchFamily="34" charset="0"/>
                <a:ea typeface="Verdana" pitchFamily="34" charset="0"/>
                <a:cs typeface="Verdana" pitchFamily="34" charset="0"/>
              </a:rPr>
              <a:t>   Podle etymologů německých jde o složení slov </a:t>
            </a:r>
          </a:p>
          <a:p>
            <a:r>
              <a:rPr lang="cs-CZ" sz="2400" dirty="0" smtClean="0">
                <a:latin typeface="Verdana" pitchFamily="34" charset="0"/>
                <a:ea typeface="Verdana" pitchFamily="34" charset="0"/>
                <a:cs typeface="Verdana" pitchFamily="34" charset="0"/>
              </a:rPr>
              <a:t>    </a:t>
            </a:r>
            <a:r>
              <a:rPr lang="cs-CZ" sz="2400" dirty="0" err="1" smtClean="0">
                <a:latin typeface="Verdana" pitchFamily="34" charset="0"/>
                <a:ea typeface="Verdana" pitchFamily="34" charset="0"/>
                <a:cs typeface="Verdana" pitchFamily="34" charset="0"/>
              </a:rPr>
              <a:t>zwi</a:t>
            </a:r>
            <a:r>
              <a:rPr lang="cs-CZ" sz="2400" dirty="0" smtClean="0">
                <a:latin typeface="Verdana" pitchFamily="34" charset="0"/>
                <a:ea typeface="Verdana" pitchFamily="34" charset="0"/>
                <a:cs typeface="Verdana" pitchFamily="34" charset="0"/>
              </a:rPr>
              <a:t> (dvě) a </a:t>
            </a:r>
            <a:r>
              <a:rPr lang="cs-CZ" sz="2400" dirty="0" err="1" smtClean="0">
                <a:latin typeface="Verdana" pitchFamily="34" charset="0"/>
                <a:ea typeface="Verdana" pitchFamily="34" charset="0"/>
                <a:cs typeface="Verdana" pitchFamily="34" charset="0"/>
              </a:rPr>
              <a:t>ache</a:t>
            </a:r>
            <a:r>
              <a:rPr lang="cs-CZ" sz="2400" dirty="0" smtClean="0">
                <a:latin typeface="Verdana" pitchFamily="34" charset="0"/>
                <a:ea typeface="Verdana" pitchFamily="34" charset="0"/>
                <a:cs typeface="Verdana" pitchFamily="34" charset="0"/>
              </a:rPr>
              <a:t> (voda).</a:t>
            </a:r>
            <a:endParaRPr lang="cs-CZ" sz="2400" dirty="0">
              <a:latin typeface="Verdana" pitchFamily="34" charset="0"/>
              <a:ea typeface="Verdana" pitchFamily="34" charset="0"/>
              <a:cs typeface="Verdana" pitchFamily="34" charset="0"/>
            </a:endParaRPr>
          </a:p>
        </p:txBody>
      </p:sp>
      <p:sp>
        <p:nvSpPr>
          <p:cNvPr id="5" name="TextovéPole 4"/>
          <p:cNvSpPr txBox="1"/>
          <p:nvPr/>
        </p:nvSpPr>
        <p:spPr>
          <a:xfrm>
            <a:off x="6084168" y="2708920"/>
            <a:ext cx="2160240" cy="369332"/>
          </a:xfrm>
          <a:prstGeom prst="rect">
            <a:avLst/>
          </a:prstGeom>
          <a:noFill/>
        </p:spPr>
        <p:txBody>
          <a:bodyPr wrap="square" rtlCol="0">
            <a:spAutoFit/>
          </a:bodyPr>
          <a:lstStyle/>
          <a:p>
            <a:r>
              <a:rPr lang="cs-CZ" dirty="0" err="1" smtClean="0">
                <a:solidFill>
                  <a:srgbClr val="C00000"/>
                </a:solidFill>
              </a:rPr>
              <a:t>Zwittau</a:t>
            </a:r>
            <a:endParaRPr lang="cs-CZ" dirty="0">
              <a:solidFill>
                <a:srgbClr val="C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9" dur="500"/>
                                        <p:tgtEl>
                                          <p:spTgt spid="3">
                                            <p:txEl>
                                              <p:pRg st="1" end="1"/>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500" fill="hold"/>
                                        <p:tgtEl>
                                          <p:spTgt spid="5"/>
                                        </p:tgtEl>
                                        <p:attrNameLst>
                                          <p:attrName>ppt_w</p:attrName>
                                        </p:attrNameLst>
                                      </p:cBhvr>
                                      <p:tavLst>
                                        <p:tav tm="0">
                                          <p:val>
                                            <p:fltVal val="0"/>
                                          </p:val>
                                        </p:tav>
                                        <p:tav tm="100000">
                                          <p:val>
                                            <p:strVal val="#ppt_w"/>
                                          </p:val>
                                        </p:tav>
                                      </p:tavLst>
                                    </p:anim>
                                    <p:anim calcmode="lin" valueType="num">
                                      <p:cBhvr>
                                        <p:cTn id="15" dur="500" fill="hold"/>
                                        <p:tgtEl>
                                          <p:spTgt spid="5"/>
                                        </p:tgtEl>
                                        <p:attrNameLst>
                                          <p:attrName>ppt_h</p:attrName>
                                        </p:attrNameLst>
                                      </p:cBhvr>
                                      <p:tavLst>
                                        <p:tav tm="0">
                                          <p:val>
                                            <p:fltVal val="0"/>
                                          </p:val>
                                        </p:tav>
                                        <p:tav tm="100000">
                                          <p:val>
                                            <p:strVal val="#ppt_h"/>
                                          </p:val>
                                        </p:tav>
                                      </p:tavLst>
                                    </p:anim>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slide(fromBottom)">
                                      <p:cBhvr>
                                        <p:cTn id="2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Znak města</a:t>
            </a:r>
            <a:endParaRPr lang="cs-CZ" dirty="0"/>
          </a:p>
        </p:txBody>
      </p:sp>
      <p:sp>
        <p:nvSpPr>
          <p:cNvPr id="3" name="Zástupný symbol pro obsah 2"/>
          <p:cNvSpPr>
            <a:spLocks noGrp="1"/>
          </p:cNvSpPr>
          <p:nvPr>
            <p:ph idx="1"/>
          </p:nvPr>
        </p:nvSpPr>
        <p:spPr>
          <a:xfrm>
            <a:off x="457200" y="1196752"/>
            <a:ext cx="8219256" cy="4402425"/>
          </a:xfrm>
        </p:spPr>
        <p:txBody>
          <a:bodyPr>
            <a:normAutofit lnSpcReduction="10000"/>
          </a:bodyPr>
          <a:lstStyle/>
          <a:p>
            <a:r>
              <a:rPr lang="cs-CZ" dirty="0" smtClean="0"/>
              <a:t>Namalujte znak města. V případě potřeby jej upravte podle následujícího popisu:</a:t>
            </a:r>
          </a:p>
          <a:p>
            <a:r>
              <a:rPr lang="cs-CZ" dirty="0" smtClean="0"/>
              <a:t>V modrém štítě je stříbrná kvádrovaná hradba se čtyřmi stínkami, s otevřenou branou se zlatými vraty a černým kováním. Z hradby vyrůstají  dvě pootočené čtyřhranné dvoupatrové věže, každá se dvěma černými okny nad sebou v levé části. Věže mají červené stanové střechy se zlatými makovicemi, mezi věžemi je zlatá hlava tura domácího s krkem.</a:t>
            </a:r>
          </a:p>
          <a:p>
            <a:r>
              <a:rPr lang="cs-CZ" dirty="0" smtClean="0"/>
              <a:t>Doplňující nápis SVITAVY se umísťuje pod znakem na středové ose.</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9" dur="500"/>
                                        <p:tgtEl>
                                          <p:spTgt spid="3">
                                            <p:txEl>
                                              <p:pRg st="1" end="1"/>
                                            </p:txEl>
                                          </p:spTgt>
                                        </p:tgtEl>
                                      </p:cBhvr>
                                    </p:animEffect>
                                  </p:childTnLst>
                                </p:cTn>
                              </p:par>
                              <p:par>
                                <p:cTn id="10" presetID="53"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p:cTn id="12"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Znak města</a:t>
            </a:r>
            <a:endParaRPr lang="cs-CZ" dirty="0"/>
          </a:p>
        </p:txBody>
      </p:sp>
      <p:sp>
        <p:nvSpPr>
          <p:cNvPr id="6" name="Zástupný symbol pro obsah 5"/>
          <p:cNvSpPr>
            <a:spLocks noGrp="1"/>
          </p:cNvSpPr>
          <p:nvPr>
            <p:ph idx="1"/>
          </p:nvPr>
        </p:nvSpPr>
        <p:spPr/>
        <p:txBody>
          <a:bodyPr/>
          <a:lstStyle/>
          <a:p>
            <a:endParaRPr lang="cs-CZ" dirty="0"/>
          </a:p>
        </p:txBody>
      </p:sp>
      <p:pic>
        <p:nvPicPr>
          <p:cNvPr id="24578" name="Picture 2" descr="Soubor:Svitavy znak 2.jpeg"/>
          <p:cNvPicPr>
            <a:picLocks noChangeAspect="1" noChangeArrowheads="1"/>
          </p:cNvPicPr>
          <p:nvPr/>
        </p:nvPicPr>
        <p:blipFill>
          <a:blip r:embed="rId2" cstate="print"/>
          <a:srcRect/>
          <a:stretch>
            <a:fillRect/>
          </a:stretch>
        </p:blipFill>
        <p:spPr bwMode="auto">
          <a:xfrm>
            <a:off x="2843808" y="1340768"/>
            <a:ext cx="3327673" cy="4274840"/>
          </a:xfrm>
          <a:prstGeom prst="rect">
            <a:avLst/>
          </a:prstGeom>
          <a:noFill/>
        </p:spPr>
      </p:pic>
      <p:sp>
        <p:nvSpPr>
          <p:cNvPr id="8" name="TextovéPole 7"/>
          <p:cNvSpPr txBox="1"/>
          <p:nvPr/>
        </p:nvSpPr>
        <p:spPr>
          <a:xfrm>
            <a:off x="6012160" y="5085184"/>
            <a:ext cx="432048" cy="369332"/>
          </a:xfrm>
          <a:prstGeom prst="rect">
            <a:avLst/>
          </a:prstGeom>
          <a:noFill/>
        </p:spPr>
        <p:txBody>
          <a:bodyPr wrap="square" rtlCol="0">
            <a:spAutoFit/>
          </a:bodyPr>
          <a:lstStyle/>
          <a:p>
            <a:r>
              <a:rPr lang="cs-CZ" dirty="0" smtClean="0"/>
              <a:t>2</a:t>
            </a:r>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57166"/>
            <a:ext cx="8229600" cy="983602"/>
          </a:xfrm>
        </p:spPr>
        <p:txBody>
          <a:bodyPr/>
          <a:lstStyle/>
          <a:p>
            <a:r>
              <a:rPr lang="cs-CZ" dirty="0" smtClean="0"/>
              <a:t>Kdo používá znak města?</a:t>
            </a:r>
            <a:endParaRPr lang="cs-CZ" dirty="0"/>
          </a:p>
        </p:txBody>
      </p:sp>
      <p:sp>
        <p:nvSpPr>
          <p:cNvPr id="3" name="Zástupný symbol pro obsah 2"/>
          <p:cNvSpPr>
            <a:spLocks noGrp="1"/>
          </p:cNvSpPr>
          <p:nvPr>
            <p:ph idx="1"/>
          </p:nvPr>
        </p:nvSpPr>
        <p:spPr>
          <a:xfrm>
            <a:off x="457200" y="1484784"/>
            <a:ext cx="8219256" cy="4114393"/>
          </a:xfrm>
        </p:spPr>
        <p:txBody>
          <a:bodyPr>
            <a:normAutofit/>
          </a:bodyPr>
          <a:lstStyle/>
          <a:p>
            <a:r>
              <a:rPr lang="cs-CZ" dirty="0" smtClean="0"/>
              <a:t>Znak města mohou běžně používat orgány města a městem řízené nebo založené organizace a právnické osoby.</a:t>
            </a:r>
          </a:p>
          <a:p>
            <a:r>
              <a:rPr lang="cs-CZ" dirty="0" smtClean="0"/>
              <a:t>K použití znaku města jinými subjekty je nutný souhlas. Žádost o udělení souhlasu se předkládá písemně odboru vnitřních věcí městského úřadu, který o udělení souhlasu rozhoduje. Současně s povolením použít městský znak žadatel obdrží vzor znaku a podmínky jeho použití.</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fontScale="92500" lnSpcReduction="20000"/>
          </a:bodyPr>
          <a:lstStyle/>
          <a:p>
            <a:r>
              <a:rPr lang="cs-CZ" dirty="0" smtClean="0"/>
              <a:t>DEZIDOR. </a:t>
            </a:r>
            <a:r>
              <a:rPr lang="cs-CZ" i="1" dirty="0" err="1" smtClean="0"/>
              <a:t>Wikipedia.org</a:t>
            </a:r>
            <a:r>
              <a:rPr lang="cs-CZ" dirty="0" smtClean="0"/>
              <a:t> [online]. [cit. 29.9.2013]. Dostupný na WWW: http://cs.wikipedia.org/wiki/Soubor:Svitava_mezi_B%C3%ADlovicemi_a_Brnem.jpg </a:t>
            </a:r>
          </a:p>
          <a:p>
            <a:r>
              <a:rPr lang="cs-CZ" dirty="0" smtClean="0"/>
              <a:t>JARDA 75. </a:t>
            </a:r>
            <a:r>
              <a:rPr lang="cs-CZ" i="1" dirty="0" err="1" smtClean="0"/>
              <a:t>Wikipedia.org</a:t>
            </a:r>
            <a:r>
              <a:rPr lang="cs-CZ" dirty="0" smtClean="0"/>
              <a:t> [online]. [cit. 29.9.2013]. Dostupný na WWW: http://cs.wikipedia.org/wiki/Soubor:Svitavy_znak_2.jpeg </a:t>
            </a:r>
          </a:p>
          <a:p>
            <a:pPr>
              <a:buNone/>
            </a:pPr>
            <a:r>
              <a:rPr lang="cs-CZ" dirty="0" smtClean="0"/>
              <a:t>FIKEJZ, Radoslav a Vladimír VELEŠÍK. </a:t>
            </a:r>
            <a:r>
              <a:rPr lang="cs-CZ" i="1" dirty="0" smtClean="0"/>
              <a:t>Kronika města Svitavy</a:t>
            </a:r>
            <a:r>
              <a:rPr lang="cs-CZ" dirty="0" smtClean="0"/>
              <a:t>. Svitavy: Městské muzeum a galerie ve Svitavách, 2006, 396 s. ISBN 80-239-7488-2.</a:t>
            </a:r>
          </a:p>
          <a:p>
            <a:pPr>
              <a:buNone/>
            </a:pPr>
            <a:r>
              <a:rPr lang="cs-CZ" dirty="0" smtClean="0"/>
              <a:t>AUTOR NEUVEDEN. </a:t>
            </a:r>
            <a:r>
              <a:rPr lang="cs-CZ" i="1" dirty="0" smtClean="0"/>
              <a:t>Svitavy</a:t>
            </a:r>
            <a:r>
              <a:rPr lang="cs-CZ" dirty="0" smtClean="0"/>
              <a:t> [online]. [cit.30.9.2013]. Dostupný na WWW: http://cs.wikipedia.org/wiki/Svitavy </a:t>
            </a:r>
          </a:p>
          <a:p>
            <a:pPr>
              <a:buNone/>
            </a:pPr>
            <a:r>
              <a:rPr lang="cs-CZ" dirty="0" smtClean="0"/>
              <a:t>AUTOR NEUVEDEN. </a:t>
            </a:r>
            <a:r>
              <a:rPr lang="cs-CZ" i="1" dirty="0" smtClean="0"/>
              <a:t>Svitavy - oficiální informační portál města Svitavy</a:t>
            </a:r>
            <a:r>
              <a:rPr lang="cs-CZ" dirty="0" smtClean="0"/>
              <a:t> [online]. [cit. 30.9.2013]. Dostupný na WWW: http://www.</a:t>
            </a:r>
            <a:r>
              <a:rPr lang="cs-CZ" dirty="0" err="1" smtClean="0"/>
              <a:t>svitavy.cz</a:t>
            </a:r>
            <a:r>
              <a:rPr lang="cs-CZ" dirty="0" smtClean="0"/>
              <a:t> </a:t>
            </a:r>
          </a:p>
          <a:p>
            <a:endParaRPr lang="cs-CZ" dirty="0" smtClean="0"/>
          </a:p>
          <a:p>
            <a:endParaRPr lang="cs-CZ" dirty="0"/>
          </a:p>
        </p:txBody>
      </p:sp>
    </p:spTree>
    <p:extLst>
      <p:ext uri="{BB962C8B-B14F-4D97-AF65-F5344CB8AC3E}">
        <p14:creationId xmlns:p14="http://schemas.microsoft.com/office/powerpoint/2010/main" val="245989905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ojekt">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projekt</Template>
  <TotalTime>591</TotalTime>
  <Words>511</Words>
  <Application>Microsoft Office PowerPoint</Application>
  <PresentationFormat>Předvádění na obrazovce (4:3)</PresentationFormat>
  <Paragraphs>68</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projekt</vt:lpstr>
      <vt:lpstr>Dějiny Města Svitavy - úvod</vt:lpstr>
      <vt:lpstr>ANOTACE</vt:lpstr>
      <vt:lpstr>Poloha města Svitavy</vt:lpstr>
      <vt:lpstr>Poloha města</vt:lpstr>
      <vt:lpstr>Název města</vt:lpstr>
      <vt:lpstr>Prezentace aplikace PowerPoint</vt:lpstr>
      <vt:lpstr>Prezentace aplikace PowerPoint</vt:lpstr>
      <vt:lpstr>Znak města</vt:lpstr>
      <vt:lpstr>Znak města</vt:lpstr>
      <vt:lpstr>Kdo používá znak města?</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Ditta Kukaňová</dc:creator>
  <cp:lastModifiedBy>pa</cp:lastModifiedBy>
  <cp:revision>55</cp:revision>
  <dcterms:created xsi:type="dcterms:W3CDTF">2012-06-20T16:12:09Z</dcterms:created>
  <dcterms:modified xsi:type="dcterms:W3CDTF">2014-04-30T08:26:04Z</dcterms:modified>
</cp:coreProperties>
</file>