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57" r:id="rId3"/>
    <p:sldId id="259" r:id="rId4"/>
    <p:sldId id="258" r:id="rId5"/>
    <p:sldId id="260" r:id="rId6"/>
    <p:sldId id="261" r:id="rId7"/>
    <p:sldId id="262" r:id="rId8"/>
    <p:sldId id="263" r:id="rId9"/>
    <p:sldId id="264" r:id="rId10"/>
    <p:sldId id="265" r:id="rId11"/>
    <p:sldId id="267" r:id="rId12"/>
    <p:sldId id="266"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Pr>
        <a:blipFill dpi="0" rotWithShape="1">
          <a:blip r:embed="rId2" cstate="print">
            <a:lum/>
          </a:blip>
          <a:srcRect/>
          <a:stretch>
            <a:fillRect l="-2000" r="-2000"/>
          </a:stretch>
        </a:blipFill>
        <a:effectLst/>
      </p:bgPr>
    </p:bg>
    <p:spTree>
      <p:nvGrpSpPr>
        <p:cNvPr id="1" name=""/>
        <p:cNvGrpSpPr/>
        <p:nvPr/>
      </p:nvGrpSpPr>
      <p:grpSpPr>
        <a:xfrm>
          <a:off x="0" y="0"/>
          <a:ext cx="0" cy="0"/>
          <a:chOff x="0" y="0"/>
          <a:chExt cx="0" cy="0"/>
        </a:xfrm>
      </p:grpSpPr>
      <p:pic>
        <p:nvPicPr>
          <p:cNvPr id="12" name="Obrázek 1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798294" y="3266324"/>
            <a:ext cx="5760720" cy="1258824"/>
          </a:xfrm>
          <a:prstGeom prst="rect">
            <a:avLst/>
          </a:prstGeom>
        </p:spPr>
      </p:pic>
      <p:sp>
        <p:nvSpPr>
          <p:cNvPr id="2" name="Title 1"/>
          <p:cNvSpPr>
            <a:spLocks noGrp="1"/>
          </p:cNvSpPr>
          <p:nvPr>
            <p:ph type="ctrTitle"/>
          </p:nvPr>
        </p:nvSpPr>
        <p:spPr>
          <a:xfrm>
            <a:off x="685800" y="2071678"/>
            <a:ext cx="7774632" cy="997282"/>
          </a:xfrm>
        </p:spPr>
        <p:txBody>
          <a:bodyPr anchor="b">
            <a:noAutofit/>
          </a:bodyPr>
          <a:lstStyle>
            <a:lvl1pPr>
              <a:lnSpc>
                <a:spcPct val="100000"/>
              </a:lnSpc>
              <a:defRPr sz="2800" cap="small" baseline="0"/>
            </a:lvl1pPr>
          </a:lstStyle>
          <a:p>
            <a:r>
              <a:rPr lang="cs-CZ" smtClean="0"/>
              <a:t>Klepnutím lze upravit styl předlohy nadpisů.</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en-US" dirty="0"/>
          </a:p>
        </p:txBody>
      </p:sp>
      <p:sp>
        <p:nvSpPr>
          <p:cNvPr id="7" name="Date Placeholder 6"/>
          <p:cNvSpPr>
            <a:spLocks noGrp="1"/>
          </p:cNvSpPr>
          <p:nvPr>
            <p:ph type="dt" sz="half" idx="10"/>
          </p:nvPr>
        </p:nvSpPr>
        <p:spPr/>
        <p:txBody>
          <a:bodyPr/>
          <a:lstStyle/>
          <a:p>
            <a:fld id="{C2583FC6-98E3-4817-A823-02847B694C6F}" type="datetimeFigureOut">
              <a:rPr lang="cs-CZ" smtClean="0"/>
              <a:pPr/>
              <a:t>2.5.2014</a:t>
            </a:fld>
            <a:endParaRPr lang="cs-CZ"/>
          </a:p>
        </p:txBody>
      </p:sp>
      <p:sp>
        <p:nvSpPr>
          <p:cNvPr id="8" name="Slide Number Placeholder 7"/>
          <p:cNvSpPr>
            <a:spLocks noGrp="1"/>
          </p:cNvSpPr>
          <p:nvPr>
            <p:ph type="sldNum" sz="quarter" idx="11"/>
          </p:nvPr>
        </p:nvSpPr>
        <p:spPr/>
        <p:txBody>
          <a:bodyPr/>
          <a:lstStyle/>
          <a:p>
            <a:fld id="{B737E477-D391-4165-A77F-C9D579ADD3BE}" type="slidenum">
              <a:rPr lang="cs-CZ" smtClean="0"/>
              <a:pPr/>
              <a:t>‹#›</a:t>
            </a:fld>
            <a:endParaRPr lang="cs-CZ"/>
          </a:p>
        </p:txBody>
      </p:sp>
      <p:sp>
        <p:nvSpPr>
          <p:cNvPr id="9" name="Footer Placeholder 8"/>
          <p:cNvSpPr>
            <a:spLocks noGrp="1"/>
          </p:cNvSpPr>
          <p:nvPr>
            <p:ph type="ftr" sz="quarter" idx="12"/>
          </p:nvPr>
        </p:nvSpPr>
        <p:spPr>
          <a:xfrm>
            <a:off x="323528" y="6309320"/>
            <a:ext cx="5713035" cy="365125"/>
          </a:xfrm>
        </p:spPr>
        <p:txBody>
          <a:bodyPr/>
          <a:lstStyle/>
          <a:p>
            <a:endParaRPr lang="cs-CZ" smtClean="0"/>
          </a:p>
          <a:p>
            <a:endParaRPr lang="cs-CZ" dirty="0"/>
          </a:p>
        </p:txBody>
      </p:sp>
      <p:pic>
        <p:nvPicPr>
          <p:cNvPr id="10" name="Obrázek 9"/>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1798294" y="3266324"/>
            <a:ext cx="5760720" cy="1258824"/>
          </a:xfrm>
          <a:prstGeom prst="rect">
            <a:avLst/>
          </a:prstGeom>
        </p:spPr>
      </p:pic>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pic>
        <p:nvPicPr>
          <p:cNvPr id="7" name="Obrázek 6"/>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
        <p:nvSpPr>
          <p:cNvPr id="2" name="Title 1"/>
          <p:cNvSpPr>
            <a:spLocks noGrp="1"/>
          </p:cNvSpPr>
          <p:nvPr>
            <p:ph type="title"/>
          </p:nvPr>
        </p:nvSpPr>
        <p:spPr/>
        <p:txBody>
          <a:bodyPr/>
          <a:lstStyle>
            <a:lvl1pPr>
              <a:defRPr sz="2800"/>
            </a:lvl1pPr>
          </a:lstStyle>
          <a:p>
            <a:r>
              <a:rPr lang="cs-CZ" smtClean="0"/>
              <a:t>Klepnutím lze upravit styl předlohy nadpisů.</a:t>
            </a:r>
            <a:endParaRPr lang="en-US" dirty="0"/>
          </a:p>
        </p:txBody>
      </p:sp>
      <p:sp>
        <p:nvSpPr>
          <p:cNvPr id="3" name="Content Placeholder 2"/>
          <p:cNvSpPr>
            <a:spLocks noGrp="1"/>
          </p:cNvSpPr>
          <p:nvPr>
            <p:ph idx="1"/>
          </p:nvPr>
        </p:nvSpPr>
        <p:spPr>
          <a:xfrm>
            <a:off x="457200" y="1600201"/>
            <a:ext cx="8219256" cy="3998976"/>
          </a:xfrm>
        </p:spPr>
        <p:txBody>
          <a:bodyPr/>
          <a:lstStyle>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C2583FC6-98E3-4817-A823-02847B694C6F}" type="datetimeFigureOut">
              <a:rPr lang="cs-CZ" smtClean="0"/>
              <a:pPr/>
              <a:t>2.5.2014</a:t>
            </a:fld>
            <a:endParaRPr lang="cs-CZ"/>
          </a:p>
        </p:txBody>
      </p:sp>
      <p:sp>
        <p:nvSpPr>
          <p:cNvPr id="5" name="Footer Placeholder 4"/>
          <p:cNvSpPr>
            <a:spLocks noGrp="1"/>
          </p:cNvSpPr>
          <p:nvPr>
            <p:ph type="ftr" sz="quarter" idx="11"/>
          </p:nvPr>
        </p:nvSpPr>
        <p:spPr>
          <a:xfrm>
            <a:off x="659165" y="6356350"/>
            <a:ext cx="2626951" cy="365125"/>
          </a:xfrm>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Zdroje a literatura">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428604"/>
            <a:ext cx="8229600" cy="840156"/>
          </a:xfrm>
        </p:spPr>
        <p:txBody>
          <a:bodyPr/>
          <a:lstStyle>
            <a:lvl1pPr>
              <a:defRPr sz="2800"/>
            </a:lvl1pPr>
          </a:lstStyle>
          <a:p>
            <a:r>
              <a:rPr lang="cs-CZ" dirty="0" smtClean="0"/>
              <a:t>Zdroje a použitá literatura</a:t>
            </a:r>
            <a:endParaRPr lang="en-US" dirty="0"/>
          </a:p>
        </p:txBody>
      </p:sp>
      <p:sp>
        <p:nvSpPr>
          <p:cNvPr id="3" name="Content Placeholder 2"/>
          <p:cNvSpPr>
            <a:spLocks noGrp="1"/>
          </p:cNvSpPr>
          <p:nvPr>
            <p:ph idx="1"/>
          </p:nvPr>
        </p:nvSpPr>
        <p:spPr>
          <a:xfrm>
            <a:off x="457200" y="1412776"/>
            <a:ext cx="8219256" cy="4186401"/>
          </a:xfrm>
        </p:spPr>
        <p:txBody>
          <a:bodyPr>
            <a:normAutofit/>
          </a:bodyPr>
          <a:lstStyle>
            <a:lvl1pPr marL="457200" indent="-457200">
              <a:buFont typeface="+mj-lt"/>
              <a:buAutoNum type="arabicPeriod"/>
              <a:defRPr sz="2000"/>
            </a:lvl1pPr>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
        <p:nvSpPr>
          <p:cNvPr id="9" name="TextovéPole 8"/>
          <p:cNvSpPr txBox="1"/>
          <p:nvPr userDrawn="1"/>
        </p:nvSpPr>
        <p:spPr>
          <a:xfrm>
            <a:off x="714348" y="5715016"/>
            <a:ext cx="7672293" cy="400110"/>
          </a:xfrm>
          <a:prstGeom prst="rect">
            <a:avLst/>
          </a:prstGeom>
          <a:noFill/>
        </p:spPr>
        <p:txBody>
          <a:bodyPr wrap="none" rtlCol="0">
            <a:spAutoFit/>
          </a:bodyPr>
          <a:lstStyle/>
          <a:p>
            <a:pPr algn="ctr"/>
            <a:r>
              <a:rPr lang="cs-CZ" sz="1000" b="0" i="0" kern="1200" dirty="0" smtClean="0">
                <a:solidFill>
                  <a:schemeClr val="tx1"/>
                </a:solidFill>
                <a:latin typeface="Bookman Old Style" pitchFamily="18" charset="0"/>
                <a:ea typeface="+mn-ea"/>
                <a:cs typeface="+mn-cs"/>
              </a:rPr>
              <a:t>Materiál je určen pro bezplatné používání pro potřeby výuky a vzdělávání na všech typech škol a školských zařízeních. </a:t>
            </a:r>
          </a:p>
          <a:p>
            <a:pPr algn="ctr"/>
            <a:r>
              <a:rPr lang="cs-CZ" sz="1000" b="0" i="0" kern="1200" dirty="0" smtClean="0">
                <a:solidFill>
                  <a:schemeClr val="tx1"/>
                </a:solidFill>
                <a:latin typeface="Bookman Old Style" pitchFamily="18" charset="0"/>
                <a:ea typeface="+mn-ea"/>
                <a:cs typeface="+mn-cs"/>
              </a:rPr>
              <a:t>Jakékoliv další využití podléhá autorskému zákonu.</a:t>
            </a:r>
            <a:endParaRPr lang="cs-CZ" sz="1000" dirty="0">
              <a:latin typeface="Bookman Old Style" pitchFamily="18" charset="0"/>
            </a:endParaRPr>
          </a:p>
        </p:txBody>
      </p:sp>
    </p:spTree>
    <p:extLst>
      <p:ext uri="{BB962C8B-B14F-4D97-AF65-F5344CB8AC3E}">
        <p14:creationId xmlns:p14="http://schemas.microsoft.com/office/powerpoint/2010/main" xmlns="" val="3599116310"/>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Klepnutím lze upravit styl předlohy nadpisů.</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Obrázek 1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cs-CZ" smtClean="0"/>
              <a:t>Klepnutím lze upravit styl předlohy nadpisů.</a:t>
            </a:r>
            <a:endParaRPr lang="en-US" dirty="0"/>
          </a:p>
        </p:txBody>
      </p:sp>
      <p:sp>
        <p:nvSpPr>
          <p:cNvPr id="4" name="Content Placeholder 3"/>
          <p:cNvSpPr>
            <a:spLocks noGrp="1"/>
          </p:cNvSpPr>
          <p:nvPr>
            <p:ph sz="half" idx="2"/>
          </p:nvPr>
        </p:nvSpPr>
        <p:spPr>
          <a:xfrm>
            <a:off x="4648200" y="1600201"/>
            <a:ext cx="4100264" cy="3998976"/>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C2583FC6-98E3-4817-A823-02847B694C6F}" type="datetimeFigureOut">
              <a:rPr lang="cs-CZ" smtClean="0"/>
              <a:pPr/>
              <a:t>2.5.2014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sp>
        <p:nvSpPr>
          <p:cNvPr id="9" name="Content Placeholder 8"/>
          <p:cNvSpPr>
            <a:spLocks noGrp="1"/>
          </p:cNvSpPr>
          <p:nvPr>
            <p:ph sz="quarter" idx="13"/>
          </p:nvPr>
        </p:nvSpPr>
        <p:spPr>
          <a:xfrm>
            <a:off x="365760" y="1600200"/>
            <a:ext cx="4062224" cy="3998976"/>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pic>
        <p:nvPicPr>
          <p:cNvPr id="11" name="Obrázek 10"/>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92088"/>
          </a:xfrm>
        </p:spPr>
        <p:txBody>
          <a:bodyPr/>
          <a:lstStyle>
            <a:lvl1pPr>
              <a:defRPr sz="2800"/>
            </a:lvl1pPr>
          </a:lstStyle>
          <a:p>
            <a:r>
              <a:rPr lang="cs-CZ" smtClean="0"/>
              <a:t>Klepnutím lze upravit styl předlohy nadpisů.</a:t>
            </a:r>
            <a:endParaRPr lang="en-US" dirty="0"/>
          </a:p>
        </p:txBody>
      </p:sp>
      <p:sp>
        <p:nvSpPr>
          <p:cNvPr id="3" name="Text Placeholder 2"/>
          <p:cNvSpPr>
            <a:spLocks noGrp="1"/>
          </p:cNvSpPr>
          <p:nvPr>
            <p:ph type="body" idx="1"/>
          </p:nvPr>
        </p:nvSpPr>
        <p:spPr>
          <a:xfrm>
            <a:off x="457200" y="1268760"/>
            <a:ext cx="4040188"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5" name="Text Placeholder 4"/>
          <p:cNvSpPr>
            <a:spLocks noGrp="1"/>
          </p:cNvSpPr>
          <p:nvPr>
            <p:ph type="body" sz="quarter" idx="3"/>
          </p:nvPr>
        </p:nvSpPr>
        <p:spPr>
          <a:xfrm>
            <a:off x="4648200" y="1268760"/>
            <a:ext cx="4041775"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7" name="Date Placeholder 6"/>
          <p:cNvSpPr>
            <a:spLocks noGrp="1"/>
          </p:cNvSpPr>
          <p:nvPr>
            <p:ph type="dt" sz="half" idx="10"/>
          </p:nvPr>
        </p:nvSpPr>
        <p:spPr/>
        <p:txBody>
          <a:bodyPr/>
          <a:lstStyle/>
          <a:p>
            <a:fld id="{C2583FC6-98E3-4817-A823-02847B694C6F}" type="datetimeFigureOut">
              <a:rPr lang="cs-CZ" smtClean="0"/>
              <a:pPr/>
              <a:t>2.5.2014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737E477-D391-4165-A77F-C9D579ADD3BE}" type="slidenum">
              <a:rPr lang="cs-CZ" smtClean="0"/>
              <a:pPr/>
              <a:t>‹#›</a:t>
            </a:fld>
            <a:endParaRPr lang="cs-CZ"/>
          </a:p>
        </p:txBody>
      </p:sp>
      <p:sp>
        <p:nvSpPr>
          <p:cNvPr id="11" name="Content Placeholder 10"/>
          <p:cNvSpPr>
            <a:spLocks noGrp="1"/>
          </p:cNvSpPr>
          <p:nvPr>
            <p:ph sz="quarter" idx="13"/>
          </p:nvPr>
        </p:nvSpPr>
        <p:spPr>
          <a:xfrm>
            <a:off x="457200" y="2060848"/>
            <a:ext cx="4135586" cy="3538328"/>
          </a:xfrm>
        </p:spPr>
        <p:txBody>
          <a:bodyPr/>
          <a:lstStyle>
            <a:lvl1pPr>
              <a:defRPr sz="1800"/>
            </a:lvl1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060848"/>
            <a:ext cx="4075880" cy="3538329"/>
          </a:xfrm>
        </p:spPr>
        <p:txBody>
          <a:bodyPr/>
          <a:lstStyle>
            <a:lvl1pPr>
              <a:defRPr sz="1800"/>
            </a:lvl1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pic>
        <p:nvPicPr>
          <p:cNvPr id="14" name="Obrázek 1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04"/>
            <a:ext cx="8229600" cy="768148"/>
          </a:xfrm>
        </p:spPr>
        <p:txBody>
          <a:bodyPr/>
          <a:lstStyle>
            <a:lvl1pPr>
              <a:defRPr sz="2800"/>
            </a:lvl1pPr>
          </a:lstStyle>
          <a:p>
            <a:r>
              <a:rPr lang="cs-CZ" smtClean="0"/>
              <a:t>Klepnutím lze upravit styl předlohy nadpisů.</a:t>
            </a:r>
            <a:endParaRPr lang="en-US" dirty="0"/>
          </a:p>
        </p:txBody>
      </p:sp>
      <p:sp>
        <p:nvSpPr>
          <p:cNvPr id="3" name="Date Placeholder 2"/>
          <p:cNvSpPr>
            <a:spLocks noGrp="1"/>
          </p:cNvSpPr>
          <p:nvPr>
            <p:ph type="dt" sz="half" idx="10"/>
          </p:nvPr>
        </p:nvSpPr>
        <p:spPr/>
        <p:txBody>
          <a:bodyPr/>
          <a:lstStyle/>
          <a:p>
            <a:fld id="{C2583FC6-98E3-4817-A823-02847B694C6F}" type="datetimeFigureOut">
              <a:rPr lang="cs-CZ" smtClean="0"/>
              <a:pPr/>
              <a:t>2.5.2014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583FC6-98E3-4817-A823-02847B694C6F}" type="datetimeFigureOut">
              <a:rPr lang="cs-CZ" smtClean="0"/>
              <a:pPr/>
              <a:t>2.5.2014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737E477-D391-4165-A77F-C9D579ADD3BE}" type="slidenum">
              <a:rPr lang="cs-CZ" smtClean="0"/>
              <a:pPr/>
              <a:t>‹#›</a:t>
            </a:fld>
            <a:endParaRPr lang="cs-CZ"/>
          </a:p>
        </p:txBody>
      </p:sp>
      <p:pic>
        <p:nvPicPr>
          <p:cNvPr id="7" name="Obrázek 6"/>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428604"/>
            <a:ext cx="3008313" cy="1933596"/>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Klepnutím lze upravit styl předlohy nadpisů.</a:t>
            </a:r>
            <a:endParaRPr lang="en-US" dirty="0"/>
          </a:p>
        </p:txBody>
      </p:sp>
      <p:sp>
        <p:nvSpPr>
          <p:cNvPr id="3" name="Content Placeholder 2"/>
          <p:cNvSpPr>
            <a:spLocks noGrp="1"/>
          </p:cNvSpPr>
          <p:nvPr>
            <p:ph idx="1"/>
          </p:nvPr>
        </p:nvSpPr>
        <p:spPr>
          <a:xfrm>
            <a:off x="719137" y="500041"/>
            <a:ext cx="5004991" cy="5099135"/>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1"/>
            <a:ext cx="2985393" cy="3160776"/>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Date Placeholder 4"/>
          <p:cNvSpPr>
            <a:spLocks noGrp="1"/>
          </p:cNvSpPr>
          <p:nvPr>
            <p:ph type="dt" sz="half" idx="10"/>
          </p:nvPr>
        </p:nvSpPr>
        <p:spPr/>
        <p:txBody>
          <a:bodyPr/>
          <a:lstStyle/>
          <a:p>
            <a:fld id="{C2583FC6-98E3-4817-A823-02847B694C6F}" type="datetimeFigureOut">
              <a:rPr lang="cs-CZ" smtClean="0"/>
              <a:pPr/>
              <a:t>2.5.2014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10" name="Obrázek 9"/>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71472" y="476672"/>
            <a:ext cx="8143932" cy="647278"/>
          </a:xfrm>
        </p:spPr>
        <p:txBody>
          <a:bodyPr anchor="b"/>
          <a:lstStyle>
            <a:lvl1pPr algn="ctr">
              <a:lnSpc>
                <a:spcPct val="100000"/>
              </a:lnSpc>
              <a:defRPr sz="2800" b="0"/>
            </a:lvl1pPr>
          </a:lstStyle>
          <a:p>
            <a:r>
              <a:rPr lang="cs-CZ" smtClean="0"/>
              <a:t>Klepnutím lze upravit styl předlohy nadpisů.</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Klepnutím na ikonu přidáte obrázek.</a:t>
            </a:r>
            <a:endParaRPr lang="en-US" dirty="0"/>
          </a:p>
        </p:txBody>
      </p:sp>
      <p:sp>
        <p:nvSpPr>
          <p:cNvPr id="5" name="Date Placeholder 4"/>
          <p:cNvSpPr>
            <a:spLocks noGrp="1"/>
          </p:cNvSpPr>
          <p:nvPr>
            <p:ph type="dt" sz="half" idx="10"/>
          </p:nvPr>
        </p:nvSpPr>
        <p:spPr/>
        <p:txBody>
          <a:bodyPr/>
          <a:lstStyle/>
          <a:p>
            <a:fld id="{C2583FC6-98E3-4817-A823-02847B694C6F}" type="datetimeFigureOut">
              <a:rPr lang="cs-CZ" smtClean="0"/>
              <a:pPr/>
              <a:t>2.5.2014</a:t>
            </a:fld>
            <a:endParaRPr lang="cs-CZ"/>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57166"/>
            <a:ext cx="8229600" cy="839586"/>
          </a:xfrm>
        </p:spPr>
        <p:txBody>
          <a:bodyPr/>
          <a:lstStyle>
            <a:lvl1pPr>
              <a:defRPr sz="2800"/>
            </a:lvl1pPr>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2583FC6-98E3-4817-A823-02847B694C6F}"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9" name="Obrázek 8"/>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pic>
        <p:nvPicPr>
          <p:cNvPr id="8" name="Obrázek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rot="5400000">
            <a:off x="4357888" y="5219001"/>
            <a:ext cx="900684" cy="2385060"/>
          </a:xfrm>
          <a:prstGeom prst="rect">
            <a:avLst/>
          </a:prstGeom>
        </p:spPr>
      </p:pic>
      <p:sp>
        <p:nvSpPr>
          <p:cNvPr id="2" name="Vertical Title 1"/>
          <p:cNvSpPr>
            <a:spLocks noGrp="1"/>
          </p:cNvSpPr>
          <p:nvPr>
            <p:ph type="title" orient="vert"/>
          </p:nvPr>
        </p:nvSpPr>
        <p:spPr>
          <a:xfrm>
            <a:off x="6629400" y="428604"/>
            <a:ext cx="2057400" cy="5697559"/>
          </a:xfrm>
        </p:spPr>
        <p:txBody>
          <a:bodyPr vert="eaVert"/>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a:xfrm>
            <a:off x="457200" y="428604"/>
            <a:ext cx="6019800" cy="5697559"/>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2583FC6-98E3-4817-A823-02847B694C6F}"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476672"/>
            <a:ext cx="5711824" cy="647278"/>
          </a:xfrm>
        </p:spPr>
        <p:txBody>
          <a:bodyPr anchor="b"/>
          <a:lstStyle>
            <a:lvl1pPr algn="ctr">
              <a:lnSpc>
                <a:spcPct val="100000"/>
              </a:lnSpc>
              <a:defRPr sz="2800" b="0"/>
            </a:lvl1pPr>
          </a:lstStyle>
          <a:p>
            <a:r>
              <a:rPr lang="cs-CZ" smtClean="0"/>
              <a:t>Klepnutím lze upravit styl předlohy nadpisů.</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Klepnutím na ikonu přidáte obrázek.</a:t>
            </a:r>
            <a:endParaRPr lang="en-US" dirty="0"/>
          </a:p>
        </p:txBody>
      </p:sp>
      <p:sp>
        <p:nvSpPr>
          <p:cNvPr id="5" name="Date Placeholder 4"/>
          <p:cNvSpPr>
            <a:spLocks noGrp="1"/>
          </p:cNvSpPr>
          <p:nvPr>
            <p:ph type="dt" sz="half" idx="10"/>
          </p:nvPr>
        </p:nvSpPr>
        <p:spPr/>
        <p:txBody>
          <a:bodyPr/>
          <a:lstStyle/>
          <a:p>
            <a:fld id="{C2583FC6-98E3-4817-A823-02847B694C6F}" type="datetimeFigureOut">
              <a:rPr lang="cs-CZ" smtClean="0"/>
              <a:pPr/>
              <a:t>2.5.2014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12" name="Obrázek 11"/>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6000">
              <a:schemeClr val="bg1">
                <a:tint val="80000"/>
                <a:satMod val="250000"/>
              </a:schemeClr>
            </a:gs>
            <a:gs pos="62000">
              <a:schemeClr val="bg1">
                <a:tint val="90000"/>
                <a:shade val="90000"/>
                <a:satMod val="200000"/>
              </a:schemeClr>
            </a:gs>
            <a:gs pos="92000">
              <a:srgbClr val="7030A0">
                <a:alpha val="33000"/>
              </a:srgbClr>
            </a:gs>
          </a:gsLst>
          <a:lin ang="162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57166"/>
            <a:ext cx="8229600" cy="839586"/>
          </a:xfrm>
          <a:prstGeom prst="rect">
            <a:avLst/>
          </a:prstGeom>
        </p:spPr>
        <p:txBody>
          <a:bodyPr vert="horz" lIns="91440" tIns="45720" rIns="91440" bIns="45720" rtlCol="0" anchor="b">
            <a:noAutofit/>
          </a:bodyPr>
          <a:lstStyle/>
          <a:p>
            <a:r>
              <a:rPr lang="cs-CZ" dirty="0" smtClean="0"/>
              <a:t>Kliknutím lze upravit styl.</a:t>
            </a:r>
            <a:endParaRPr lang="en-US" dirty="0"/>
          </a:p>
        </p:txBody>
      </p:sp>
      <p:sp>
        <p:nvSpPr>
          <p:cNvPr id="3" name="Text Placeholder 2"/>
          <p:cNvSpPr>
            <a:spLocks noGrp="1"/>
          </p:cNvSpPr>
          <p:nvPr>
            <p:ph type="body" idx="1"/>
          </p:nvPr>
        </p:nvSpPr>
        <p:spPr>
          <a:xfrm>
            <a:off x="457200" y="1340768"/>
            <a:ext cx="8229600" cy="4785395"/>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Verdana" pitchFamily="34" charset="0"/>
                <a:ea typeface="Verdana" pitchFamily="34" charset="0"/>
                <a:cs typeface="Verdana" pitchFamily="34" charset="0"/>
              </a:defRPr>
            </a:lvl1pPr>
          </a:lstStyle>
          <a:p>
            <a:fld id="{C2583FC6-98E3-4817-A823-02847B694C6F}" type="datetimeFigureOut">
              <a:rPr lang="cs-CZ" smtClean="0"/>
              <a:pPr/>
              <a:t>2.5.2014</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Verdana" pitchFamily="34" charset="0"/>
                <a:ea typeface="Verdana" pitchFamily="34" charset="0"/>
                <a:cs typeface="Verdana" pitchFamily="34" charset="0"/>
              </a:defRPr>
            </a:lvl1pPr>
          </a:lstStyle>
          <a:p>
            <a:endParaRPr lang="cs-CZ" dirty="0"/>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Verdana" pitchFamily="34" charset="0"/>
                <a:ea typeface="Verdana" pitchFamily="34" charset="0"/>
                <a:cs typeface="Verdana" pitchFamily="34" charset="0"/>
              </a:defRPr>
            </a:lvl1pPr>
          </a:lstStyle>
          <a:p>
            <a:fld id="{B737E477-D391-4165-A77F-C9D579ADD3BE}"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ovéPole 9"/>
          <p:cNvSpPr txBox="1"/>
          <p:nvPr/>
        </p:nvSpPr>
        <p:spPr>
          <a:xfrm>
            <a:off x="1355595" y="44624"/>
            <a:ext cx="6672789" cy="307777"/>
          </a:xfrm>
          <a:prstGeom prst="rect">
            <a:avLst/>
          </a:prstGeom>
          <a:noFill/>
        </p:spPr>
        <p:txBody>
          <a:bodyPr wrap="none" rtlCol="0">
            <a:spAutoFit/>
          </a:bodyPr>
          <a:lstStyle/>
          <a:p>
            <a:pPr algn="ctr"/>
            <a:r>
              <a:rPr lang="cs-CZ" sz="1400" dirty="0" smtClean="0">
                <a:solidFill>
                  <a:schemeClr val="bg1"/>
                </a:solidFill>
                <a:latin typeface="Verdana" pitchFamily="34" charset="0"/>
                <a:ea typeface="Verdana" pitchFamily="34" charset="0"/>
                <a:cs typeface="Verdana" pitchFamily="34" charset="0"/>
              </a:rPr>
              <a:t>Gymnázium a Jazyková škola</a:t>
            </a:r>
            <a:r>
              <a:rPr lang="cs-CZ" sz="1400" baseline="0" dirty="0" smtClean="0">
                <a:solidFill>
                  <a:schemeClr val="bg1"/>
                </a:solidFill>
                <a:latin typeface="Verdana" pitchFamily="34" charset="0"/>
                <a:ea typeface="Verdana" pitchFamily="34" charset="0"/>
                <a:cs typeface="Verdana" pitchFamily="34" charset="0"/>
              </a:rPr>
              <a:t> s právem státní jazykové zkoušky Svitavy</a:t>
            </a:r>
            <a:endParaRPr lang="cs-CZ" sz="1400" dirty="0">
              <a:solidFill>
                <a:schemeClr val="bg1"/>
              </a:solidFill>
              <a:latin typeface="Verdana" pitchFamily="34" charset="0"/>
              <a:ea typeface="Verdana" pitchFamily="34" charset="0"/>
              <a:cs typeface="Verdana" pitchFamily="34" charset="0"/>
            </a:endParaRPr>
          </a:p>
        </p:txBody>
      </p:sp>
      <p:sp>
        <p:nvSpPr>
          <p:cNvPr id="11" name="TextovéPole 10"/>
          <p:cNvSpPr txBox="1"/>
          <p:nvPr/>
        </p:nvSpPr>
        <p:spPr>
          <a:xfrm>
            <a:off x="1355595" y="44624"/>
            <a:ext cx="6672789" cy="307777"/>
          </a:xfrm>
          <a:prstGeom prst="rect">
            <a:avLst/>
          </a:prstGeom>
          <a:noFill/>
        </p:spPr>
        <p:txBody>
          <a:bodyPr wrap="none" rtlCol="0">
            <a:spAutoFit/>
          </a:bodyPr>
          <a:lstStyle/>
          <a:p>
            <a:pPr algn="ctr"/>
            <a:r>
              <a:rPr lang="cs-CZ" sz="1400" dirty="0" smtClean="0">
                <a:solidFill>
                  <a:schemeClr val="bg1"/>
                </a:solidFill>
                <a:latin typeface="Verdana" pitchFamily="34" charset="0"/>
                <a:ea typeface="Verdana" pitchFamily="34" charset="0"/>
                <a:cs typeface="Verdana" pitchFamily="34" charset="0"/>
              </a:rPr>
              <a:t>Gymnázium a Jazyková škola</a:t>
            </a:r>
            <a:r>
              <a:rPr lang="cs-CZ" sz="1400" baseline="0" dirty="0" smtClean="0">
                <a:solidFill>
                  <a:schemeClr val="bg1"/>
                </a:solidFill>
                <a:latin typeface="Verdana" pitchFamily="34" charset="0"/>
                <a:ea typeface="Verdana" pitchFamily="34" charset="0"/>
                <a:cs typeface="Verdana" pitchFamily="34" charset="0"/>
              </a:rPr>
              <a:t> s právem státní jazykové zkoušky Svitavy</a:t>
            </a:r>
            <a:endParaRPr lang="cs-CZ" sz="1400" dirty="0">
              <a:solidFill>
                <a:schemeClr val="bg1"/>
              </a:solidFill>
              <a:latin typeface="Verdana" pitchFamily="34" charset="0"/>
              <a:ea typeface="Verdana" pitchFamily="34" charset="0"/>
              <a:cs typeface="Verdana" pitchFamily="34" charset="0"/>
            </a:endParaRPr>
          </a:p>
        </p:txBody>
      </p:sp>
    </p:spTree>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05" r:id="rId13"/>
  </p:sldLayoutIdLst>
  <p:timing>
    <p:tnLst>
      <p:par>
        <p:cTn id="1" dur="indefinite" restart="never" nodeType="tmRoot"/>
      </p:par>
    </p:tnLst>
  </p:timing>
  <p:txStyles>
    <p:titleStyle>
      <a:lvl1pPr algn="ctr" defTabSz="914400" rtl="0" eaLnBrk="1" latinLnBrk="0" hangingPunct="1">
        <a:lnSpc>
          <a:spcPts val="5800"/>
        </a:lnSpc>
        <a:spcBef>
          <a:spcPct val="0"/>
        </a:spcBef>
        <a:buNone/>
        <a:defRPr sz="2800" kern="1200">
          <a:solidFill>
            <a:schemeClr val="tx2"/>
          </a:solidFill>
          <a:effectLst>
            <a:outerShdw blurRad="63500" dist="38100" dir="5400000" algn="t" rotWithShape="0">
              <a:prstClr val="black">
                <a:alpha val="25000"/>
              </a:prstClr>
            </a:outerShdw>
          </a:effectLst>
          <a:latin typeface="Bookman Old Style"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1pPr>
      <a:lvl2pPr marL="742950" indent="-28575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2pPr>
      <a:lvl3pPr marL="11430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3pPr>
      <a:lvl4pPr marL="1600200" indent="-22860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4pPr>
      <a:lvl5pPr marL="20574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err="1" smtClean="0"/>
              <a:t>Svitavské</a:t>
            </a:r>
            <a:r>
              <a:rPr lang="cs-CZ" dirty="0" smtClean="0"/>
              <a:t> památky – kostel Navštívení Panny Marie</a:t>
            </a:r>
            <a:endParaRPr lang="cs-CZ" dirty="0"/>
          </a:p>
        </p:txBody>
      </p:sp>
      <p:sp>
        <p:nvSpPr>
          <p:cNvPr id="3" name="Podnadpis 2"/>
          <p:cNvSpPr>
            <a:spLocks noGrp="1"/>
          </p:cNvSpPr>
          <p:nvPr>
            <p:ph type="subTitle" idx="1"/>
          </p:nvPr>
        </p:nvSpPr>
        <p:spPr/>
        <p:txBody>
          <a:bodyPr/>
          <a:lstStyle/>
          <a:p>
            <a:r>
              <a:rPr lang="cs-CZ" dirty="0" smtClean="0"/>
              <a:t>Ivana </a:t>
            </a:r>
            <a:r>
              <a:rPr lang="cs-CZ" dirty="0" err="1" smtClean="0"/>
              <a:t>Pavlišová</a:t>
            </a:r>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428604"/>
            <a:ext cx="8229600" cy="571504"/>
          </a:xfrm>
        </p:spPr>
        <p:txBody>
          <a:bodyPr/>
          <a:lstStyle/>
          <a:p>
            <a:r>
              <a:rPr lang="cs-CZ" dirty="0" smtClean="0"/>
              <a:t>ANOTACE</a:t>
            </a:r>
            <a:endParaRPr lang="cs-CZ" dirty="0"/>
          </a:p>
        </p:txBody>
      </p:sp>
      <p:sp>
        <p:nvSpPr>
          <p:cNvPr id="5" name="Zástupný symbol pro obsah 4"/>
          <p:cNvSpPr>
            <a:spLocks noGrp="1"/>
          </p:cNvSpPr>
          <p:nvPr>
            <p:ph idx="1"/>
          </p:nvPr>
        </p:nvSpPr>
        <p:spPr>
          <a:xfrm>
            <a:off x="457200" y="857232"/>
            <a:ext cx="8219256" cy="4714908"/>
          </a:xfrm>
        </p:spPr>
        <p:txBody>
          <a:bodyPr>
            <a:normAutofit/>
          </a:bodyPr>
          <a:lstStyle/>
          <a:p>
            <a:endParaRPr lang="cs-CZ" dirty="0" smtClean="0"/>
          </a:p>
          <a:p>
            <a:r>
              <a:rPr lang="cs-CZ" sz="1200" b="1" dirty="0" smtClean="0"/>
              <a:t>Kód </a:t>
            </a:r>
            <a:r>
              <a:rPr lang="cs-CZ" sz="1200" b="1" dirty="0" err="1" smtClean="0"/>
              <a:t>DUMu</a:t>
            </a:r>
            <a:r>
              <a:rPr lang="cs-CZ" sz="1200" b="1" dirty="0" smtClean="0"/>
              <a:t>: 	</a:t>
            </a:r>
            <a:r>
              <a:rPr lang="cs-CZ" sz="1200" smtClean="0"/>
              <a:t>VY_32_INOVACE_4.DE.15</a:t>
            </a:r>
            <a:endParaRPr lang="cs-CZ" sz="1200" dirty="0" smtClean="0"/>
          </a:p>
          <a:p>
            <a:endParaRPr lang="cs-CZ" sz="1200" b="1" dirty="0"/>
          </a:p>
          <a:p>
            <a:r>
              <a:rPr lang="cs-CZ" sz="1200" b="1" dirty="0" smtClean="0"/>
              <a:t>Číslo projektu: 	</a:t>
            </a:r>
            <a:r>
              <a:rPr lang="cs-CZ" sz="1200" dirty="0" smtClean="0"/>
              <a:t>CZ.1.07/1.5.00/34.0114	</a:t>
            </a:r>
            <a:endParaRPr lang="cs-CZ" sz="1200" b="1" dirty="0" smtClean="0"/>
          </a:p>
          <a:p>
            <a:endParaRPr lang="cs-CZ" sz="1200" b="1" dirty="0" smtClean="0"/>
          </a:p>
          <a:p>
            <a:r>
              <a:rPr lang="cs-CZ" sz="1200" b="1" dirty="0" smtClean="0"/>
              <a:t>Vytvořeno: 	listopad </a:t>
            </a:r>
            <a:r>
              <a:rPr lang="cs-CZ" sz="1200" dirty="0" smtClean="0"/>
              <a:t>2013</a:t>
            </a:r>
          </a:p>
          <a:p>
            <a:endParaRPr lang="cs-CZ" sz="1200" dirty="0" smtClean="0"/>
          </a:p>
          <a:p>
            <a:r>
              <a:rPr lang="cs-CZ" sz="1200" b="1" dirty="0" smtClean="0"/>
              <a:t>Ročník: 	</a:t>
            </a:r>
            <a:r>
              <a:rPr lang="cs-CZ" sz="1200" dirty="0" smtClean="0"/>
              <a:t>2. </a:t>
            </a:r>
            <a:r>
              <a:rPr lang="cs-CZ" sz="1200" dirty="0" err="1" smtClean="0"/>
              <a:t>roč</a:t>
            </a:r>
            <a:r>
              <a:rPr lang="cs-CZ" sz="1200" dirty="0" smtClean="0"/>
              <a:t>. - čtyřleté gymnázium (RVP-G), 2. </a:t>
            </a:r>
            <a:r>
              <a:rPr lang="cs-CZ" sz="1200" dirty="0" err="1" smtClean="0"/>
              <a:t>roč</a:t>
            </a:r>
            <a:r>
              <a:rPr lang="cs-CZ" sz="1200" dirty="0" smtClean="0"/>
              <a:t>.  - osmileté gymnázium (RVP-G)</a:t>
            </a:r>
          </a:p>
          <a:p>
            <a:endParaRPr lang="cs-CZ" sz="1600" b="1" dirty="0" smtClean="0"/>
          </a:p>
          <a:p>
            <a:endParaRPr lang="cs-CZ" sz="1600" dirty="0" smtClean="0"/>
          </a:p>
          <a:p>
            <a:endParaRPr lang="cs-CZ" sz="1600" dirty="0" smtClean="0"/>
          </a:p>
          <a:p>
            <a:endParaRPr lang="cs-CZ" sz="1600" dirty="0" smtClean="0"/>
          </a:p>
          <a:p>
            <a:pPr algn="just"/>
            <a:r>
              <a:rPr lang="cs-CZ" sz="1200" b="1" dirty="0" smtClean="0"/>
              <a:t>Anotace: </a:t>
            </a:r>
          </a:p>
          <a:p>
            <a:endParaRPr lang="cs-CZ" dirty="0" smtClean="0"/>
          </a:p>
          <a:p>
            <a:pPr algn="just">
              <a:buNone/>
            </a:pPr>
            <a:r>
              <a:rPr lang="cs-CZ" sz="1900" b="1" dirty="0" smtClean="0"/>
              <a:t>	</a:t>
            </a:r>
            <a:endParaRPr lang="cs-CZ" sz="1700" dirty="0" smtClean="0"/>
          </a:p>
          <a:p>
            <a:pPr>
              <a:buNone/>
            </a:pPr>
            <a:endParaRPr lang="cs-CZ" i="1" dirty="0" smtClean="0"/>
          </a:p>
          <a:p>
            <a:pPr>
              <a:buNone/>
            </a:pPr>
            <a:endParaRPr lang="cs-CZ" i="1" dirty="0"/>
          </a:p>
        </p:txBody>
      </p:sp>
      <p:graphicFrame>
        <p:nvGraphicFramePr>
          <p:cNvPr id="6" name="Tabulka 5"/>
          <p:cNvGraphicFramePr>
            <a:graphicFrameLocks noGrp="1"/>
          </p:cNvGraphicFramePr>
          <p:nvPr>
            <p:extLst>
              <p:ext uri="{D42A27DB-BD31-4B8C-83A1-F6EECF244321}">
                <p14:modId xmlns:p14="http://schemas.microsoft.com/office/powerpoint/2010/main" xmlns="" val="3382363207"/>
              </p:ext>
            </p:extLst>
          </p:nvPr>
        </p:nvGraphicFramePr>
        <p:xfrm>
          <a:off x="971600" y="2996952"/>
          <a:ext cx="7429552" cy="1013088"/>
        </p:xfrm>
        <a:graphic>
          <a:graphicData uri="http://schemas.openxmlformats.org/drawingml/2006/table">
            <a:tbl>
              <a:tblPr firstRow="1" bandRow="1">
                <a:tableStyleId>{5C22544A-7EE6-4342-B048-85BDC9FD1C3A}</a:tableStyleId>
              </a:tblPr>
              <a:tblGrid>
                <a:gridCol w="2071702"/>
                <a:gridCol w="5357850"/>
              </a:tblGrid>
              <a:tr h="367928">
                <a:tc>
                  <a:txBody>
                    <a:bodyPr/>
                    <a:lstStyle/>
                    <a:p>
                      <a:r>
                        <a:rPr lang="cs-CZ" sz="1200" dirty="0" smtClean="0"/>
                        <a:t>Vzdělávací oblast</a:t>
                      </a:r>
                      <a:endParaRPr lang="cs-CZ" sz="1200" dirty="0"/>
                    </a:p>
                  </a:txBody>
                  <a:tcPr/>
                </a:tc>
                <a:tc>
                  <a:txBody>
                    <a:bodyPr/>
                    <a:lstStyle/>
                    <a:p>
                      <a:r>
                        <a:rPr lang="cs-CZ" sz="1200" dirty="0" smtClean="0"/>
                        <a:t>Člověk</a:t>
                      </a:r>
                      <a:r>
                        <a:rPr lang="cs-CZ" sz="1200" baseline="0" dirty="0" smtClean="0"/>
                        <a:t> a společnost</a:t>
                      </a:r>
                      <a:endParaRPr lang="cs-CZ" sz="1200" dirty="0"/>
                    </a:p>
                  </a:txBody>
                  <a:tcPr/>
                </a:tc>
              </a:tr>
              <a:tr h="370840">
                <a:tc>
                  <a:txBody>
                    <a:bodyPr/>
                    <a:lstStyle/>
                    <a:p>
                      <a:r>
                        <a:rPr lang="cs-CZ" sz="1200" dirty="0" smtClean="0"/>
                        <a:t>Vzdělávací obor</a:t>
                      </a:r>
                      <a:endParaRPr lang="cs-CZ" sz="1200" dirty="0"/>
                    </a:p>
                  </a:txBody>
                  <a:tcPr/>
                </a:tc>
                <a:tc>
                  <a:txBody>
                    <a:bodyPr/>
                    <a:lstStyle/>
                    <a:p>
                      <a:r>
                        <a:rPr lang="cs-CZ" sz="1200" dirty="0" smtClean="0"/>
                        <a:t>Dějepis</a:t>
                      </a:r>
                      <a:endParaRPr lang="cs-CZ" sz="1200" dirty="0"/>
                    </a:p>
                  </a:txBody>
                  <a:tcPr/>
                </a:tc>
              </a:tr>
              <a:tr h="266432">
                <a:tc>
                  <a:txBody>
                    <a:bodyPr/>
                    <a:lstStyle/>
                    <a:p>
                      <a:r>
                        <a:rPr lang="cs-CZ" sz="1200" dirty="0" smtClean="0"/>
                        <a:t>Tematický okruh</a:t>
                      </a:r>
                      <a:endParaRPr lang="cs-CZ" sz="1200" dirty="0"/>
                    </a:p>
                  </a:txBody>
                  <a:tcPr/>
                </a:tc>
                <a:tc>
                  <a:txBody>
                    <a:bodyPr/>
                    <a:lstStyle/>
                    <a:p>
                      <a:r>
                        <a:rPr lang="cs-CZ" sz="1200" dirty="0" smtClean="0"/>
                        <a:t>Kulturní</a:t>
                      </a:r>
                      <a:r>
                        <a:rPr lang="cs-CZ" sz="1200" baseline="0" dirty="0" smtClean="0"/>
                        <a:t> a regionální dějiny</a:t>
                      </a:r>
                      <a:endParaRPr lang="cs-CZ" sz="1200" dirty="0"/>
                    </a:p>
                  </a:txBody>
                  <a:tcPr/>
                </a:tc>
              </a:tr>
            </a:tbl>
          </a:graphicData>
        </a:graphic>
      </p:graphicFrame>
      <p:sp>
        <p:nvSpPr>
          <p:cNvPr id="9" name="Podnadpis 2"/>
          <p:cNvSpPr txBox="1">
            <a:spLocks/>
          </p:cNvSpPr>
          <p:nvPr/>
        </p:nvSpPr>
        <p:spPr>
          <a:xfrm>
            <a:off x="971600" y="4293096"/>
            <a:ext cx="7429552" cy="1008112"/>
          </a:xfrm>
          <a:prstGeom prst="rect">
            <a:avLst/>
          </a:prstGeom>
          <a:solidFill>
            <a:schemeClr val="tx2">
              <a:lumMod val="20000"/>
              <a:lumOff val="80000"/>
            </a:schemeClr>
          </a:solidFill>
        </p:spPr>
        <p:txBody>
          <a:bodyPr vert="horz" lIns="91440" tIns="45720" rIns="91440" bIns="45720" rtlCol="0">
            <a:noAutofit/>
          </a:bodyPr>
          <a:lstStyle/>
          <a:p>
            <a:pPr algn="just"/>
            <a:r>
              <a:rPr lang="cs-CZ" sz="1100" dirty="0" smtClean="0"/>
              <a:t>Materiál slouží k výuce regionálních dějin. Navazuje na obecné kulturní dějiny, které konkretizuje  na nejbližší okolí.</a:t>
            </a:r>
          </a:p>
          <a:p>
            <a:pPr algn="just"/>
            <a:r>
              <a:rPr lang="cs-CZ" sz="1100" dirty="0" smtClean="0"/>
              <a:t>Zároveň navazuje na předchozí materiály -  církevní kulturní památky a zakládací listinu města Svitavy. Pomůcky: interaktivní tabule, kopie českého překladu tzv. zakládací  listiny města Svitavy.</a:t>
            </a:r>
          </a:p>
          <a:p>
            <a:pPr algn="just"/>
            <a:r>
              <a:rPr lang="cs-CZ" sz="1100" dirty="0" smtClean="0"/>
              <a:t>Materiál slouží jako úvodní seznámení před exkurzí po </a:t>
            </a:r>
            <a:r>
              <a:rPr lang="cs-CZ" sz="1100" dirty="0" err="1" smtClean="0"/>
              <a:t>svitavských</a:t>
            </a:r>
            <a:r>
              <a:rPr lang="cs-CZ" sz="1100" dirty="0" smtClean="0"/>
              <a:t> památkách a část  tohoto materiálu tvoří pracovní list s úkoly, které mají žáci během exkurze vypracovat.</a:t>
            </a:r>
          </a:p>
          <a:p>
            <a:pPr algn="just"/>
            <a:endParaRPr lang="cs-CZ" sz="11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Kostel Navštívení Panny Marie</a:t>
            </a:r>
            <a:endParaRPr lang="cs-CZ" dirty="0"/>
          </a:p>
        </p:txBody>
      </p:sp>
      <p:sp>
        <p:nvSpPr>
          <p:cNvPr id="3" name="Zástupný symbol pro obsah 2"/>
          <p:cNvSpPr>
            <a:spLocks noGrp="1"/>
          </p:cNvSpPr>
          <p:nvPr>
            <p:ph idx="1"/>
          </p:nvPr>
        </p:nvSpPr>
        <p:spPr/>
        <p:txBody>
          <a:bodyPr/>
          <a:lstStyle/>
          <a:p>
            <a:pPr algn="just"/>
            <a:r>
              <a:rPr lang="cs-CZ" dirty="0" smtClean="0"/>
              <a:t>Původně románský jednolodní kostel se dvěma </a:t>
            </a:r>
            <a:r>
              <a:rPr lang="cs-CZ" dirty="0" smtClean="0"/>
              <a:t>postranními </a:t>
            </a:r>
            <a:r>
              <a:rPr lang="cs-CZ" dirty="0" smtClean="0"/>
              <a:t>kaplemi vznikl okolo r. 1250, kdy oblast osidlovali němečtí kolonisté. </a:t>
            </a:r>
          </a:p>
          <a:p>
            <a:pPr algn="just"/>
            <a:r>
              <a:rPr lang="cs-CZ" dirty="0" smtClean="0"/>
              <a:t>Podívejte se na následující fotografii kostela Navštívení Panny Marie a řekněte, zda se na dnešní podobě kostela nějak projevuje románský původ.</a:t>
            </a:r>
          </a:p>
          <a:p>
            <a:endParaRPr lang="cs-CZ" dirty="0" smtClean="0"/>
          </a:p>
          <a:p>
            <a:endParaRPr lang="cs-CZ" dirty="0"/>
          </a:p>
        </p:txBody>
      </p:sp>
      <p:sp>
        <p:nvSpPr>
          <p:cNvPr id="4" name="TextovéPole 3"/>
          <p:cNvSpPr txBox="1"/>
          <p:nvPr/>
        </p:nvSpPr>
        <p:spPr>
          <a:xfrm>
            <a:off x="899592" y="4293096"/>
            <a:ext cx="7848872" cy="1200329"/>
          </a:xfrm>
          <a:prstGeom prst="rect">
            <a:avLst/>
          </a:prstGeom>
          <a:noFill/>
        </p:spPr>
        <p:txBody>
          <a:bodyPr wrap="square" rtlCol="0">
            <a:spAutoFit/>
          </a:bodyPr>
          <a:lstStyle/>
          <a:p>
            <a:pPr algn="just"/>
            <a:r>
              <a:rPr lang="cs-CZ" sz="2400" dirty="0" smtClean="0">
                <a:solidFill>
                  <a:srgbClr val="0070C0"/>
                </a:solidFill>
              </a:rPr>
              <a:t>Stavba má původní románskou dispozici: jednolodní prostora  se dvěma osově umístěnými postranními kaplemi</a:t>
            </a:r>
            <a:endParaRPr lang="cs-CZ" sz="2400"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slide(fromBottom)">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7" presetClass="entr" presetSubtype="4"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upload.wikimedia.org/wikipedia/commons/thumb/b/b6/Svitavy.jpg/220px-Svitavy.jpg"/>
          <p:cNvPicPr>
            <a:picLocks noChangeAspect="1" noChangeArrowheads="1"/>
          </p:cNvPicPr>
          <p:nvPr/>
        </p:nvPicPr>
        <p:blipFill>
          <a:blip r:embed="rId2" cstate="print"/>
          <a:srcRect/>
          <a:stretch>
            <a:fillRect/>
          </a:stretch>
        </p:blipFill>
        <p:spPr bwMode="auto">
          <a:xfrm>
            <a:off x="1547664" y="764704"/>
            <a:ext cx="6336701" cy="4752528"/>
          </a:xfrm>
          <a:prstGeom prst="rect">
            <a:avLst/>
          </a:prstGeom>
          <a:noFill/>
        </p:spPr>
      </p:pic>
      <p:sp>
        <p:nvSpPr>
          <p:cNvPr id="5" name="TextovéPole 4"/>
          <p:cNvSpPr txBox="1"/>
          <p:nvPr/>
        </p:nvSpPr>
        <p:spPr>
          <a:xfrm>
            <a:off x="7956376" y="5445224"/>
            <a:ext cx="432048" cy="369332"/>
          </a:xfrm>
          <a:prstGeom prst="rect">
            <a:avLst/>
          </a:prstGeom>
          <a:noFill/>
        </p:spPr>
        <p:txBody>
          <a:bodyPr wrap="square" rtlCol="0">
            <a:spAutoFit/>
          </a:bodyPr>
          <a:lstStyle/>
          <a:p>
            <a:r>
              <a:rPr lang="cs-CZ" dirty="0" smtClean="0"/>
              <a:t>1</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endParaRPr lang="cs-CZ" dirty="0"/>
          </a:p>
        </p:txBody>
      </p:sp>
      <p:sp>
        <p:nvSpPr>
          <p:cNvPr id="4" name="Obdélník 3"/>
          <p:cNvSpPr/>
          <p:nvPr/>
        </p:nvSpPr>
        <p:spPr>
          <a:xfrm>
            <a:off x="683568" y="1772816"/>
            <a:ext cx="7776864" cy="830997"/>
          </a:xfrm>
          <a:prstGeom prst="rect">
            <a:avLst/>
          </a:prstGeom>
        </p:spPr>
        <p:txBody>
          <a:bodyPr wrap="square">
            <a:spAutoFit/>
          </a:bodyPr>
          <a:lstStyle/>
          <a:p>
            <a:pPr>
              <a:buFont typeface="Wingdings" pitchFamily="2" charset="2"/>
              <a:buChar char="Ø"/>
            </a:pPr>
            <a:r>
              <a:rPr lang="cs-CZ" sz="2400" dirty="0" smtClean="0"/>
              <a:t>Kostel Navštívení Panny Marie není nejstarším </a:t>
            </a:r>
            <a:r>
              <a:rPr lang="cs-CZ" sz="2400" dirty="0" err="1" smtClean="0"/>
              <a:t>svitavským</a:t>
            </a:r>
            <a:r>
              <a:rPr lang="cs-CZ" sz="2400" dirty="0" smtClean="0"/>
              <a:t> kostelem. Který to je a kde stojí?</a:t>
            </a:r>
          </a:p>
        </p:txBody>
      </p:sp>
      <p:pic>
        <p:nvPicPr>
          <p:cNvPr id="18434" name="Picture 2" descr="http://upload.wikimedia.org/wikipedia/commons/thumb/1/13/Church_of_St._Giles_%28Svitavy%29_3.jpg/220px-Church_of_St._Giles_%28Svitavy%29_3.jpg"/>
          <p:cNvPicPr>
            <a:picLocks noChangeAspect="1" noChangeArrowheads="1"/>
          </p:cNvPicPr>
          <p:nvPr/>
        </p:nvPicPr>
        <p:blipFill>
          <a:blip r:embed="rId2" cstate="print"/>
          <a:srcRect/>
          <a:stretch>
            <a:fillRect/>
          </a:stretch>
        </p:blipFill>
        <p:spPr bwMode="auto">
          <a:xfrm>
            <a:off x="2555776" y="2708920"/>
            <a:ext cx="3648403" cy="2736304"/>
          </a:xfrm>
          <a:prstGeom prst="rect">
            <a:avLst/>
          </a:prstGeom>
          <a:noFill/>
        </p:spPr>
      </p:pic>
      <p:sp>
        <p:nvSpPr>
          <p:cNvPr id="6" name="TextovéPole 5"/>
          <p:cNvSpPr txBox="1"/>
          <p:nvPr/>
        </p:nvSpPr>
        <p:spPr>
          <a:xfrm>
            <a:off x="6372200" y="5373216"/>
            <a:ext cx="432048" cy="369332"/>
          </a:xfrm>
          <a:prstGeom prst="rect">
            <a:avLst/>
          </a:prstGeom>
          <a:noFill/>
        </p:spPr>
        <p:txBody>
          <a:bodyPr wrap="square" rtlCol="0">
            <a:spAutoFit/>
          </a:bodyPr>
          <a:lstStyle/>
          <a:p>
            <a:r>
              <a:rPr lang="cs-CZ" dirty="0" smtClean="0"/>
              <a:t>2</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 calcmode="lin" valueType="num">
                                      <p:cBhvr additive="base">
                                        <p:cTn id="7" dur="1000" fill="hold"/>
                                        <p:tgtEl>
                                          <p:spTgt spid="18434"/>
                                        </p:tgtEl>
                                        <p:attrNameLst>
                                          <p:attrName>ppt_x</p:attrName>
                                        </p:attrNameLst>
                                      </p:cBhvr>
                                      <p:tavLst>
                                        <p:tav tm="0">
                                          <p:val>
                                            <p:strVal val="#ppt_x"/>
                                          </p:val>
                                        </p:tav>
                                        <p:tav tm="100000">
                                          <p:val>
                                            <p:strVal val="#ppt_x"/>
                                          </p:val>
                                        </p:tav>
                                      </p:tavLst>
                                    </p:anim>
                                    <p:anim calcmode="lin" valueType="num">
                                      <p:cBhvr additive="base">
                                        <p:cTn id="8" dur="1000" fill="hold"/>
                                        <p:tgtEl>
                                          <p:spTgt spid="184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První zmínky</a:t>
            </a:r>
            <a:endParaRPr lang="cs-CZ" dirty="0"/>
          </a:p>
        </p:txBody>
      </p:sp>
      <p:sp>
        <p:nvSpPr>
          <p:cNvPr id="3" name="Zástupný symbol pro obsah 2"/>
          <p:cNvSpPr>
            <a:spLocks noGrp="1"/>
          </p:cNvSpPr>
          <p:nvPr>
            <p:ph idx="1"/>
          </p:nvPr>
        </p:nvSpPr>
        <p:spPr/>
        <p:txBody>
          <a:bodyPr>
            <a:normAutofit fontScale="92500"/>
          </a:bodyPr>
          <a:lstStyle/>
          <a:p>
            <a:pPr algn="just"/>
            <a:r>
              <a:rPr lang="cs-CZ" dirty="0" smtClean="0"/>
              <a:t>Zmínka o kostele se objevuje i v listině z roku 1256 (jde o první písemnou zmínku), která  zaznamenává  vyřešení sporu  mezi olomouckým biskupem a litomyšlským opatem. Jak byl spor vyřešen (viz zakládací listina)?</a:t>
            </a:r>
          </a:p>
          <a:p>
            <a:pPr algn="just"/>
            <a:r>
              <a:rPr lang="cs-CZ" dirty="0" smtClean="0">
                <a:solidFill>
                  <a:srgbClr val="0070C0"/>
                </a:solidFill>
              </a:rPr>
              <a:t>Město i okolí bude náležet další staletí olomouckým biskupům, zatímco obsazováním far (tedy i </a:t>
            </a:r>
            <a:r>
              <a:rPr lang="cs-CZ" dirty="0" err="1" smtClean="0">
                <a:solidFill>
                  <a:srgbClr val="0070C0"/>
                </a:solidFill>
              </a:rPr>
              <a:t>svitavské</a:t>
            </a:r>
            <a:r>
              <a:rPr lang="cs-CZ" dirty="0" smtClean="0">
                <a:solidFill>
                  <a:srgbClr val="0070C0"/>
                </a:solidFill>
              </a:rPr>
              <a:t>) budou pověřeni litomyšlští premonstráti. </a:t>
            </a:r>
          </a:p>
          <a:p>
            <a:pPr algn="just"/>
            <a:r>
              <a:rPr lang="cs-CZ" dirty="0" err="1" smtClean="0"/>
              <a:t>Svitavský</a:t>
            </a:r>
            <a:r>
              <a:rPr lang="cs-CZ" dirty="0" smtClean="0"/>
              <a:t> farář vykonával ve městě zároveň písařský úřad a spolu s rychtářem předsedal městskému soudu.</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2" presetClass="entr" presetSubtype="4"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slide(fromBottom)">
                                      <p:cBhvr>
                                        <p:cTn id="1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Dějiny kostela</a:t>
            </a:r>
            <a:endParaRPr lang="cs-CZ" dirty="0"/>
          </a:p>
        </p:txBody>
      </p:sp>
      <p:sp>
        <p:nvSpPr>
          <p:cNvPr id="3" name="Zástupný symbol pro obsah 2"/>
          <p:cNvSpPr>
            <a:spLocks noGrp="1"/>
          </p:cNvSpPr>
          <p:nvPr>
            <p:ph idx="1"/>
          </p:nvPr>
        </p:nvSpPr>
        <p:spPr>
          <a:xfrm>
            <a:off x="457200" y="1196752"/>
            <a:ext cx="8219256" cy="4402425"/>
          </a:xfrm>
        </p:spPr>
        <p:txBody>
          <a:bodyPr>
            <a:noAutofit/>
          </a:bodyPr>
          <a:lstStyle/>
          <a:p>
            <a:pPr algn="just"/>
            <a:r>
              <a:rPr lang="cs-CZ" sz="2000" dirty="0" smtClean="0"/>
              <a:t>V roce 1344 vzniká v blízkosti Svitav litomyšlské biskupství, marně usilující o připojení </a:t>
            </a:r>
            <a:r>
              <a:rPr lang="cs-CZ" sz="2000" dirty="0" err="1" smtClean="0"/>
              <a:t>svitavské</a:t>
            </a:r>
            <a:r>
              <a:rPr lang="cs-CZ" sz="2000" dirty="0" smtClean="0"/>
              <a:t> farnosti k litomyšlské diecézi. </a:t>
            </a:r>
          </a:p>
          <a:p>
            <a:pPr algn="just"/>
            <a:r>
              <a:rPr lang="cs-CZ" sz="2000" dirty="0" smtClean="0"/>
              <a:t>Husitská vojska Svitavami několikrát prošla, v roce  1424 vydrancovala město i kostel. Na prosby obyvatel Svitav však kostel zcela nezničila.</a:t>
            </a:r>
          </a:p>
          <a:p>
            <a:pPr algn="just"/>
            <a:r>
              <a:rPr lang="cs-CZ" sz="2000" dirty="0" smtClean="0"/>
              <a:t> Premonstráti  spolu se </a:t>
            </a:r>
            <a:r>
              <a:rPr lang="cs-CZ" sz="2000" dirty="0" err="1" smtClean="0"/>
              <a:t>svitavskými</a:t>
            </a:r>
            <a:r>
              <a:rPr lang="cs-CZ" sz="2000" dirty="0" smtClean="0"/>
              <a:t> měšťany  kostel znovu obnovili a setrvali při něm až do roku 1554, kdy opouštějí město. </a:t>
            </a:r>
          </a:p>
          <a:p>
            <a:pPr algn="just"/>
            <a:r>
              <a:rPr lang="cs-CZ" sz="2000" dirty="0" smtClean="0"/>
              <a:t>V období let 1503-1804 byl </a:t>
            </a:r>
            <a:r>
              <a:rPr lang="cs-CZ" sz="2000" dirty="0" err="1" smtClean="0"/>
              <a:t>svitavským</a:t>
            </a:r>
            <a:r>
              <a:rPr lang="cs-CZ" sz="2000" dirty="0" smtClean="0"/>
              <a:t> farním kostelem  kostel sv. Jiljí, zatímco kostel na náměstí byl nazýván  </a:t>
            </a:r>
            <a:r>
              <a:rPr lang="cs-CZ" sz="2000" dirty="0" err="1" smtClean="0"/>
              <a:t>marianským</a:t>
            </a:r>
            <a:r>
              <a:rPr lang="cs-CZ" sz="2000" dirty="0" smtClean="0"/>
              <a:t> (</a:t>
            </a:r>
            <a:r>
              <a:rPr lang="cs-CZ" sz="2000" dirty="0" err="1" smtClean="0"/>
              <a:t>Mariakirche</a:t>
            </a:r>
            <a:r>
              <a:rPr lang="cs-CZ" sz="2000" dirty="0" smtClean="0"/>
              <a:t> nebo </a:t>
            </a:r>
            <a:r>
              <a:rPr lang="cs-CZ" sz="2000" dirty="0" err="1" smtClean="0"/>
              <a:t>Frauenkirche</a:t>
            </a:r>
            <a:r>
              <a:rPr lang="cs-CZ" sz="2000" dirty="0" smtClean="0"/>
              <a:t>) nebo městský (</a:t>
            </a:r>
            <a:r>
              <a:rPr lang="cs-CZ" sz="2000" dirty="0" err="1" smtClean="0"/>
              <a:t>Stadtkirche</a:t>
            </a:r>
            <a:r>
              <a:rPr lang="cs-CZ" sz="2000" dirty="0" smtClean="0"/>
              <a:t>). hodnost.</a:t>
            </a:r>
            <a:br>
              <a:rPr lang="cs-CZ" sz="2000" dirty="0" smtClean="0"/>
            </a:br>
            <a:r>
              <a:rPr lang="cs-CZ" sz="2000" dirty="0" smtClean="0"/>
              <a:t>Během třicetileté války byl zřejmě spolu s městem poškozen a vydrancován i městský mariánský kostel.</a:t>
            </a:r>
            <a:endParaRPr lang="cs-CZ"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lide(fromBottom)">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lide(fromBottom)">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slide(fromBottom)">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slide(fromBottom)">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Požár a rekonstrukce</a:t>
            </a:r>
            <a:endParaRPr lang="cs-CZ" dirty="0"/>
          </a:p>
        </p:txBody>
      </p:sp>
      <p:sp>
        <p:nvSpPr>
          <p:cNvPr id="3" name="Zástupný symbol pro obsah 2"/>
          <p:cNvSpPr>
            <a:spLocks noGrp="1"/>
          </p:cNvSpPr>
          <p:nvPr>
            <p:ph idx="1"/>
          </p:nvPr>
        </p:nvSpPr>
        <p:spPr/>
        <p:txBody>
          <a:bodyPr>
            <a:normAutofit fontScale="70000" lnSpcReduction="20000"/>
          </a:bodyPr>
          <a:lstStyle/>
          <a:p>
            <a:r>
              <a:rPr lang="cs-CZ" sz="3100" dirty="0" smtClean="0"/>
              <a:t>4. září 1781 vypukl ve městě požár, který město uvnitř hradeb téměř beze zbytku zničil. Těžce poškozen byl i mariánský kostel. V letech 1783-1795 byl postupně rekonstruován a přestavěn do dnešní pozdně barokní podoby. Hlavní loď byla prodloužena, byla vystavěna vstupní část s kůrem pro varhany, věž a první patro přístavby po pravé straně kněžiště. </a:t>
            </a:r>
            <a:br>
              <a:rPr lang="cs-CZ" sz="3100" dirty="0" smtClean="0"/>
            </a:br>
            <a:r>
              <a:rPr lang="cs-CZ" sz="3100" dirty="0" smtClean="0"/>
              <a:t>Kostel byl zasvěcen Navštívení Panny Marie  a zároveň se stal kostelem farním.</a:t>
            </a:r>
          </a:p>
          <a:p>
            <a:r>
              <a:rPr lang="cs-CZ" sz="3100" dirty="0" smtClean="0"/>
              <a:t>Další generální oprava proběhla v letech 1992 – 93 v souvislosti s rekonstrukcí </a:t>
            </a:r>
            <a:r>
              <a:rPr lang="cs-CZ" sz="3100" dirty="0" err="1" smtClean="0"/>
              <a:t>svitavského</a:t>
            </a:r>
            <a:r>
              <a:rPr lang="cs-CZ" sz="3100" dirty="0" smtClean="0"/>
              <a:t> náměstí.</a:t>
            </a:r>
            <a:r>
              <a:rPr lang="cs-CZ" dirty="0" smtClean="0"/>
              <a:t/>
            </a:r>
            <a:br>
              <a:rPr lang="cs-CZ" dirty="0" smtClean="0"/>
            </a:br>
            <a:r>
              <a:rPr lang="cs-CZ" dirty="0" smtClean="0"/>
              <a:t/>
            </a:r>
            <a:br>
              <a:rPr lang="cs-CZ" dirty="0" smtClean="0"/>
            </a:b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lide(fromBottom)">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lide(fromBottom)">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Zvony</a:t>
            </a:r>
            <a:endParaRPr lang="cs-CZ" dirty="0"/>
          </a:p>
        </p:txBody>
      </p:sp>
      <p:sp>
        <p:nvSpPr>
          <p:cNvPr id="3" name="Zástupný symbol pro obsah 2"/>
          <p:cNvSpPr>
            <a:spLocks noGrp="1"/>
          </p:cNvSpPr>
          <p:nvPr>
            <p:ph idx="1"/>
          </p:nvPr>
        </p:nvSpPr>
        <p:spPr/>
        <p:txBody>
          <a:bodyPr/>
          <a:lstStyle/>
          <a:p>
            <a:r>
              <a:rPr lang="cs-CZ" dirty="0" smtClean="0"/>
              <a:t>V roce 1865 byla zvýšena věž a opatřena hodinami. Zvony kostela, pořízené po požáru v roce 1781 (tři zvony a umíráček), byly rekvírovány k válečným účelům spolu se zvony kostela sv. Jiljí. Jediný zvon, který byl vrácen, patřil kostelu sv. Jiljí, ale byl umístěn právě na věž kostela Navštívení Panny Marie. Ve věži jsou uloženy  pamětní spisy, z nichž nejstarší je z roku 1784.</a:t>
            </a: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Interiér kostela</a:t>
            </a:r>
            <a:endParaRPr lang="cs-CZ" dirty="0"/>
          </a:p>
        </p:txBody>
      </p:sp>
      <p:sp>
        <p:nvSpPr>
          <p:cNvPr id="6" name="Zástupný symbol pro obrázek 5"/>
          <p:cNvSpPr>
            <a:spLocks noGrp="1"/>
          </p:cNvSpPr>
          <p:nvPr>
            <p:ph type="pic" idx="1"/>
          </p:nvPr>
        </p:nvSpPr>
        <p:spPr/>
      </p:sp>
      <p:pic>
        <p:nvPicPr>
          <p:cNvPr id="20482" name="Picture 2" descr="http://upload.wikimedia.org/wikipedia/commons/thumb/6/61/Kostel_Nav%C5%A1t%C3%ADven%C3%AD_Panny_Marie_%28Svitavy%29_2.JPG/220px-Kostel_Nav%C5%A1t%C3%ADven%C3%AD_Panny_Marie_%28Svitavy%29_2.JPG"/>
          <p:cNvPicPr>
            <a:picLocks noChangeAspect="1" noChangeArrowheads="1"/>
          </p:cNvPicPr>
          <p:nvPr/>
        </p:nvPicPr>
        <p:blipFill>
          <a:blip r:embed="rId2" cstate="print"/>
          <a:srcRect/>
          <a:stretch>
            <a:fillRect/>
          </a:stretch>
        </p:blipFill>
        <p:spPr bwMode="auto">
          <a:xfrm>
            <a:off x="1979712" y="1484784"/>
            <a:ext cx="5256584" cy="4068454"/>
          </a:xfrm>
          <a:prstGeom prst="rect">
            <a:avLst/>
          </a:prstGeom>
          <a:noFill/>
        </p:spPr>
      </p:pic>
      <p:sp>
        <p:nvSpPr>
          <p:cNvPr id="7" name="TextovéPole 6"/>
          <p:cNvSpPr txBox="1"/>
          <p:nvPr/>
        </p:nvSpPr>
        <p:spPr>
          <a:xfrm>
            <a:off x="7524328" y="5661248"/>
            <a:ext cx="432048" cy="369332"/>
          </a:xfrm>
          <a:prstGeom prst="rect">
            <a:avLst/>
          </a:prstGeom>
          <a:noFill/>
        </p:spPr>
        <p:txBody>
          <a:bodyPr wrap="square" rtlCol="0">
            <a:spAutoFit/>
          </a:bodyPr>
          <a:lstStyle/>
          <a:p>
            <a:r>
              <a:rPr lang="cs-CZ" dirty="0" smtClean="0"/>
              <a:t>3</a:t>
            </a:r>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Zjistěte</a:t>
            </a:r>
            <a:endParaRPr lang="cs-CZ" dirty="0"/>
          </a:p>
        </p:txBody>
      </p:sp>
      <p:sp>
        <p:nvSpPr>
          <p:cNvPr id="3" name="Zástupný symbol pro obsah 2"/>
          <p:cNvSpPr>
            <a:spLocks noGrp="1"/>
          </p:cNvSpPr>
          <p:nvPr>
            <p:ph idx="1"/>
          </p:nvPr>
        </p:nvSpPr>
        <p:spPr>
          <a:xfrm>
            <a:off x="457200" y="1196752"/>
            <a:ext cx="8219256" cy="4896544"/>
          </a:xfrm>
        </p:spPr>
        <p:txBody>
          <a:bodyPr>
            <a:noAutofit/>
          </a:bodyPr>
          <a:lstStyle/>
          <a:p>
            <a:r>
              <a:rPr lang="cs-CZ" sz="2000" dirty="0" smtClean="0"/>
              <a:t>Při návštěvě kostela zjistěte, jaký obraz je nad hlavním oltářem a kdo jej namaloval.</a:t>
            </a:r>
          </a:p>
          <a:p>
            <a:pPr>
              <a:buNone/>
            </a:pPr>
            <a:r>
              <a:rPr lang="cs-CZ" sz="2000" dirty="0" smtClean="0">
                <a:solidFill>
                  <a:srgbClr val="FF0000"/>
                </a:solidFill>
              </a:rPr>
              <a:t>obraz Navštívení Panny Marie, Hubert </a:t>
            </a:r>
            <a:r>
              <a:rPr lang="cs-CZ" sz="2000" dirty="0" err="1" smtClean="0">
                <a:solidFill>
                  <a:srgbClr val="FF0000"/>
                </a:solidFill>
              </a:rPr>
              <a:t>Mauer</a:t>
            </a:r>
            <a:endParaRPr lang="cs-CZ" sz="2000" dirty="0" smtClean="0">
              <a:solidFill>
                <a:srgbClr val="FF0000"/>
              </a:solidFill>
            </a:endParaRPr>
          </a:p>
          <a:p>
            <a:r>
              <a:rPr lang="cs-CZ" sz="2000" dirty="0" smtClean="0"/>
              <a:t>Jaké obrazy jsou umístěny v postranních kaplích, kteří svatí zde jsou? </a:t>
            </a:r>
          </a:p>
          <a:p>
            <a:pPr>
              <a:buNone/>
            </a:pPr>
            <a:r>
              <a:rPr lang="cs-CZ" sz="2000" dirty="0" smtClean="0">
                <a:solidFill>
                  <a:srgbClr val="FF0000"/>
                </a:solidFill>
              </a:rPr>
              <a:t>obraz Nalezení sv. Kříže (se sv. Helenou) a sv. Valentina</a:t>
            </a:r>
          </a:p>
          <a:p>
            <a:r>
              <a:rPr lang="cs-CZ" sz="2000" dirty="0" smtClean="0"/>
              <a:t>Sochy kterých svatých naleznete po stranách hlavního oltáře?</a:t>
            </a:r>
          </a:p>
          <a:p>
            <a:pPr>
              <a:buNone/>
            </a:pPr>
            <a:r>
              <a:rPr lang="cs-CZ" sz="2000" dirty="0" smtClean="0">
                <a:solidFill>
                  <a:srgbClr val="FF0000"/>
                </a:solidFill>
              </a:rPr>
              <a:t>sochy sv. Petra a Pavla </a:t>
            </a:r>
            <a:r>
              <a:rPr lang="cs-CZ" sz="2000" dirty="0" smtClean="0"/>
              <a:t/>
            </a:r>
            <a:br>
              <a:rPr lang="cs-CZ" sz="2000" dirty="0" smtClean="0"/>
            </a:br>
            <a:endParaRPr lang="cs-CZ" sz="2000" dirty="0" smtClean="0">
              <a:solidFill>
                <a:srgbClr val="FF0000"/>
              </a:solidFill>
            </a:endParaRPr>
          </a:p>
          <a:p>
            <a:r>
              <a:rPr lang="cs-CZ" sz="2000" dirty="0" smtClean="0"/>
              <a:t>Co zobrazují nástropní fresky z roku 1892?</a:t>
            </a:r>
          </a:p>
          <a:p>
            <a:pPr>
              <a:buNone/>
            </a:pPr>
            <a:r>
              <a:rPr lang="cs-CZ" sz="2000" dirty="0" smtClean="0">
                <a:solidFill>
                  <a:srgbClr val="FF0000"/>
                </a:solidFill>
              </a:rPr>
              <a:t>životní pouť Panny Marie</a:t>
            </a:r>
          </a:p>
          <a:p>
            <a:r>
              <a:rPr lang="cs-CZ" sz="2000" dirty="0" smtClean="0"/>
              <a:t>Prostor pod kůrem odděluje od hlavní lodi kostela prosklená stěna. Jaký námět má její vitráž?</a:t>
            </a:r>
          </a:p>
          <a:p>
            <a:pPr>
              <a:buNone/>
            </a:pPr>
            <a:r>
              <a:rPr lang="cs-CZ" sz="2000" dirty="0" smtClean="0">
                <a:solidFill>
                  <a:srgbClr val="FF0000"/>
                </a:solidFill>
              </a:rPr>
              <a:t>námět sedmi darů Ducha svatého </a:t>
            </a:r>
            <a:endParaRPr lang="cs-CZ" sz="2000"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 calcmode="lin" valueType="num">
                                      <p:cBhvr>
                                        <p:cTn id="1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p:cTn id="2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 calcmode="lin" valueType="num">
                                      <p:cBhvr>
                                        <p:cTn id="28"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p:cTn id="35"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70000" lnSpcReduction="20000"/>
          </a:bodyPr>
          <a:lstStyle/>
          <a:p>
            <a:r>
              <a:rPr lang="cs-CZ" dirty="0" smtClean="0"/>
              <a:t>1 VAVŘÍK, Martin. </a:t>
            </a:r>
            <a:r>
              <a:rPr lang="cs-CZ" i="1" dirty="0" err="1" smtClean="0"/>
              <a:t>Wikipedie</a:t>
            </a:r>
            <a:r>
              <a:rPr lang="cs-CZ" dirty="0" smtClean="0"/>
              <a:t> [online]. [cit. 11.10.2013]. Dostupný na WWW: http://cs.wikipedia.org/wiki/Soubor:Svitavy.jpg </a:t>
            </a:r>
          </a:p>
          <a:p>
            <a:r>
              <a:rPr lang="cs-CZ" dirty="0" smtClean="0"/>
              <a:t>2 JARDA 75. </a:t>
            </a:r>
            <a:r>
              <a:rPr lang="cs-CZ" i="1" dirty="0" err="1" smtClean="0"/>
              <a:t>Wikipedia.org</a:t>
            </a:r>
            <a:r>
              <a:rPr lang="cs-CZ" dirty="0" smtClean="0"/>
              <a:t> [online]. [cit. 31.10.2013]. Dostupný na WWW: http://cs.wikipedia.org/wiki/Soubor:Church_of_St._Giles_%28Svitavy%29_3.jpg </a:t>
            </a:r>
          </a:p>
          <a:p>
            <a:r>
              <a:rPr lang="cs-CZ" dirty="0" smtClean="0"/>
              <a:t>3 JARDA 75. </a:t>
            </a:r>
            <a:r>
              <a:rPr lang="cs-CZ" i="1" dirty="0" err="1" smtClean="0"/>
              <a:t>Wikipedie</a:t>
            </a:r>
            <a:r>
              <a:rPr lang="cs-CZ" dirty="0" smtClean="0"/>
              <a:t> [online]. [cit. 31.10.2013]. Dostupný na WWW: http://cs.wikipedia.org/wiki/Soubor:Kostel_Nav%C5%A1t%C3%ADven%C3%AD_Panny_Marie_%28Svitavy%29_2.JPG </a:t>
            </a:r>
          </a:p>
          <a:p>
            <a:r>
              <a:rPr lang="cs-CZ" dirty="0" smtClean="0"/>
              <a:t>AUTOR NEUVEDEN. </a:t>
            </a:r>
            <a:r>
              <a:rPr lang="cs-CZ" i="1" dirty="0" err="1" smtClean="0"/>
              <a:t>Svitavské</a:t>
            </a:r>
            <a:r>
              <a:rPr lang="cs-CZ" i="1" dirty="0" smtClean="0"/>
              <a:t> památky a městský památkový okruh</a:t>
            </a:r>
            <a:r>
              <a:rPr lang="cs-CZ" dirty="0" smtClean="0"/>
              <a:t> [online]. [cit. 11.10.2013]. Dostupný na WWW: http://www.</a:t>
            </a:r>
            <a:r>
              <a:rPr lang="cs-CZ" dirty="0" err="1" smtClean="0"/>
              <a:t>svitavy.cz</a:t>
            </a:r>
            <a:r>
              <a:rPr lang="cs-CZ" dirty="0" smtClean="0"/>
              <a:t>/</a:t>
            </a:r>
            <a:r>
              <a:rPr lang="cs-CZ" dirty="0" err="1" smtClean="0"/>
              <a:t>cs</a:t>
            </a:r>
            <a:r>
              <a:rPr lang="cs-CZ" dirty="0" smtClean="0"/>
              <a:t>/m-113-</a:t>
            </a:r>
            <a:r>
              <a:rPr lang="cs-CZ" dirty="0" err="1" smtClean="0"/>
              <a:t>pamatkovy</a:t>
            </a:r>
            <a:r>
              <a:rPr lang="cs-CZ" dirty="0" smtClean="0"/>
              <a:t>-okruh/</a:t>
            </a:r>
          </a:p>
          <a:p>
            <a:r>
              <a:rPr lang="cs-CZ" dirty="0" smtClean="0"/>
              <a:t>AUTOR NEUVEDEN. </a:t>
            </a:r>
            <a:r>
              <a:rPr lang="cs-CZ" i="1" dirty="0" smtClean="0"/>
              <a:t>Římskokatolická farnost Svitavy</a:t>
            </a:r>
            <a:r>
              <a:rPr lang="cs-CZ" dirty="0" smtClean="0"/>
              <a:t> [online]. [cit. 12.10.2013]. Dostupný na WWW: http://svitavska_farnost.sweb.cz/</a:t>
            </a: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ojekt_logo_cent">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325</TotalTime>
  <Words>548</Words>
  <Application>Microsoft Office PowerPoint</Application>
  <PresentationFormat>Předvádění na obrazovce (4:3)</PresentationFormat>
  <Paragraphs>67</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projekt_logo_cent</vt:lpstr>
      <vt:lpstr>Svitavské památky – kostel Navštívení Panny Marie</vt:lpstr>
      <vt:lpstr>ANOTACE</vt:lpstr>
      <vt:lpstr>Kostel Navštívení Panny Marie</vt:lpstr>
      <vt:lpstr>Snímek 4</vt:lpstr>
      <vt:lpstr>Snímek 5</vt:lpstr>
      <vt:lpstr>První zmínky</vt:lpstr>
      <vt:lpstr>Dějiny kostela</vt:lpstr>
      <vt:lpstr>Požár a rekonstrukce</vt:lpstr>
      <vt:lpstr>Zvony</vt:lpstr>
      <vt:lpstr>Interiér kostela</vt:lpstr>
      <vt:lpstr>Zjistěte</vt:lpstr>
      <vt:lpstr>Zdroje</vt:lpstr>
    </vt:vector>
  </TitlesOfParts>
  <Company>Gymnázium Svitavy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bc</dc:creator>
  <cp:lastModifiedBy>Dum</cp:lastModifiedBy>
  <cp:revision>18</cp:revision>
  <dcterms:created xsi:type="dcterms:W3CDTF">2012-07-02T08:03:24Z</dcterms:created>
  <dcterms:modified xsi:type="dcterms:W3CDTF">2014-05-02T10:43:47Z</dcterms:modified>
</cp:coreProperties>
</file>