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DFF6EE-937F-466A-B62D-5300E8215B1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EA804ED5-9BFC-471F-B7CA-9F28CC4ADC61}">
      <dgm:prSet/>
      <dgm:spPr/>
      <dgm:t>
        <a:bodyPr/>
        <a:lstStyle/>
        <a:p>
          <a:pPr rtl="0"/>
          <a:r>
            <a:rPr lang="cs-CZ" smtClean="0"/>
            <a:t>HYDROXIDY, zásadité prostředí</a:t>
          </a:r>
          <a:endParaRPr lang="cs-CZ"/>
        </a:p>
      </dgm:t>
    </dgm:pt>
    <dgm:pt modelId="{D7703322-F7F3-47A2-9443-057C921D7AB3}" type="parTrans" cxnId="{E9731309-9B34-4BC7-9AED-2E02DD50E145}">
      <dgm:prSet/>
      <dgm:spPr/>
      <dgm:t>
        <a:bodyPr/>
        <a:lstStyle/>
        <a:p>
          <a:endParaRPr lang="cs-CZ"/>
        </a:p>
      </dgm:t>
    </dgm:pt>
    <dgm:pt modelId="{990ED2EE-DF5B-462F-A2A5-EB04273DEF07}" type="sibTrans" cxnId="{E9731309-9B34-4BC7-9AED-2E02DD50E145}">
      <dgm:prSet/>
      <dgm:spPr/>
      <dgm:t>
        <a:bodyPr/>
        <a:lstStyle/>
        <a:p>
          <a:endParaRPr lang="cs-CZ"/>
        </a:p>
      </dgm:t>
    </dgm:pt>
    <dgm:pt modelId="{46D3ADCC-2738-4544-985E-00EBF73A403B}" type="pres">
      <dgm:prSet presAssocID="{FBDFF6EE-937F-466A-B62D-5300E8215B17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5F18F129-72DD-4B6F-95A4-38FD6FFDFB17}" type="pres">
      <dgm:prSet presAssocID="{EA804ED5-9BFC-471F-B7CA-9F28CC4ADC61}" presName="circle1" presStyleLbl="node1" presStyleIdx="0" presStyleCnt="1"/>
      <dgm:spPr/>
    </dgm:pt>
    <dgm:pt modelId="{75DF0E6A-3AB4-443B-9078-08B35F3286EE}" type="pres">
      <dgm:prSet presAssocID="{EA804ED5-9BFC-471F-B7CA-9F28CC4ADC61}" presName="space" presStyleCnt="0"/>
      <dgm:spPr/>
    </dgm:pt>
    <dgm:pt modelId="{D2DF4A33-DE66-4C47-843E-99158BB17C76}" type="pres">
      <dgm:prSet presAssocID="{EA804ED5-9BFC-471F-B7CA-9F28CC4ADC61}" presName="rect1" presStyleLbl="alignAcc1" presStyleIdx="0" presStyleCnt="1"/>
      <dgm:spPr/>
    </dgm:pt>
    <dgm:pt modelId="{A6063F1D-0780-476A-9576-6C6005BC27D5}" type="pres">
      <dgm:prSet presAssocID="{EA804ED5-9BFC-471F-B7CA-9F28CC4ADC61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94A30CF8-197B-41D9-9C50-CBE19A41C9F2}" type="presOf" srcId="{EA804ED5-9BFC-471F-B7CA-9F28CC4ADC61}" destId="{A6063F1D-0780-476A-9576-6C6005BC27D5}" srcOrd="1" destOrd="0" presId="urn:microsoft.com/office/officeart/2005/8/layout/target3"/>
    <dgm:cxn modelId="{E9731309-9B34-4BC7-9AED-2E02DD50E145}" srcId="{FBDFF6EE-937F-466A-B62D-5300E8215B17}" destId="{EA804ED5-9BFC-471F-B7CA-9F28CC4ADC61}" srcOrd="0" destOrd="0" parTransId="{D7703322-F7F3-47A2-9443-057C921D7AB3}" sibTransId="{990ED2EE-DF5B-462F-A2A5-EB04273DEF07}"/>
    <dgm:cxn modelId="{14C89254-B872-4504-AB0B-09F5223183C0}" type="presOf" srcId="{EA804ED5-9BFC-471F-B7CA-9F28CC4ADC61}" destId="{D2DF4A33-DE66-4C47-843E-99158BB17C76}" srcOrd="0" destOrd="0" presId="urn:microsoft.com/office/officeart/2005/8/layout/target3"/>
    <dgm:cxn modelId="{48296AB0-82EC-46B3-BB48-C3E811DF812F}" type="presOf" srcId="{FBDFF6EE-937F-466A-B62D-5300E8215B17}" destId="{46D3ADCC-2738-4544-985E-00EBF73A403B}" srcOrd="0" destOrd="0" presId="urn:microsoft.com/office/officeart/2005/8/layout/target3"/>
    <dgm:cxn modelId="{B49308D1-6E3E-42D4-9789-35AAEF5F581B}" type="presParOf" srcId="{46D3ADCC-2738-4544-985E-00EBF73A403B}" destId="{5F18F129-72DD-4B6F-95A4-38FD6FFDFB17}" srcOrd="0" destOrd="0" presId="urn:microsoft.com/office/officeart/2005/8/layout/target3"/>
    <dgm:cxn modelId="{E6FC0EA7-63BE-4D57-B876-82DA373B7C70}" type="presParOf" srcId="{46D3ADCC-2738-4544-985E-00EBF73A403B}" destId="{75DF0E6A-3AB4-443B-9078-08B35F3286EE}" srcOrd="1" destOrd="0" presId="urn:microsoft.com/office/officeart/2005/8/layout/target3"/>
    <dgm:cxn modelId="{3ECEA866-0D0E-4A35-AEF3-466F53211DE4}" type="presParOf" srcId="{46D3ADCC-2738-4544-985E-00EBF73A403B}" destId="{D2DF4A33-DE66-4C47-843E-99158BB17C76}" srcOrd="2" destOrd="0" presId="urn:microsoft.com/office/officeart/2005/8/layout/target3"/>
    <dgm:cxn modelId="{E43D5CED-DAB8-491E-87C7-D15D35F99A6B}" type="presParOf" srcId="{46D3ADCC-2738-4544-985E-00EBF73A403B}" destId="{A6063F1D-0780-476A-9576-6C6005BC27D5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DEFB8D-3C37-4BDE-A873-955B6C16D47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cs-CZ"/>
        </a:p>
      </dgm:t>
    </dgm:pt>
    <dgm:pt modelId="{208C4F87-1696-4135-9AF1-AE8B67EAA264}" type="pres">
      <dgm:prSet presAssocID="{25DEFB8D-3C37-4BDE-A873-955B6C16D47C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BD183683-B7B8-45EE-9B9E-D4C8122C8F9A}" type="presOf" srcId="{25DEFB8D-3C37-4BDE-A873-955B6C16D47C}" destId="{208C4F87-1696-4135-9AF1-AE8B67EAA26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18F129-72DD-4B6F-95A4-38FD6FFDFB17}">
      <dsp:nvSpPr>
        <dsp:cNvPr id="0" name=""/>
        <dsp:cNvSpPr/>
      </dsp:nvSpPr>
      <dsp:spPr>
        <a:xfrm>
          <a:off x="0" y="0"/>
          <a:ext cx="1780108" cy="17801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DF4A33-DE66-4C47-843E-99158BB17C76}">
      <dsp:nvSpPr>
        <dsp:cNvPr id="0" name=""/>
        <dsp:cNvSpPr/>
      </dsp:nvSpPr>
      <dsp:spPr>
        <a:xfrm>
          <a:off x="890054" y="0"/>
          <a:ext cx="6882346" cy="17801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lvl="0" algn="ctr" defTabSz="2222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smtClean="0"/>
            <a:t>HYDROXIDY, zásadité prostředí</a:t>
          </a:r>
          <a:endParaRPr lang="cs-CZ" sz="5000" kern="1200"/>
        </a:p>
      </dsp:txBody>
      <dsp:txXfrm>
        <a:off x="890054" y="0"/>
        <a:ext cx="6882346" cy="17801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D5226-EE66-4A9C-AA33-436751548FF7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E671-EE23-4E2D-A64A-51536025E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D5226-EE66-4A9C-AA33-436751548FF7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E671-EE23-4E2D-A64A-51536025E5B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D5226-EE66-4A9C-AA33-436751548FF7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E671-EE23-4E2D-A64A-51536025E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D5226-EE66-4A9C-AA33-436751548FF7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E671-EE23-4E2D-A64A-51536025E5B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D5226-EE66-4A9C-AA33-436751548FF7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E671-EE23-4E2D-A64A-51536025E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D5226-EE66-4A9C-AA33-436751548FF7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E671-EE23-4E2D-A64A-51536025E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D5226-EE66-4A9C-AA33-436751548FF7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E671-EE23-4E2D-A64A-51536025E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D5226-EE66-4A9C-AA33-436751548FF7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E671-EE23-4E2D-A64A-51536025E5B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D5226-EE66-4A9C-AA33-436751548FF7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E671-EE23-4E2D-A64A-51536025E5B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D5226-EE66-4A9C-AA33-436751548FF7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E671-EE23-4E2D-A64A-51536025E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D5226-EE66-4A9C-AA33-436751548FF7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E671-EE23-4E2D-A64A-51536025E5B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E08D5226-EE66-4A9C-AA33-436751548FF7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1CA1E671-EE23-4E2D-A64A-51536025E5B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HS-pictogram-acid.svg" TargetMode="External"/><Relationship Id="rId3" Type="http://schemas.openxmlformats.org/officeDocument/2006/relationships/hyperlink" Target="http://cs.wikipedia.org/wiki/Soubor:Hazard_C.svg" TargetMode="External"/><Relationship Id="rId7" Type="http://schemas.openxmlformats.org/officeDocument/2006/relationships/hyperlink" Target="http://www.chemierol.wz.cz/8%20kysazas_uvod.htm" TargetMode="External"/><Relationship Id="rId2" Type="http://schemas.openxmlformats.org/officeDocument/2006/relationships/hyperlink" Target="http://cs.wikipedia.org/wiki/Soubor:SodiumHydroxid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H_indicator_paper.jpg" TargetMode="External"/><Relationship Id="rId5" Type="http://schemas.openxmlformats.org/officeDocument/2006/relationships/hyperlink" Target="http://cs.wikipedia.org/wiki/Soubor:Hydroxid_v%C3%A1penat%C3%BD.PNG" TargetMode="External"/><Relationship Id="rId4" Type="http://schemas.openxmlformats.org/officeDocument/2006/relationships/hyperlink" Target="http://cs.wikipedia.org/wiki/Soubor:Calcium_hydroxid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7592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71600" y="1196752"/>
            <a:ext cx="72008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Název školy:  Základní škola a Mateřská škola Kladno, Norská 2633</a:t>
            </a:r>
          </a:p>
          <a:p>
            <a:r>
              <a:rPr lang="cs-CZ" sz="1600" dirty="0"/>
              <a:t>Autor: Mgr. Kateřina Wernerová    </a:t>
            </a:r>
          </a:p>
          <a:p>
            <a:r>
              <a:rPr lang="cs-CZ" sz="1600" dirty="0"/>
              <a:t>Název materiálu: </a:t>
            </a:r>
            <a:r>
              <a:rPr lang="cs-CZ" sz="1600" dirty="0" smtClean="0"/>
              <a:t>VY_52_INOVACE_Ch.9.We.09_Hydroxidy_zasadite_prostredi</a:t>
            </a:r>
            <a:endParaRPr lang="cs-CZ" sz="1600" dirty="0"/>
          </a:p>
          <a:p>
            <a:r>
              <a:rPr lang="cs-CZ" sz="1600" dirty="0"/>
              <a:t>Datum: </a:t>
            </a:r>
            <a:r>
              <a:rPr lang="cs-CZ" sz="1600" dirty="0" smtClean="0"/>
              <a:t> 25. 3. 2013</a:t>
            </a:r>
            <a:endParaRPr lang="cs-CZ" sz="1600" dirty="0"/>
          </a:p>
          <a:p>
            <a:r>
              <a:rPr lang="cs-CZ" sz="1600" dirty="0"/>
              <a:t>Ročník: </a:t>
            </a:r>
            <a:r>
              <a:rPr lang="cs-CZ" sz="1600" dirty="0" smtClean="0"/>
              <a:t> osmý</a:t>
            </a:r>
            <a:endParaRPr lang="cs-CZ" sz="1600" dirty="0"/>
          </a:p>
          <a:p>
            <a:r>
              <a:rPr lang="cs-CZ" sz="1600" dirty="0"/>
              <a:t>Vzdělávací oblast: </a:t>
            </a:r>
            <a:r>
              <a:rPr lang="cs-CZ" sz="1600" dirty="0" smtClean="0"/>
              <a:t> Člověk a příroda</a:t>
            </a:r>
            <a:endParaRPr lang="cs-CZ" sz="1600" dirty="0"/>
          </a:p>
          <a:p>
            <a:r>
              <a:rPr lang="cs-CZ" sz="1600" dirty="0"/>
              <a:t>Vzdělávací obor: </a:t>
            </a:r>
            <a:r>
              <a:rPr lang="cs-CZ" sz="1600" dirty="0" smtClean="0"/>
              <a:t> Chemie</a:t>
            </a:r>
            <a:endParaRPr lang="cs-CZ" sz="1600" dirty="0"/>
          </a:p>
          <a:p>
            <a:r>
              <a:rPr lang="cs-CZ" sz="1600" b="1" dirty="0"/>
              <a:t>Název:  </a:t>
            </a:r>
            <a:r>
              <a:rPr lang="cs-CZ" sz="1600" b="1" dirty="0" smtClean="0"/>
              <a:t>Hydroxidy, zásadité prostředí   </a:t>
            </a:r>
            <a:endParaRPr lang="cs-CZ" sz="1600" b="1" i="1" dirty="0"/>
          </a:p>
          <a:p>
            <a:r>
              <a:rPr lang="cs-CZ" sz="1600" i="1" dirty="0"/>
              <a:t>Číslo operačního programu: CZ.1.07/1.4.00/21.348</a:t>
            </a:r>
            <a:r>
              <a:rPr lang="cs-CZ" sz="1600" dirty="0"/>
              <a:t>9</a:t>
            </a:r>
          </a:p>
          <a:p>
            <a:r>
              <a:rPr lang="cs-CZ" sz="1600" dirty="0"/>
              <a:t>Název projektu: UČÍME SE S RADOSTÍ</a:t>
            </a:r>
          </a:p>
          <a:p>
            <a:endParaRPr lang="cs-CZ" sz="1600" dirty="0"/>
          </a:p>
          <a:p>
            <a:endParaRPr lang="cs-CZ" sz="1600" dirty="0"/>
          </a:p>
          <a:p>
            <a:r>
              <a:rPr lang="cs-CZ" sz="1600" dirty="0"/>
              <a:t>Anotace</a:t>
            </a:r>
            <a:r>
              <a:rPr lang="cs-CZ" sz="1600" dirty="0" smtClean="0"/>
              <a:t>: Prezentaci lze využít k výkladové části vyučovací hodiny, žáci se seznámí s  dvěma nejdůležitějšími hydroxidy, jejich vlastnostmi a využitím</a:t>
            </a:r>
            <a:endParaRPr lang="cs-CZ" sz="1600" dirty="0"/>
          </a:p>
          <a:p>
            <a:endParaRPr lang="cs-CZ" sz="16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32656"/>
            <a:ext cx="60864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347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685800" y="1600200"/>
          <a:ext cx="7772400" cy="17801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6912832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4522337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Hydroxidy jsou tříprvkové chemické sloučeniny, obsahující jednu nebo více </a:t>
            </a:r>
            <a:r>
              <a:rPr lang="cs-CZ" sz="2400" dirty="0" smtClean="0">
                <a:solidFill>
                  <a:srgbClr val="FF0000"/>
                </a:solidFill>
              </a:rPr>
              <a:t>hydroxidových skupin OH</a:t>
            </a:r>
            <a:r>
              <a:rPr lang="cs-CZ" sz="2400" b="1" dirty="0" smtClean="0"/>
              <a:t>, kationt kovu nebo kationt amonný NH4</a:t>
            </a:r>
            <a:r>
              <a:rPr lang="cs-CZ" sz="2400" b="1" strike="sngStrike" dirty="0" smtClean="0"/>
              <a:t>+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Hydroxidy jsou látky zásadité povahy, nejvíce zásadité jsou hydroxidy alkalických kovů a dále kovů alkalických zemin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Hydroxidy vznikají například: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a) reakcí některých kovů s vodou –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Li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Na, K, Ca,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Sr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Ba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b) reakcí oxidu kovu s vodou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Roztoky hydroxidů vykazují hodnotu pH větší, než 7, indikátor lakmus barví modře, fenolftalein růžově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roztoku se ionizují na kationt kovu a hydroxidový aniont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568296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93019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b="1" dirty="0" smtClean="0"/>
              <a:t>Jedná se o pevnou látku bílé barvy</a:t>
            </a:r>
          </a:p>
          <a:p>
            <a:r>
              <a:rPr lang="cs-CZ" sz="2400" b="1" dirty="0" smtClean="0"/>
              <a:t>Vyrábí se ve formě peciček nebo tzv. </a:t>
            </a:r>
            <a:r>
              <a:rPr lang="cs-CZ" sz="2400" b="1" dirty="0" err="1" smtClean="0"/>
              <a:t>mikroperlí</a:t>
            </a:r>
            <a:endParaRPr lang="cs-CZ" sz="2400" b="1" dirty="0" smtClean="0"/>
          </a:p>
          <a:p>
            <a:r>
              <a:rPr lang="cs-CZ" sz="2400" b="1" dirty="0" smtClean="0"/>
              <a:t>Je to látka silně hygroskopická, pohlcuje vodu, je třeba ji uchovávat v dobře uzavřené nádobě</a:t>
            </a:r>
          </a:p>
          <a:p>
            <a:r>
              <a:rPr lang="cs-CZ" sz="2400" b="1" dirty="0" smtClean="0"/>
              <a:t>Při rozpouštění ve vodě se štěpí na kationty sodné a anionty hydroxidové ( Na+ OH - )</a:t>
            </a:r>
          </a:p>
          <a:p>
            <a:r>
              <a:rPr lang="cs-CZ" sz="2400" b="1" dirty="0" smtClean="0"/>
              <a:t>Je to silná žíravina, může způsobit silné poleptání</a:t>
            </a:r>
          </a:p>
          <a:p>
            <a:r>
              <a:rPr lang="cs-CZ" sz="2400" b="1" dirty="0" smtClean="0"/>
              <a:t>Vyrábí se z roztoku chloridu sodného rozkladem roztoku elektrickým proudem</a:t>
            </a:r>
          </a:p>
          <a:p>
            <a:r>
              <a:rPr lang="cs-CZ" sz="2400" b="1" dirty="0" smtClean="0"/>
              <a:t>Používá se k výrobě mýdel a také sloučenin, které jsou součástí pracích prášků</a:t>
            </a:r>
          </a:p>
          <a:p>
            <a:endParaRPr lang="cs-CZ" sz="2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Hydroxid sodný: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flipH="1" flipV="1">
            <a:off x="899592" y="2574196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3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559896"/>
          </a:xfrm>
        </p:spPr>
        <p:txBody>
          <a:bodyPr/>
          <a:lstStyle/>
          <a:p>
            <a:r>
              <a:rPr lang="cs-CZ" b="1" dirty="0" smtClean="0"/>
              <a:t>Pecičky hydroxidu sodného</a:t>
            </a:r>
          </a:p>
          <a:p>
            <a:r>
              <a:rPr lang="cs-CZ" b="1" dirty="0" smtClean="0"/>
              <a:t>V potravinářství se hydroxid sodný používá pod označením E524</a:t>
            </a:r>
          </a:p>
          <a:p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510" y="2150143"/>
            <a:ext cx="2946418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754462"/>
            <a:ext cx="1293291" cy="1365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132856"/>
            <a:ext cx="1293291" cy="12601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132855"/>
            <a:ext cx="2088232" cy="29869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81241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je známý pod názvem hašené vápno nebo také vápenný hydrát</a:t>
            </a:r>
          </a:p>
          <a:p>
            <a:r>
              <a:rPr lang="cs-CZ" b="1" dirty="0" smtClean="0"/>
              <a:t>Je to bílá práškovitá látka ve vodě nerozpustná, silná žíravina, vyrábí se z páleného vápna ( </a:t>
            </a:r>
            <a:r>
              <a:rPr lang="cs-CZ" b="1" dirty="0" err="1" smtClean="0"/>
              <a:t>CaO</a:t>
            </a:r>
            <a:r>
              <a:rPr lang="cs-CZ" b="1" dirty="0" smtClean="0"/>
              <a:t> )</a:t>
            </a:r>
          </a:p>
          <a:p>
            <a:r>
              <a:rPr lang="cs-CZ" b="1" dirty="0" smtClean="0"/>
              <a:t>Směs hydroxidu vápenatého a vody se nazývá vápenné mléko, jeho přefiltrováním získáme vápennou vodu</a:t>
            </a:r>
          </a:p>
          <a:p>
            <a:r>
              <a:rPr lang="cs-CZ" b="1" dirty="0" smtClean="0"/>
              <a:t>Ve vodném roztoku se molekuly hydroxidu vápenatého štěpí na kationty vápenaté a anionty hydroxidové</a:t>
            </a:r>
          </a:p>
          <a:p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u="sng" dirty="0" smtClean="0">
                <a:solidFill>
                  <a:srgbClr val="FF0000"/>
                </a:solidFill>
              </a:rPr>
              <a:t>Hydroxid vápenatý:</a:t>
            </a:r>
            <a:endParaRPr lang="cs-CZ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8113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31904"/>
          </a:xfrm>
        </p:spPr>
        <p:txBody>
          <a:bodyPr/>
          <a:lstStyle/>
          <a:p>
            <a:r>
              <a:rPr lang="cs-CZ" b="1" dirty="0" smtClean="0"/>
              <a:t>hašené vápno se používá například:</a:t>
            </a:r>
          </a:p>
          <a:p>
            <a:r>
              <a:rPr lang="cs-CZ" dirty="0" smtClean="0"/>
              <a:t>a)  ve stavebnictví k výrobě malty, také jako složka nátěrových hmot na stěny</a:t>
            </a:r>
          </a:p>
          <a:p>
            <a:r>
              <a:rPr lang="cs-CZ" dirty="0" smtClean="0"/>
              <a:t>b) v potravinářství při úpravě vody pro nápoje</a:t>
            </a:r>
          </a:p>
          <a:p>
            <a:r>
              <a:rPr lang="cs-CZ" dirty="0" smtClean="0"/>
              <a:t>c) při separaci cukru z cukrové třtiny</a:t>
            </a:r>
          </a:p>
          <a:p>
            <a:r>
              <a:rPr lang="cs-CZ" dirty="0" smtClean="0"/>
              <a:t>d) v petrochemickém průmyslu při výrobě aditiv do olejů</a:t>
            </a:r>
          </a:p>
          <a:p>
            <a:r>
              <a:rPr lang="cs-CZ" dirty="0" smtClean="0"/>
              <a:t>e) ve stomatologii při výrobě pasty s antibakteriálním účinkem</a:t>
            </a:r>
          </a:p>
          <a:p>
            <a:r>
              <a:rPr lang="cs-CZ" dirty="0" smtClean="0"/>
              <a:t>f) jako chemické </a:t>
            </a:r>
            <a:r>
              <a:rPr lang="cs-CZ" dirty="0" err="1" smtClean="0"/>
              <a:t>reagencium</a:t>
            </a:r>
            <a:endParaRPr lang="cs-CZ" dirty="0" smtClean="0"/>
          </a:p>
          <a:p>
            <a:r>
              <a:rPr lang="cs-CZ" dirty="0" smtClean="0"/>
              <a:t>g) spolu s hydroxidem sodným tvoří natronové vápno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6157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55989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88840"/>
            <a:ext cx="2880320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085184"/>
            <a:ext cx="2880320" cy="10488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219" y="2132856"/>
            <a:ext cx="2580069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869160"/>
            <a:ext cx="1512167" cy="1264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16367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03912"/>
          </a:xfrm>
        </p:spPr>
        <p:txBody>
          <a:bodyPr>
            <a:normAutofit/>
          </a:bodyPr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Hodnota pH hydroxidů je větší než 7, na univerzálním indikátoru v odstínech zelené až modré</a:t>
            </a:r>
          </a:p>
          <a:p>
            <a:r>
              <a:rPr lang="cs-CZ" b="1" dirty="0" smtClean="0"/>
              <a:t>Kromě hydroxidů mají </a:t>
            </a:r>
            <a:r>
              <a:rPr lang="cs-CZ" b="1" dirty="0" smtClean="0"/>
              <a:t>pH větší </a:t>
            </a:r>
            <a:r>
              <a:rPr lang="cs-CZ" b="1" dirty="0" smtClean="0"/>
              <a:t>než 7 také například: </a:t>
            </a:r>
            <a:r>
              <a:rPr lang="cs-CZ" b="1" dirty="0" err="1" smtClean="0"/>
              <a:t>savo</a:t>
            </a:r>
            <a:r>
              <a:rPr lang="cs-CZ" b="1" dirty="0" smtClean="0"/>
              <a:t>, prací prášky, jedlá soda, šampony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pH zásaditých roztoků: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850" y="1700808"/>
            <a:ext cx="5934422" cy="15369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68895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836712"/>
            <a:ext cx="7408333" cy="5289451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Použité odkazy: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cs.wikipedia.org/wiki/Soubor:SodiumHydroxide.jpg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cs.wikipedia.org/wiki/Soubor:Hazard_C.svg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cs.wikipedia.org/wiki/Soubor:Calcium_hydroxide.jpg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cs.wikipedia.org/wiki/Soubor:Hydroxid_v%C3%A1penat%C3%BD.PNG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cs.wikipedia.org/wiki/Soubor:PH_indicator_paper.jpg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www.chemierol.wz.cz/8%20kysazas_uvod.htm</a:t>
            </a:r>
            <a:endParaRPr lang="cs-CZ" dirty="0" smtClean="0"/>
          </a:p>
          <a:p>
            <a:r>
              <a:rPr lang="cs-CZ" dirty="0">
                <a:hlinkClick r:id="rId8"/>
              </a:rPr>
              <a:t>http</a:t>
            </a:r>
            <a:r>
              <a:rPr lang="cs-CZ">
                <a:hlinkClick r:id="rId8"/>
              </a:rPr>
              <a:t>://</a:t>
            </a:r>
            <a:r>
              <a:rPr lang="cs-CZ" smtClean="0">
                <a:hlinkClick r:id="rId8"/>
              </a:rPr>
              <a:t>cs.wikipedia.org/wiki/Soubor:GHS-pictogram-acid.svg</a:t>
            </a:r>
            <a:endParaRPr lang="cs-CZ" smtClean="0"/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831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137</TotalTime>
  <Words>480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            </vt:lpstr>
      <vt:lpstr>Prezentace aplikace PowerPoint</vt:lpstr>
      <vt:lpstr>Prezentace aplikace PowerPoint</vt:lpstr>
      <vt:lpstr>Hydroxid sodný:</vt:lpstr>
      <vt:lpstr>Prezentace aplikace PowerPoint</vt:lpstr>
      <vt:lpstr> Hydroxid vápenatý:</vt:lpstr>
      <vt:lpstr>Prezentace aplikace PowerPoint</vt:lpstr>
      <vt:lpstr>Prezentace aplikace PowerPoint</vt:lpstr>
      <vt:lpstr>pH zásaditých roztoků:</vt:lpstr>
      <vt:lpstr>Prezentace aplikace PowerPoint</vt:lpstr>
    </vt:vector>
  </TitlesOfParts>
  <Company>ZŠ Norská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HYDROXIDY, zásadité prostředí</dc:title>
  <dc:creator>Wernerová</dc:creator>
  <cp:lastModifiedBy>Wernerová</cp:lastModifiedBy>
  <cp:revision>16</cp:revision>
  <dcterms:created xsi:type="dcterms:W3CDTF">2013-04-03T07:23:00Z</dcterms:created>
  <dcterms:modified xsi:type="dcterms:W3CDTF">2014-01-14T14:45:22Z</dcterms:modified>
</cp:coreProperties>
</file>