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Override1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5" r:id="rId1"/>
  </p:sldMasterIdLst>
  <p:sldIdLst>
    <p:sldId id="256" r:id="rId2"/>
    <p:sldId id="268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4.2.2014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smtClean="0"/>
          </a:p>
          <a:p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4.2.2014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4.2.2014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4.2.2014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4.2.2014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4.2.2014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4.2.2014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4.2.2014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4.2.2014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4.2.2014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4.2.2014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4.2.2014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C2583FC6-98E3-4817-A823-02847B694C6F}" type="datetimeFigureOut">
              <a:rPr lang="cs-CZ" smtClean="0"/>
              <a:pPr/>
              <a:t>4.2.2014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88" r:id="rId3"/>
    <p:sldLayoutId id="2147483789" r:id="rId4"/>
    <p:sldLayoutId id="2147483790" r:id="rId5"/>
    <p:sldLayoutId id="2147483791" r:id="rId6"/>
    <p:sldLayoutId id="2147483792" r:id="rId7"/>
    <p:sldLayoutId id="2147483793" r:id="rId8"/>
    <p:sldLayoutId id="2147483794" r:id="rId9"/>
    <p:sldLayoutId id="2147483795" r:id="rId10"/>
    <p:sldLayoutId id="2147483796" r:id="rId11"/>
    <p:sldLayoutId id="2147483705" r:id="rId12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Německé předložky se 4. pádem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PhDr. Taťána </a:t>
            </a:r>
            <a:r>
              <a:rPr lang="cs-CZ" smtClean="0"/>
              <a:t>Tonová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571504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857232"/>
            <a:ext cx="8219256" cy="4714908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1200" b="1" dirty="0" smtClean="0"/>
              <a:t>Kód </a:t>
            </a:r>
            <a:r>
              <a:rPr lang="cs-CZ" sz="1200" b="1" dirty="0" err="1" smtClean="0"/>
              <a:t>DUMu</a:t>
            </a:r>
            <a:r>
              <a:rPr lang="cs-CZ" sz="1200" b="1" dirty="0" smtClean="0"/>
              <a:t>: </a:t>
            </a:r>
            <a:r>
              <a:rPr lang="cs-CZ" sz="1200" b="1" smtClean="0"/>
              <a:t>	</a:t>
            </a:r>
            <a:r>
              <a:rPr lang="cs-CZ" sz="1200" smtClean="0"/>
              <a:t>VY_32_INOVACE_4.NJ.12</a:t>
            </a:r>
            <a:endParaRPr lang="cs-CZ" sz="1200" dirty="0" smtClean="0"/>
          </a:p>
          <a:p>
            <a:endParaRPr lang="cs-CZ" sz="1200" dirty="0" smtClean="0"/>
          </a:p>
          <a:p>
            <a:r>
              <a:rPr lang="cs-CZ" sz="1200" b="1" dirty="0" smtClean="0"/>
              <a:t>Číslo projektu: 	</a:t>
            </a:r>
            <a:r>
              <a:rPr lang="cs-CZ" sz="1200" dirty="0" smtClean="0"/>
              <a:t>CZ.1.07/1.5.00/34.0114	</a:t>
            </a:r>
            <a:endParaRPr lang="cs-CZ" sz="1200" b="1" dirty="0" smtClean="0"/>
          </a:p>
          <a:p>
            <a:endParaRPr lang="cs-CZ" sz="1200" b="1" dirty="0" smtClean="0"/>
          </a:p>
          <a:p>
            <a:r>
              <a:rPr lang="cs-CZ" sz="1200" b="1" dirty="0" smtClean="0"/>
              <a:t>Vytvořeno: 	</a:t>
            </a:r>
            <a:r>
              <a:rPr lang="cs-CZ" sz="1200" dirty="0" smtClean="0"/>
              <a:t>leden 2014</a:t>
            </a:r>
          </a:p>
          <a:p>
            <a:endParaRPr lang="cs-CZ" sz="1200" dirty="0" smtClean="0"/>
          </a:p>
          <a:p>
            <a:r>
              <a:rPr lang="cs-CZ" sz="1200" b="1" dirty="0" smtClean="0"/>
              <a:t>Ročník: 	</a:t>
            </a:r>
            <a:r>
              <a:rPr lang="cs-CZ" sz="1200" dirty="0" smtClean="0"/>
              <a:t>vyšší ročníky čtyřletého a víceletého  gymnázia (RVP-G)</a:t>
            </a:r>
          </a:p>
          <a:p>
            <a:endParaRPr lang="cs-CZ" sz="1600" b="1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pPr algn="just"/>
            <a:r>
              <a:rPr lang="cs-CZ" sz="1200" b="1" dirty="0" smtClean="0"/>
              <a:t>Anotace: </a:t>
            </a:r>
          </a:p>
          <a:p>
            <a:endParaRPr lang="cs-CZ" dirty="0" smtClean="0"/>
          </a:p>
          <a:p>
            <a:pPr algn="just">
              <a:buNone/>
            </a:pPr>
            <a:r>
              <a:rPr lang="cs-CZ" sz="1900" b="1" dirty="0" smtClean="0"/>
              <a:t>	</a:t>
            </a:r>
            <a:endParaRPr lang="cs-CZ" sz="1700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89490092"/>
              </p:ext>
            </p:extLst>
          </p:nvPr>
        </p:nvGraphicFramePr>
        <p:xfrm>
          <a:off x="1000100" y="2816546"/>
          <a:ext cx="7429552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1702"/>
                <a:gridCol w="535785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oblast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Jazyk a jazyková komunikace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obor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Německý</a:t>
                      </a:r>
                      <a:r>
                        <a:rPr lang="cs-CZ" sz="1200" baseline="0" dirty="0" smtClean="0"/>
                        <a:t> jazyk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Tematický okruh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Jazykové prostředky </a:t>
                      </a:r>
                      <a:r>
                        <a:rPr lang="cs-CZ" sz="1200" smtClean="0"/>
                        <a:t>a funkce</a:t>
                      </a:r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Podnadpis 2"/>
          <p:cNvSpPr txBox="1">
            <a:spLocks/>
          </p:cNvSpPr>
          <p:nvPr/>
        </p:nvSpPr>
        <p:spPr>
          <a:xfrm>
            <a:off x="1000100" y="4214818"/>
            <a:ext cx="7429552" cy="142876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Autofit/>
          </a:bodyPr>
          <a:lstStyle/>
          <a:p>
            <a:pPr algn="just"/>
            <a:r>
              <a:rPr lang="cs-CZ" sz="1100" dirty="0" smtClean="0"/>
              <a:t>Materiál slouží k seznámení se skupinou předložek, které se pojí výhradně se 4. pádem.  Materiál se může použít na začátku výkladu i při jeho shrnutí. Pomůcky: interaktivní tabule, učebnice.</a:t>
            </a:r>
          </a:p>
        </p:txBody>
      </p:sp>
    </p:spTree>
    <p:extLst>
      <p:ext uri="{BB962C8B-B14F-4D97-AF65-F5344CB8AC3E}">
        <p14:creationId xmlns:p14="http://schemas.microsoft.com/office/powerpoint/2010/main" val="28418430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Pády v němčině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Němčina má na rozdíl od češtiny jen 4. pády, proto musí využívat více předložky, které se pojí s určitými pády – často </a:t>
            </a:r>
            <a:r>
              <a:rPr lang="cs-CZ" dirty="0" smtClean="0">
                <a:solidFill>
                  <a:srgbClr val="FF0000"/>
                </a:solidFill>
              </a:rPr>
              <a:t>jinými než v češtině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 němčině existují předložky se 3. pádem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se 4. pádem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se 3. nebo 4. pádem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nejméně používané     s  2. pádem              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68350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Přehled předložek se 4. pádem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b</a:t>
            </a:r>
            <a:r>
              <a:rPr lang="cs-CZ" dirty="0" smtClean="0">
                <a:solidFill>
                  <a:srgbClr val="FF0000"/>
                </a:solidFill>
              </a:rPr>
              <a:t>is</a:t>
            </a:r>
            <a:r>
              <a:rPr lang="cs-CZ" dirty="0" smtClean="0"/>
              <a:t> (do)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d</a:t>
            </a:r>
            <a:r>
              <a:rPr lang="cs-CZ" dirty="0" smtClean="0">
                <a:solidFill>
                  <a:srgbClr val="FF0000"/>
                </a:solidFill>
              </a:rPr>
              <a:t>urch</a:t>
            </a:r>
            <a:r>
              <a:rPr lang="cs-CZ" dirty="0" smtClean="0"/>
              <a:t> (skrz, prostý 7. pád)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err="1">
                <a:solidFill>
                  <a:srgbClr val="FF0000"/>
                </a:solidFill>
              </a:rPr>
              <a:t>f</a:t>
            </a:r>
            <a:r>
              <a:rPr lang="cs-CZ" dirty="0" err="1" smtClean="0">
                <a:solidFill>
                  <a:srgbClr val="FF0000"/>
                </a:solidFill>
              </a:rPr>
              <a:t>ür</a:t>
            </a:r>
            <a:r>
              <a:rPr lang="cs-CZ" dirty="0" smtClean="0"/>
              <a:t> (pro, za)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err="1" smtClean="0">
                <a:solidFill>
                  <a:srgbClr val="FF0000"/>
                </a:solidFill>
              </a:rPr>
              <a:t>gegen</a:t>
            </a:r>
            <a:r>
              <a:rPr lang="cs-CZ" dirty="0" smtClean="0"/>
              <a:t> (proti, kolem)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ohne</a:t>
            </a:r>
            <a:r>
              <a:rPr lang="cs-CZ" dirty="0" smtClean="0"/>
              <a:t> (bez)                        </a:t>
            </a:r>
            <a:r>
              <a:rPr lang="cs-CZ" dirty="0" smtClean="0">
                <a:solidFill>
                  <a:srgbClr val="FF0000"/>
                </a:solidFill>
              </a:rPr>
              <a:t>um</a:t>
            </a:r>
            <a:r>
              <a:rPr lang="cs-CZ" dirty="0" smtClean="0"/>
              <a:t> (kolem, v, o)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488674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Splývání předložky se členem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Někdy může dojít ke splynutí samotné předložky a následujícího členu, obě varianty jsou správné a přípustné.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d</a:t>
            </a:r>
            <a:r>
              <a:rPr lang="cs-CZ" dirty="0" smtClean="0"/>
              <a:t>urch + </a:t>
            </a:r>
            <a:r>
              <a:rPr lang="cs-CZ" dirty="0" err="1" smtClean="0"/>
              <a:t>das</a:t>
            </a:r>
            <a:r>
              <a:rPr lang="cs-CZ" dirty="0" smtClean="0"/>
              <a:t> = </a:t>
            </a:r>
            <a:r>
              <a:rPr lang="cs-CZ" dirty="0" err="1" smtClean="0">
                <a:solidFill>
                  <a:srgbClr val="FF0000"/>
                </a:solidFill>
              </a:rPr>
              <a:t>durchs</a:t>
            </a:r>
            <a:r>
              <a:rPr lang="cs-CZ" dirty="0" smtClean="0"/>
              <a:t>  (</a:t>
            </a:r>
            <a:r>
              <a:rPr lang="cs-CZ" dirty="0" err="1" smtClean="0"/>
              <a:t>durchs</a:t>
            </a:r>
            <a:r>
              <a:rPr lang="cs-CZ" dirty="0" smtClean="0"/>
              <a:t> </a:t>
            </a:r>
            <a:r>
              <a:rPr lang="cs-CZ" dirty="0" err="1" smtClean="0"/>
              <a:t>Haus</a:t>
            </a:r>
            <a:r>
              <a:rPr lang="cs-CZ" dirty="0" smtClean="0"/>
              <a:t>)</a:t>
            </a:r>
          </a:p>
          <a:p>
            <a:pPr marL="0" indent="0">
              <a:buNone/>
            </a:pPr>
            <a:r>
              <a:rPr lang="cs-CZ" dirty="0" err="1"/>
              <a:t>f</a:t>
            </a:r>
            <a:r>
              <a:rPr lang="cs-CZ" dirty="0" err="1" smtClean="0"/>
              <a:t>ür</a:t>
            </a:r>
            <a:r>
              <a:rPr lang="cs-CZ" dirty="0" smtClean="0"/>
              <a:t> + </a:t>
            </a:r>
            <a:r>
              <a:rPr lang="cs-CZ" dirty="0" err="1" smtClean="0"/>
              <a:t>das</a:t>
            </a:r>
            <a:r>
              <a:rPr lang="cs-CZ" dirty="0" smtClean="0"/>
              <a:t> = </a:t>
            </a:r>
            <a:r>
              <a:rPr lang="cs-CZ" dirty="0" err="1" smtClean="0">
                <a:solidFill>
                  <a:srgbClr val="FF0000"/>
                </a:solidFill>
              </a:rPr>
              <a:t>fürs</a:t>
            </a:r>
            <a:r>
              <a:rPr lang="cs-CZ" dirty="0" smtClean="0"/>
              <a:t> (</a:t>
            </a:r>
            <a:r>
              <a:rPr lang="cs-CZ" dirty="0" err="1" smtClean="0"/>
              <a:t>fürs</a:t>
            </a:r>
            <a:r>
              <a:rPr lang="cs-CZ" dirty="0" smtClean="0"/>
              <a:t> </a:t>
            </a:r>
            <a:r>
              <a:rPr lang="cs-CZ" dirty="0" err="1" smtClean="0"/>
              <a:t>Geschenk</a:t>
            </a:r>
            <a:r>
              <a:rPr lang="cs-CZ" dirty="0" smtClean="0"/>
              <a:t>)</a:t>
            </a:r>
          </a:p>
          <a:p>
            <a:pPr marL="0" indent="0">
              <a:buNone/>
            </a:pPr>
            <a:r>
              <a:rPr lang="cs-CZ" dirty="0"/>
              <a:t>u</a:t>
            </a:r>
            <a:r>
              <a:rPr lang="cs-CZ" dirty="0" smtClean="0"/>
              <a:t>m + </a:t>
            </a:r>
            <a:r>
              <a:rPr lang="cs-CZ" dirty="0" err="1" smtClean="0"/>
              <a:t>das</a:t>
            </a:r>
            <a:r>
              <a:rPr lang="cs-CZ" dirty="0" smtClean="0"/>
              <a:t> = </a:t>
            </a:r>
            <a:r>
              <a:rPr lang="cs-CZ" dirty="0" err="1" smtClean="0">
                <a:solidFill>
                  <a:srgbClr val="FF0000"/>
                </a:solidFill>
              </a:rPr>
              <a:t>ums</a:t>
            </a:r>
            <a:r>
              <a:rPr lang="cs-CZ" dirty="0" smtClean="0"/>
              <a:t> (</a:t>
            </a:r>
            <a:r>
              <a:rPr lang="cs-CZ" dirty="0" err="1" smtClean="0"/>
              <a:t>ums</a:t>
            </a:r>
            <a:r>
              <a:rPr lang="cs-CZ" dirty="0" smtClean="0"/>
              <a:t> </a:t>
            </a:r>
            <a:r>
              <a:rPr lang="cs-CZ" dirty="0" err="1" smtClean="0"/>
              <a:t>Leben</a:t>
            </a:r>
            <a:r>
              <a:rPr lang="cs-CZ" dirty="0" smtClean="0"/>
              <a:t>)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968219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Předložka „bis“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Předložka </a:t>
            </a:r>
            <a:r>
              <a:rPr lang="cs-CZ" b="1" dirty="0" smtClean="0">
                <a:solidFill>
                  <a:srgbClr val="FF0000"/>
                </a:solidFill>
              </a:rPr>
              <a:t>„bis“ </a:t>
            </a:r>
            <a:r>
              <a:rPr lang="cs-CZ" dirty="0" smtClean="0"/>
              <a:t>se používá velmi často bez členu.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err="1" smtClean="0"/>
              <a:t>Kinder</a:t>
            </a:r>
            <a:r>
              <a:rPr lang="cs-CZ" dirty="0" smtClean="0"/>
              <a:t>, </a:t>
            </a:r>
            <a:r>
              <a:rPr lang="cs-CZ" dirty="0" err="1" smtClean="0"/>
              <a:t>wartet</a:t>
            </a:r>
            <a:r>
              <a:rPr lang="cs-CZ" dirty="0" smtClean="0"/>
              <a:t> bis 2 Uhr.</a:t>
            </a:r>
          </a:p>
          <a:p>
            <a:pPr marL="0" indent="0">
              <a:buNone/>
            </a:pPr>
            <a:r>
              <a:rPr lang="cs-CZ" dirty="0" err="1" smtClean="0"/>
              <a:t>Meine</a:t>
            </a:r>
            <a:r>
              <a:rPr lang="cs-CZ" dirty="0" smtClean="0"/>
              <a:t> </a:t>
            </a:r>
            <a:r>
              <a:rPr lang="cs-CZ" dirty="0" err="1" smtClean="0"/>
              <a:t>Freunde</a:t>
            </a:r>
            <a:r>
              <a:rPr lang="cs-CZ" dirty="0" smtClean="0"/>
              <a:t> </a:t>
            </a:r>
            <a:r>
              <a:rPr lang="cs-CZ" dirty="0" err="1" smtClean="0"/>
              <a:t>haben</a:t>
            </a:r>
            <a:r>
              <a:rPr lang="cs-CZ" dirty="0" smtClean="0"/>
              <a:t> bis 10 Uhr </a:t>
            </a:r>
            <a:r>
              <a:rPr lang="cs-CZ" dirty="0" err="1" smtClean="0"/>
              <a:t>geschlafen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Tato předložka se vyskytuje také ve dvojici s „von“ a znamená od do.</a:t>
            </a:r>
          </a:p>
          <a:p>
            <a:pPr marL="0" indent="0">
              <a:buNone/>
            </a:pP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Geschäft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von</a:t>
            </a:r>
            <a:r>
              <a:rPr lang="cs-CZ" dirty="0" smtClean="0"/>
              <a:t> 8 </a:t>
            </a:r>
            <a:r>
              <a:rPr lang="cs-CZ" dirty="0" smtClean="0">
                <a:solidFill>
                  <a:srgbClr val="FF0000"/>
                </a:solidFill>
              </a:rPr>
              <a:t>bis</a:t>
            </a:r>
            <a:r>
              <a:rPr lang="cs-CZ" dirty="0" smtClean="0"/>
              <a:t> 18 </a:t>
            </a:r>
            <a:r>
              <a:rPr lang="cs-CZ" dirty="0" err="1" smtClean="0"/>
              <a:t>geöffnet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727042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Předložka „durch“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Předložka </a:t>
            </a:r>
            <a:r>
              <a:rPr lang="cs-CZ" b="1" dirty="0" smtClean="0">
                <a:solidFill>
                  <a:srgbClr val="FF0000"/>
                </a:solidFill>
              </a:rPr>
              <a:t>„durch“ </a:t>
            </a:r>
            <a:r>
              <a:rPr lang="cs-CZ" dirty="0" smtClean="0"/>
              <a:t>zpravidla vyžaduje podstatné jméno nebo zájmeno ve 4. pádě.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gehen</a:t>
            </a:r>
            <a:r>
              <a:rPr lang="cs-CZ" dirty="0" smtClean="0"/>
              <a:t> durch den </a:t>
            </a:r>
            <a:r>
              <a:rPr lang="cs-CZ" dirty="0" err="1" smtClean="0"/>
              <a:t>Wald</a:t>
            </a:r>
            <a:r>
              <a:rPr lang="cs-CZ" dirty="0" smtClean="0"/>
              <a:t>. (</a:t>
            </a:r>
            <a:r>
              <a:rPr lang="cs-CZ" i="1" dirty="0" smtClean="0"/>
              <a:t>skrz les nebo lesem</a:t>
            </a:r>
            <a:r>
              <a:rPr lang="cs-CZ" dirty="0" smtClean="0"/>
              <a:t>)</a:t>
            </a:r>
          </a:p>
          <a:p>
            <a:pPr marL="0" indent="0">
              <a:buNone/>
            </a:pPr>
            <a:r>
              <a:rPr lang="cs-CZ" dirty="0" smtClean="0"/>
              <a:t>Man </a:t>
            </a:r>
            <a:r>
              <a:rPr lang="cs-CZ" dirty="0" err="1" smtClean="0"/>
              <a:t>muss</a:t>
            </a:r>
            <a:r>
              <a:rPr lang="cs-CZ" dirty="0" smtClean="0"/>
              <a:t> durch </a:t>
            </a:r>
            <a:r>
              <a:rPr lang="cs-CZ" dirty="0" err="1" smtClean="0"/>
              <a:t>Österreich</a:t>
            </a:r>
            <a:r>
              <a:rPr lang="cs-CZ" dirty="0" smtClean="0"/>
              <a:t> </a:t>
            </a:r>
            <a:r>
              <a:rPr lang="cs-CZ" dirty="0" err="1" smtClean="0"/>
              <a:t>fahren</a:t>
            </a:r>
            <a:r>
              <a:rPr lang="cs-CZ" dirty="0" smtClean="0"/>
              <a:t>. (</a:t>
            </a:r>
            <a:r>
              <a:rPr lang="cs-CZ" i="1" dirty="0" smtClean="0"/>
              <a:t>před zeměpisným</a:t>
            </a:r>
            <a:r>
              <a:rPr lang="cs-CZ" dirty="0" smtClean="0"/>
              <a:t> </a:t>
            </a:r>
            <a:r>
              <a:rPr lang="cs-CZ" i="1" dirty="0" smtClean="0"/>
              <a:t>názvem</a:t>
            </a:r>
            <a:r>
              <a:rPr lang="cs-CZ" dirty="0" smtClean="0"/>
              <a:t> </a:t>
            </a:r>
            <a:r>
              <a:rPr lang="cs-CZ" i="1" dirty="0" smtClean="0"/>
              <a:t>středního rodu nestojí člen</a:t>
            </a:r>
            <a:r>
              <a:rPr lang="cs-CZ" dirty="0" smtClean="0"/>
              <a:t>)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Předložka „durch“ je nedílnou </a:t>
            </a:r>
            <a:r>
              <a:rPr lang="cs-CZ" dirty="0" err="1" smtClean="0"/>
              <a:t>součastí</a:t>
            </a:r>
            <a:r>
              <a:rPr lang="cs-CZ" dirty="0" smtClean="0"/>
              <a:t> vazby </a:t>
            </a:r>
            <a:r>
              <a:rPr lang="cs-CZ" dirty="0" smtClean="0">
                <a:solidFill>
                  <a:srgbClr val="FF0000"/>
                </a:solidFill>
              </a:rPr>
              <a:t>durch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etwas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bekannt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sein</a:t>
            </a: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383562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Předložka „</a:t>
            </a:r>
            <a:r>
              <a:rPr lang="cs-CZ" dirty="0" err="1" smtClean="0"/>
              <a:t>für</a:t>
            </a:r>
            <a:r>
              <a:rPr lang="cs-CZ" dirty="0" smtClean="0"/>
              <a:t>“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Předložka </a:t>
            </a:r>
            <a:r>
              <a:rPr lang="cs-CZ" b="1" dirty="0" smtClean="0">
                <a:solidFill>
                  <a:srgbClr val="FF0000"/>
                </a:solidFill>
              </a:rPr>
              <a:t>„</a:t>
            </a:r>
            <a:r>
              <a:rPr lang="cs-CZ" b="1" dirty="0" err="1" smtClean="0">
                <a:solidFill>
                  <a:srgbClr val="FF0000"/>
                </a:solidFill>
              </a:rPr>
              <a:t>für</a:t>
            </a:r>
            <a:r>
              <a:rPr lang="cs-CZ" b="1" dirty="0" smtClean="0">
                <a:solidFill>
                  <a:srgbClr val="FF0000"/>
                </a:solidFill>
              </a:rPr>
              <a:t>“ </a:t>
            </a:r>
            <a:r>
              <a:rPr lang="cs-CZ" dirty="0" smtClean="0"/>
              <a:t>má 2 významy:</a:t>
            </a:r>
            <a:r>
              <a:rPr lang="cs-CZ" i="1" dirty="0" smtClean="0"/>
              <a:t> pro a za</a:t>
            </a:r>
          </a:p>
          <a:p>
            <a:pPr marL="0" indent="0">
              <a:buNone/>
            </a:pPr>
            <a:endParaRPr lang="cs-CZ" i="1" dirty="0"/>
          </a:p>
          <a:p>
            <a:pPr marL="0" indent="0">
              <a:buNone/>
            </a:pP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Geschenk</a:t>
            </a:r>
            <a:r>
              <a:rPr lang="cs-CZ" dirty="0" smtClean="0"/>
              <a:t> </a:t>
            </a:r>
            <a:r>
              <a:rPr lang="cs-CZ" dirty="0" err="1" smtClean="0"/>
              <a:t>für</a:t>
            </a:r>
            <a:r>
              <a:rPr lang="cs-CZ" dirty="0" smtClean="0"/>
              <a:t> </a:t>
            </a:r>
            <a:r>
              <a:rPr lang="cs-CZ" dirty="0" err="1" smtClean="0"/>
              <a:t>meine</a:t>
            </a:r>
            <a:r>
              <a:rPr lang="cs-CZ" dirty="0" smtClean="0"/>
              <a:t> </a:t>
            </a:r>
            <a:r>
              <a:rPr lang="cs-CZ" dirty="0" err="1" smtClean="0"/>
              <a:t>Eltern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hast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für</a:t>
            </a:r>
            <a:r>
              <a:rPr lang="cs-CZ" dirty="0" smtClean="0"/>
              <a:t> </a:t>
            </a:r>
            <a:r>
              <a:rPr lang="cs-CZ" dirty="0" err="1" smtClean="0"/>
              <a:t>mich</a:t>
            </a:r>
            <a:r>
              <a:rPr lang="cs-CZ" dirty="0" smtClean="0"/>
              <a:t>? (</a:t>
            </a:r>
            <a:r>
              <a:rPr lang="cs-CZ" i="1" dirty="0" smtClean="0"/>
              <a:t>pro mne</a:t>
            </a:r>
            <a:r>
              <a:rPr lang="cs-CZ" dirty="0" smtClean="0"/>
              <a:t>)</a:t>
            </a:r>
          </a:p>
          <a:p>
            <a:pPr marL="0" indent="0">
              <a:buNone/>
            </a:pPr>
            <a:r>
              <a:rPr lang="cs-CZ" dirty="0" smtClean="0"/>
              <a:t>Er </a:t>
            </a:r>
            <a:r>
              <a:rPr lang="cs-CZ" dirty="0" err="1" smtClean="0"/>
              <a:t>muss</a:t>
            </a:r>
            <a:r>
              <a:rPr lang="cs-CZ" dirty="0" smtClean="0"/>
              <a:t> </a:t>
            </a:r>
            <a:r>
              <a:rPr lang="cs-CZ" dirty="0" err="1" smtClean="0"/>
              <a:t>für</a:t>
            </a:r>
            <a:r>
              <a:rPr lang="cs-CZ" dirty="0" smtClean="0"/>
              <a:t>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Hilfe</a:t>
            </a:r>
            <a:r>
              <a:rPr lang="cs-CZ" dirty="0" smtClean="0"/>
              <a:t> </a:t>
            </a:r>
            <a:r>
              <a:rPr lang="cs-CZ" dirty="0" err="1" smtClean="0"/>
              <a:t>bezahlen</a:t>
            </a:r>
            <a:r>
              <a:rPr lang="cs-CZ" dirty="0" smtClean="0"/>
              <a:t>. (</a:t>
            </a:r>
            <a:r>
              <a:rPr lang="cs-CZ" i="1" dirty="0" smtClean="0"/>
              <a:t>za tu pomoc</a:t>
            </a:r>
            <a:r>
              <a:rPr lang="cs-CZ" dirty="0" smtClean="0"/>
              <a:t>)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Předložka „</a:t>
            </a:r>
            <a:r>
              <a:rPr lang="cs-CZ" dirty="0" err="1" smtClean="0"/>
              <a:t>für</a:t>
            </a:r>
            <a:r>
              <a:rPr lang="cs-CZ" dirty="0" smtClean="0"/>
              <a:t>“ je </a:t>
            </a:r>
            <a:r>
              <a:rPr lang="cs-CZ" dirty="0" err="1" smtClean="0"/>
              <a:t>součastí</a:t>
            </a:r>
            <a:r>
              <a:rPr lang="cs-CZ" dirty="0" smtClean="0"/>
              <a:t> slovesných vazeb </a:t>
            </a:r>
          </a:p>
          <a:p>
            <a:pPr marL="0" indent="0">
              <a:buNone/>
            </a:pPr>
            <a:r>
              <a:rPr lang="cs-CZ" dirty="0" err="1">
                <a:solidFill>
                  <a:srgbClr val="FF0000"/>
                </a:solidFill>
              </a:rPr>
              <a:t>s</a:t>
            </a:r>
            <a:r>
              <a:rPr lang="cs-CZ" dirty="0" err="1" smtClean="0">
                <a:solidFill>
                  <a:srgbClr val="FF0000"/>
                </a:solidFill>
              </a:rPr>
              <a:t>ich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für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etwas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interessieren</a:t>
            </a: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err="1">
                <a:solidFill>
                  <a:srgbClr val="FF0000"/>
                </a:solidFill>
              </a:rPr>
              <a:t>s</a:t>
            </a:r>
            <a:r>
              <a:rPr lang="cs-CZ" dirty="0" err="1" smtClean="0">
                <a:solidFill>
                  <a:srgbClr val="FF0000"/>
                </a:solidFill>
              </a:rPr>
              <a:t>ich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für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etwas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entscheiden</a:t>
            </a: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err="1">
                <a:solidFill>
                  <a:srgbClr val="FF0000"/>
                </a:solidFill>
              </a:rPr>
              <a:t>s</a:t>
            </a:r>
            <a:r>
              <a:rPr lang="cs-CZ" dirty="0" err="1" smtClean="0">
                <a:solidFill>
                  <a:srgbClr val="FF0000"/>
                </a:solidFill>
              </a:rPr>
              <a:t>ich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für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etwas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entschuldigen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6873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Předložka „</a:t>
            </a:r>
            <a:r>
              <a:rPr lang="cs-CZ" dirty="0" err="1" smtClean="0"/>
              <a:t>gegen</a:t>
            </a:r>
            <a:r>
              <a:rPr lang="cs-CZ" dirty="0" smtClean="0"/>
              <a:t>“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Předložka </a:t>
            </a:r>
            <a:r>
              <a:rPr lang="cs-CZ" b="1" dirty="0" smtClean="0">
                <a:solidFill>
                  <a:srgbClr val="FF0000"/>
                </a:solidFill>
              </a:rPr>
              <a:t>„</a:t>
            </a:r>
            <a:r>
              <a:rPr lang="cs-CZ" b="1" dirty="0" err="1" smtClean="0">
                <a:solidFill>
                  <a:srgbClr val="FF0000"/>
                </a:solidFill>
              </a:rPr>
              <a:t>gegen</a:t>
            </a:r>
            <a:r>
              <a:rPr lang="cs-CZ" b="1" dirty="0" smtClean="0">
                <a:solidFill>
                  <a:srgbClr val="FF0000"/>
                </a:solidFill>
              </a:rPr>
              <a:t>“ </a:t>
            </a:r>
            <a:r>
              <a:rPr lang="cs-CZ" dirty="0" smtClean="0"/>
              <a:t>má 2 významy: </a:t>
            </a:r>
            <a:r>
              <a:rPr lang="cs-CZ" i="1" dirty="0" smtClean="0"/>
              <a:t>proti (v obecném významu) a okolo (v časovém významu)</a:t>
            </a:r>
          </a:p>
          <a:p>
            <a:pPr marL="0" indent="0">
              <a:buNone/>
            </a:pPr>
            <a:endParaRPr lang="cs-CZ" i="1" dirty="0" smtClean="0"/>
          </a:p>
          <a:p>
            <a:pPr marL="0" indent="0">
              <a:buNone/>
            </a:pPr>
            <a:r>
              <a:rPr lang="cs-CZ" dirty="0" err="1" smtClean="0"/>
              <a:t>Diese</a:t>
            </a:r>
            <a:r>
              <a:rPr lang="cs-CZ" dirty="0" smtClean="0"/>
              <a:t> </a:t>
            </a:r>
            <a:r>
              <a:rPr lang="cs-CZ" dirty="0" err="1" smtClean="0"/>
              <a:t>Tabletten</a:t>
            </a:r>
            <a:r>
              <a:rPr lang="cs-CZ" dirty="0" smtClean="0"/>
              <a:t> </a:t>
            </a:r>
            <a:r>
              <a:rPr lang="cs-CZ" dirty="0" err="1" smtClean="0"/>
              <a:t>helfen</a:t>
            </a:r>
            <a:r>
              <a:rPr lang="cs-CZ" dirty="0" smtClean="0"/>
              <a:t> </a:t>
            </a:r>
            <a:r>
              <a:rPr lang="cs-CZ" dirty="0" err="1" smtClean="0"/>
              <a:t>gegen</a:t>
            </a:r>
            <a:r>
              <a:rPr lang="cs-CZ" dirty="0" smtClean="0"/>
              <a:t>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Migräne</a:t>
            </a:r>
            <a:r>
              <a:rPr lang="cs-CZ" dirty="0" smtClean="0"/>
              <a:t>.</a:t>
            </a:r>
            <a:endParaRPr lang="cs-CZ" dirty="0"/>
          </a:p>
          <a:p>
            <a:pPr marL="0" indent="0">
              <a:buNone/>
            </a:pPr>
            <a:r>
              <a:rPr lang="cs-CZ" dirty="0" err="1" smtClean="0"/>
              <a:t>Morgen</a:t>
            </a:r>
            <a:r>
              <a:rPr lang="cs-CZ" dirty="0" smtClean="0"/>
              <a:t> </a:t>
            </a:r>
            <a:r>
              <a:rPr lang="cs-CZ" dirty="0" err="1" smtClean="0"/>
              <a:t>spielt</a:t>
            </a:r>
            <a:r>
              <a:rPr lang="cs-CZ" dirty="0" smtClean="0"/>
              <a:t> </a:t>
            </a:r>
            <a:r>
              <a:rPr lang="cs-CZ" dirty="0" err="1" smtClean="0"/>
              <a:t>unsere</a:t>
            </a:r>
            <a:r>
              <a:rPr lang="cs-CZ" dirty="0" smtClean="0"/>
              <a:t> </a:t>
            </a:r>
            <a:r>
              <a:rPr lang="cs-CZ" dirty="0" err="1" smtClean="0"/>
              <a:t>Mannschaft</a:t>
            </a:r>
            <a:r>
              <a:rPr lang="cs-CZ" dirty="0" smtClean="0"/>
              <a:t> </a:t>
            </a:r>
            <a:r>
              <a:rPr lang="cs-CZ" dirty="0" err="1" smtClean="0"/>
              <a:t>gegen</a:t>
            </a:r>
            <a:r>
              <a:rPr lang="cs-CZ" dirty="0" smtClean="0"/>
              <a:t> </a:t>
            </a:r>
            <a:r>
              <a:rPr lang="cs-CZ" dirty="0" err="1" smtClean="0"/>
              <a:t>Italien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hast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gegen</a:t>
            </a:r>
            <a:r>
              <a:rPr lang="cs-CZ" dirty="0" smtClean="0"/>
              <a:t> </a:t>
            </a:r>
            <a:r>
              <a:rPr lang="cs-CZ" dirty="0" err="1" smtClean="0"/>
              <a:t>uns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dirty="0" err="1" smtClean="0"/>
              <a:t>Alle</a:t>
            </a:r>
            <a:r>
              <a:rPr lang="cs-CZ" dirty="0" smtClean="0"/>
              <a:t> </a:t>
            </a:r>
            <a:r>
              <a:rPr lang="cs-CZ" dirty="0" err="1" smtClean="0"/>
              <a:t>kommen</a:t>
            </a:r>
            <a:r>
              <a:rPr lang="cs-CZ" dirty="0" smtClean="0"/>
              <a:t> </a:t>
            </a:r>
            <a:r>
              <a:rPr lang="cs-CZ" dirty="0" err="1" smtClean="0"/>
              <a:t>gegen</a:t>
            </a:r>
            <a:r>
              <a:rPr lang="cs-CZ" dirty="0" smtClean="0"/>
              <a:t> 12 Uhr </a:t>
            </a:r>
            <a:r>
              <a:rPr lang="cs-CZ" dirty="0" err="1" smtClean="0"/>
              <a:t>zurück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943717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Předložka „ohne“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Předložka </a:t>
            </a:r>
            <a:r>
              <a:rPr lang="cs-CZ" b="1" dirty="0" smtClean="0">
                <a:solidFill>
                  <a:srgbClr val="FF0000"/>
                </a:solidFill>
              </a:rPr>
              <a:t>„ohne“ </a:t>
            </a:r>
            <a:r>
              <a:rPr lang="cs-CZ" dirty="0" smtClean="0"/>
              <a:t>má základní význam  </a:t>
            </a:r>
            <a:r>
              <a:rPr lang="cs-CZ" b="1" i="1" dirty="0" smtClean="0"/>
              <a:t>bez</a:t>
            </a:r>
            <a:r>
              <a:rPr lang="cs-CZ" i="1" dirty="0" smtClean="0"/>
              <a:t>.</a:t>
            </a:r>
          </a:p>
          <a:p>
            <a:pPr marL="0" indent="0">
              <a:buNone/>
            </a:pPr>
            <a:endParaRPr lang="cs-CZ" i="1" dirty="0"/>
          </a:p>
          <a:p>
            <a:pPr marL="0" indent="0">
              <a:buNone/>
            </a:pPr>
            <a:r>
              <a:rPr lang="cs-CZ" dirty="0" smtClean="0"/>
              <a:t>Man kann </a:t>
            </a:r>
            <a:r>
              <a:rPr lang="cs-CZ" dirty="0" err="1" smtClean="0"/>
              <a:t>nicht</a:t>
            </a:r>
            <a:r>
              <a:rPr lang="cs-CZ" dirty="0" smtClean="0"/>
              <a:t> ohne </a:t>
            </a:r>
            <a:r>
              <a:rPr lang="cs-CZ" dirty="0" err="1" smtClean="0"/>
              <a:t>seine</a:t>
            </a:r>
            <a:r>
              <a:rPr lang="cs-CZ" dirty="0" smtClean="0"/>
              <a:t> </a:t>
            </a:r>
            <a:r>
              <a:rPr lang="cs-CZ" dirty="0" err="1" smtClean="0"/>
              <a:t>Kenntnisse</a:t>
            </a:r>
            <a:r>
              <a:rPr lang="cs-CZ" dirty="0"/>
              <a:t> </a:t>
            </a:r>
            <a:r>
              <a:rPr lang="cs-CZ" dirty="0" err="1" smtClean="0"/>
              <a:t>weiter</a:t>
            </a:r>
            <a:r>
              <a:rPr lang="cs-CZ" dirty="0" smtClean="0"/>
              <a:t> </a:t>
            </a:r>
            <a:r>
              <a:rPr lang="cs-CZ" dirty="0" err="1" smtClean="0"/>
              <a:t>arbeiten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möchte</a:t>
            </a:r>
            <a:r>
              <a:rPr lang="cs-CZ" dirty="0" smtClean="0"/>
              <a:t> ohne </a:t>
            </a:r>
            <a:r>
              <a:rPr lang="cs-CZ" dirty="0" err="1" smtClean="0"/>
              <a:t>dich</a:t>
            </a:r>
            <a:r>
              <a:rPr lang="cs-CZ" dirty="0" smtClean="0"/>
              <a:t> </a:t>
            </a:r>
            <a:r>
              <a:rPr lang="cs-CZ" dirty="0" err="1" smtClean="0"/>
              <a:t>ins</a:t>
            </a:r>
            <a:r>
              <a:rPr lang="cs-CZ" dirty="0" smtClean="0"/>
              <a:t> </a:t>
            </a:r>
            <a:r>
              <a:rPr lang="cs-CZ" dirty="0" err="1" smtClean="0"/>
              <a:t>Ausland</a:t>
            </a:r>
            <a:r>
              <a:rPr lang="cs-CZ" dirty="0" smtClean="0"/>
              <a:t> </a:t>
            </a:r>
            <a:r>
              <a:rPr lang="cs-CZ" dirty="0" err="1" smtClean="0"/>
              <a:t>fahren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Strand</a:t>
            </a:r>
            <a:r>
              <a:rPr lang="cs-CZ" dirty="0" smtClean="0"/>
              <a:t> </a:t>
            </a:r>
            <a:r>
              <a:rPr lang="cs-CZ" dirty="0" err="1" smtClean="0"/>
              <a:t>haben</a:t>
            </a:r>
            <a:r>
              <a:rPr lang="cs-CZ" dirty="0" smtClean="0"/>
              <a:t> </a:t>
            </a:r>
            <a:r>
              <a:rPr lang="cs-CZ" dirty="0" err="1" smtClean="0"/>
              <a:t>sich</a:t>
            </a:r>
            <a:r>
              <a:rPr lang="cs-CZ" dirty="0" smtClean="0"/>
              <a:t> </a:t>
            </a:r>
            <a:r>
              <a:rPr lang="cs-CZ" dirty="0" err="1" smtClean="0"/>
              <a:t>einige</a:t>
            </a:r>
            <a:r>
              <a:rPr lang="cs-CZ" dirty="0" smtClean="0"/>
              <a:t> </a:t>
            </a:r>
            <a:r>
              <a:rPr lang="cs-CZ" dirty="0" err="1" smtClean="0"/>
              <a:t>Mädchen</a:t>
            </a:r>
            <a:r>
              <a:rPr lang="cs-CZ" dirty="0" smtClean="0"/>
              <a:t> </a:t>
            </a:r>
            <a:r>
              <a:rPr lang="cs-CZ" dirty="0" err="1" smtClean="0"/>
              <a:t>auch</a:t>
            </a:r>
            <a:r>
              <a:rPr lang="cs-CZ" dirty="0" smtClean="0"/>
              <a:t> </a:t>
            </a:r>
            <a:r>
              <a:rPr lang="cs-CZ" dirty="0" err="1" smtClean="0"/>
              <a:t>oben</a:t>
            </a:r>
            <a:r>
              <a:rPr lang="cs-CZ" dirty="0" smtClean="0"/>
              <a:t> ohne (</a:t>
            </a:r>
            <a:r>
              <a:rPr lang="cs-CZ" i="1" dirty="0" smtClean="0"/>
              <a:t>nahoře bez</a:t>
            </a:r>
            <a:r>
              <a:rPr lang="cs-CZ" dirty="0" smtClean="0"/>
              <a:t>) </a:t>
            </a:r>
            <a:r>
              <a:rPr lang="cs-CZ" dirty="0" err="1" smtClean="0"/>
              <a:t>gesonnt</a:t>
            </a:r>
            <a:r>
              <a:rPr lang="cs-CZ" dirty="0" smtClean="0"/>
              <a:t>.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5642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Předložka „um“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68580" indent="0">
              <a:buNone/>
            </a:pPr>
            <a:r>
              <a:rPr lang="cs-CZ" dirty="0" smtClean="0"/>
              <a:t>Předložka </a:t>
            </a:r>
            <a:r>
              <a:rPr lang="cs-CZ" b="1" i="1" dirty="0" smtClean="0">
                <a:solidFill>
                  <a:srgbClr val="FF0000"/>
                </a:solidFill>
              </a:rPr>
              <a:t>„um“ </a:t>
            </a:r>
            <a:r>
              <a:rPr lang="cs-CZ" dirty="0" smtClean="0"/>
              <a:t>má hned 3 významy:  kolem, v  (časově), o</a:t>
            </a:r>
          </a:p>
          <a:p>
            <a:pPr marL="68580" indent="0">
              <a:buNone/>
            </a:pPr>
            <a:endParaRPr lang="cs-CZ" dirty="0"/>
          </a:p>
          <a:p>
            <a:pPr marL="68580" indent="0">
              <a:buNone/>
            </a:pPr>
            <a:r>
              <a:rPr lang="cs-CZ" dirty="0" smtClean="0"/>
              <a:t>Um 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/>
              <a:t>H</a:t>
            </a:r>
            <a:r>
              <a:rPr lang="cs-CZ" dirty="0" err="1" smtClean="0"/>
              <a:t>aus</a:t>
            </a:r>
            <a:r>
              <a:rPr lang="cs-CZ" dirty="0" smtClean="0"/>
              <a:t> (</a:t>
            </a:r>
            <a:r>
              <a:rPr lang="cs-CZ" i="1" dirty="0" smtClean="0"/>
              <a:t>okolo</a:t>
            </a:r>
            <a:r>
              <a:rPr lang="cs-CZ" dirty="0" smtClean="0"/>
              <a:t> </a:t>
            </a:r>
            <a:r>
              <a:rPr lang="cs-CZ" i="1" dirty="0" smtClean="0"/>
              <a:t>domu</a:t>
            </a:r>
            <a:r>
              <a:rPr lang="cs-CZ" dirty="0" smtClean="0"/>
              <a:t>)</a:t>
            </a:r>
            <a:r>
              <a:rPr lang="cs-CZ" dirty="0" err="1" smtClean="0"/>
              <a:t>gibt</a:t>
            </a:r>
            <a:r>
              <a:rPr lang="cs-CZ" dirty="0" smtClean="0"/>
              <a:t> es </a:t>
            </a:r>
            <a:r>
              <a:rPr lang="cs-CZ" dirty="0" err="1" smtClean="0"/>
              <a:t>einen</a:t>
            </a:r>
            <a:r>
              <a:rPr lang="cs-CZ" dirty="0" smtClean="0"/>
              <a:t> </a:t>
            </a:r>
            <a:r>
              <a:rPr lang="cs-CZ" dirty="0" err="1" smtClean="0"/>
              <a:t>gro</a:t>
            </a:r>
            <a:r>
              <a:rPr lang="el-GR" dirty="0" smtClean="0"/>
              <a:t>β</a:t>
            </a:r>
            <a:r>
              <a:rPr lang="cs-CZ" dirty="0" smtClean="0"/>
              <a:t>en </a:t>
            </a:r>
            <a:r>
              <a:rPr lang="cs-CZ" dirty="0" err="1" smtClean="0"/>
              <a:t>Garten</a:t>
            </a:r>
            <a:r>
              <a:rPr lang="cs-CZ" dirty="0" smtClean="0"/>
              <a:t>. </a:t>
            </a:r>
          </a:p>
          <a:p>
            <a:pPr marL="68580" indent="0">
              <a:buNone/>
            </a:pPr>
            <a:r>
              <a:rPr lang="cs-CZ" dirty="0" smtClean="0"/>
              <a:t>Man </a:t>
            </a:r>
            <a:r>
              <a:rPr lang="cs-CZ" dirty="0" err="1" smtClean="0"/>
              <a:t>trifft</a:t>
            </a:r>
            <a:r>
              <a:rPr lang="cs-CZ" dirty="0" smtClean="0"/>
              <a:t> </a:t>
            </a:r>
            <a:r>
              <a:rPr lang="cs-CZ" dirty="0" err="1" smtClean="0"/>
              <a:t>sich</a:t>
            </a:r>
            <a:r>
              <a:rPr lang="cs-CZ" dirty="0" smtClean="0"/>
              <a:t> vor dem </a:t>
            </a:r>
            <a:r>
              <a:rPr lang="cs-CZ" dirty="0" err="1" smtClean="0"/>
              <a:t>Theater</a:t>
            </a:r>
            <a:r>
              <a:rPr lang="cs-CZ" dirty="0" smtClean="0"/>
              <a:t> um 19 Uhr.</a:t>
            </a:r>
          </a:p>
          <a:p>
            <a:pPr marL="68580" indent="0">
              <a:buNone/>
            </a:pPr>
            <a:endParaRPr lang="cs-CZ" dirty="0"/>
          </a:p>
          <a:p>
            <a:pPr marL="68580" indent="0">
              <a:buNone/>
            </a:pPr>
            <a:r>
              <a:rPr lang="cs-CZ" dirty="0" smtClean="0"/>
              <a:t>Předložku „um“ vyžadují následující slovesa:</a:t>
            </a:r>
          </a:p>
          <a:p>
            <a:pPr marL="68580" indent="0">
              <a:buNone/>
            </a:pPr>
            <a:r>
              <a:rPr lang="cs-CZ" dirty="0">
                <a:solidFill>
                  <a:srgbClr val="FF0000"/>
                </a:solidFill>
              </a:rPr>
              <a:t>u</a:t>
            </a:r>
            <a:r>
              <a:rPr lang="cs-CZ" dirty="0" smtClean="0">
                <a:solidFill>
                  <a:srgbClr val="FF0000"/>
                </a:solidFill>
              </a:rPr>
              <a:t>m </a:t>
            </a:r>
            <a:r>
              <a:rPr lang="cs-CZ" dirty="0" err="1" smtClean="0">
                <a:solidFill>
                  <a:srgbClr val="FF0000"/>
                </a:solidFill>
              </a:rPr>
              <a:t>etwas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bitten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(prosit, žádat o něco)</a:t>
            </a:r>
          </a:p>
          <a:p>
            <a:pPr marL="68580" indent="0">
              <a:buNone/>
            </a:pPr>
            <a:r>
              <a:rPr lang="cs-CZ" dirty="0" err="1">
                <a:solidFill>
                  <a:srgbClr val="FF0000"/>
                </a:solidFill>
              </a:rPr>
              <a:t>s</a:t>
            </a:r>
            <a:r>
              <a:rPr lang="cs-CZ" dirty="0" err="1" smtClean="0">
                <a:solidFill>
                  <a:srgbClr val="FF0000"/>
                </a:solidFill>
              </a:rPr>
              <a:t>ich</a:t>
            </a:r>
            <a:r>
              <a:rPr lang="cs-CZ" dirty="0" smtClean="0">
                <a:solidFill>
                  <a:srgbClr val="FF0000"/>
                </a:solidFill>
              </a:rPr>
              <a:t> um  </a:t>
            </a:r>
            <a:r>
              <a:rPr lang="cs-CZ" dirty="0" err="1" smtClean="0">
                <a:solidFill>
                  <a:srgbClr val="FF0000"/>
                </a:solidFill>
              </a:rPr>
              <a:t>etwas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bewerben</a:t>
            </a:r>
            <a:r>
              <a:rPr lang="cs-CZ" dirty="0" smtClean="0">
                <a:solidFill>
                  <a:srgbClr val="FF0000"/>
                </a:solidFill>
              </a:rPr>
              <a:t>  </a:t>
            </a:r>
            <a:r>
              <a:rPr lang="cs-CZ" dirty="0" smtClean="0">
                <a:solidFill>
                  <a:schemeClr val="tx1"/>
                </a:solidFill>
              </a:rPr>
              <a:t>(ucházet se o něco)</a:t>
            </a:r>
          </a:p>
          <a:p>
            <a:pPr marL="68580" indent="0">
              <a:buNone/>
            </a:pPr>
            <a:r>
              <a:rPr lang="cs-CZ" dirty="0" err="1">
                <a:solidFill>
                  <a:srgbClr val="FF0000"/>
                </a:solidFill>
              </a:rPr>
              <a:t>s</a:t>
            </a:r>
            <a:r>
              <a:rPr lang="cs-CZ" dirty="0" err="1" smtClean="0">
                <a:solidFill>
                  <a:srgbClr val="FF0000"/>
                </a:solidFill>
              </a:rPr>
              <a:t>ich</a:t>
            </a:r>
            <a:r>
              <a:rPr lang="cs-CZ" dirty="0" smtClean="0">
                <a:solidFill>
                  <a:srgbClr val="FF0000"/>
                </a:solidFill>
              </a:rPr>
              <a:t> um </a:t>
            </a:r>
            <a:r>
              <a:rPr lang="cs-CZ" dirty="0" err="1" smtClean="0">
                <a:solidFill>
                  <a:srgbClr val="FF0000"/>
                </a:solidFill>
              </a:rPr>
              <a:t>etwas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kümmern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(starat se o něco)</a:t>
            </a:r>
          </a:p>
          <a:p>
            <a:pPr marL="6858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795953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Schlussaufgaben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err="1" smtClean="0"/>
              <a:t>Übersetzt</a:t>
            </a:r>
            <a:r>
              <a:rPr lang="cs-CZ" dirty="0" smtClean="0"/>
              <a:t> </a:t>
            </a:r>
            <a:r>
              <a:rPr lang="cs-CZ" dirty="0" err="1" smtClean="0"/>
              <a:t>ins</a:t>
            </a:r>
            <a:r>
              <a:rPr lang="cs-CZ" dirty="0" smtClean="0"/>
              <a:t> </a:t>
            </a:r>
            <a:r>
              <a:rPr lang="cs-CZ" dirty="0" err="1" smtClean="0"/>
              <a:t>Deutsche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Rodiče dělají vše pro děti. </a:t>
            </a:r>
          </a:p>
          <a:p>
            <a:pPr marL="0" indent="0">
              <a:buNone/>
            </a:pPr>
            <a:r>
              <a:rPr lang="cs-CZ" dirty="0" smtClean="0"/>
              <a:t>Co máš proti mně?</a:t>
            </a:r>
          </a:p>
          <a:p>
            <a:pPr marL="0" indent="0">
              <a:buNone/>
            </a:pPr>
            <a:r>
              <a:rPr lang="cs-CZ" dirty="0" smtClean="0"/>
              <a:t>Zaplatil za všechny.</a:t>
            </a:r>
          </a:p>
          <a:p>
            <a:pPr marL="0" indent="0">
              <a:buNone/>
            </a:pPr>
            <a:r>
              <a:rPr lang="cs-CZ" dirty="0" smtClean="0"/>
              <a:t>Přišel domů bez peněz.</a:t>
            </a:r>
          </a:p>
          <a:p>
            <a:pPr marL="0" indent="0">
              <a:buNone/>
            </a:pPr>
            <a:r>
              <a:rPr lang="cs-CZ" dirty="0" smtClean="0"/>
              <a:t>Turisté procházejí přes les.</a:t>
            </a:r>
          </a:p>
          <a:p>
            <a:pPr marL="0" indent="0">
              <a:buNone/>
            </a:pPr>
            <a:r>
              <a:rPr lang="cs-CZ" dirty="0" smtClean="0"/>
              <a:t>Představení začalo v půl osmé.</a:t>
            </a:r>
          </a:p>
          <a:p>
            <a:pPr marL="0" indent="0">
              <a:buNone/>
            </a:pPr>
            <a:r>
              <a:rPr lang="cs-CZ" dirty="0" smtClean="0"/>
              <a:t>Kdo se staral o ta zvířata?</a:t>
            </a:r>
          </a:p>
          <a:p>
            <a:pPr marL="0" indent="0">
              <a:buNone/>
            </a:pP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2103513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Lösung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Die </a:t>
            </a:r>
            <a:r>
              <a:rPr lang="cs-CZ" dirty="0" err="1" smtClean="0"/>
              <a:t>Eltern</a:t>
            </a:r>
            <a:r>
              <a:rPr lang="cs-CZ" dirty="0" smtClean="0"/>
              <a:t> machen </a:t>
            </a:r>
            <a:r>
              <a:rPr lang="cs-CZ" dirty="0" err="1" smtClean="0"/>
              <a:t>alles</a:t>
            </a:r>
            <a:r>
              <a:rPr lang="cs-CZ" dirty="0" smtClean="0"/>
              <a:t> </a:t>
            </a:r>
            <a:r>
              <a:rPr lang="cs-CZ" dirty="0" err="1" smtClean="0"/>
              <a:t>für</a:t>
            </a:r>
            <a:r>
              <a:rPr lang="cs-CZ" dirty="0" smtClean="0"/>
              <a:t>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Kinder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Was</a:t>
            </a:r>
            <a:r>
              <a:rPr lang="cs-CZ" dirty="0"/>
              <a:t> </a:t>
            </a:r>
            <a:r>
              <a:rPr lang="cs-CZ" dirty="0" err="1" smtClean="0"/>
              <a:t>hast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gegen</a:t>
            </a:r>
            <a:r>
              <a:rPr lang="cs-CZ" dirty="0" smtClean="0"/>
              <a:t> </a:t>
            </a:r>
            <a:r>
              <a:rPr lang="cs-CZ" dirty="0" err="1" smtClean="0"/>
              <a:t>mich</a:t>
            </a:r>
            <a:r>
              <a:rPr lang="cs-CZ" dirty="0" smtClean="0"/>
              <a:t> ?</a:t>
            </a:r>
          </a:p>
          <a:p>
            <a:r>
              <a:rPr lang="cs-CZ" dirty="0" smtClean="0"/>
              <a:t>Er </a:t>
            </a:r>
            <a:r>
              <a:rPr lang="cs-CZ" dirty="0" err="1" smtClean="0"/>
              <a:t>hat</a:t>
            </a:r>
            <a:r>
              <a:rPr lang="cs-CZ" dirty="0" smtClean="0"/>
              <a:t> </a:t>
            </a:r>
            <a:r>
              <a:rPr lang="cs-CZ" dirty="0" err="1" smtClean="0"/>
              <a:t>für</a:t>
            </a:r>
            <a:r>
              <a:rPr lang="cs-CZ" dirty="0" smtClean="0"/>
              <a:t> </a:t>
            </a:r>
            <a:r>
              <a:rPr lang="cs-CZ" dirty="0" err="1" smtClean="0"/>
              <a:t>alle</a:t>
            </a:r>
            <a:r>
              <a:rPr lang="cs-CZ" dirty="0" smtClean="0"/>
              <a:t> </a:t>
            </a:r>
            <a:r>
              <a:rPr lang="cs-CZ" dirty="0" err="1" smtClean="0"/>
              <a:t>bezahlt</a:t>
            </a:r>
            <a:r>
              <a:rPr lang="cs-CZ" dirty="0" smtClean="0"/>
              <a:t>.</a:t>
            </a:r>
          </a:p>
          <a:p>
            <a:r>
              <a:rPr lang="cs-CZ" dirty="0"/>
              <a:t>Er </a:t>
            </a:r>
            <a:r>
              <a:rPr lang="cs-CZ" dirty="0" err="1"/>
              <a:t>ist</a:t>
            </a:r>
            <a:r>
              <a:rPr lang="cs-CZ" dirty="0"/>
              <a:t> nach </a:t>
            </a:r>
            <a:r>
              <a:rPr lang="cs-CZ" dirty="0" err="1"/>
              <a:t>Hause</a:t>
            </a:r>
            <a:r>
              <a:rPr lang="cs-CZ" dirty="0"/>
              <a:t> ohne </a:t>
            </a:r>
            <a:r>
              <a:rPr lang="cs-CZ" dirty="0" err="1"/>
              <a:t>Geld</a:t>
            </a:r>
            <a:r>
              <a:rPr lang="cs-CZ" dirty="0"/>
              <a:t> </a:t>
            </a:r>
            <a:r>
              <a:rPr lang="cs-CZ" dirty="0" err="1" smtClean="0"/>
              <a:t>gekommen</a:t>
            </a:r>
            <a:r>
              <a:rPr lang="cs-CZ" smtClean="0"/>
              <a:t>.</a:t>
            </a:r>
            <a:endParaRPr lang="cs-CZ" dirty="0" smtClean="0"/>
          </a:p>
          <a:p>
            <a:r>
              <a:rPr lang="cs-CZ" dirty="0"/>
              <a:t>Die </a:t>
            </a:r>
            <a:r>
              <a:rPr lang="cs-CZ" dirty="0" err="1"/>
              <a:t>Touristen</a:t>
            </a:r>
            <a:r>
              <a:rPr lang="cs-CZ" dirty="0"/>
              <a:t> </a:t>
            </a:r>
            <a:r>
              <a:rPr lang="cs-CZ" dirty="0" err="1"/>
              <a:t>gehen</a:t>
            </a:r>
            <a:r>
              <a:rPr lang="cs-CZ" dirty="0"/>
              <a:t> durch den </a:t>
            </a:r>
            <a:r>
              <a:rPr lang="cs-CZ" dirty="0" err="1"/>
              <a:t>Wald</a:t>
            </a:r>
            <a:r>
              <a:rPr lang="cs-CZ" dirty="0" smtClean="0"/>
              <a:t>.</a:t>
            </a:r>
          </a:p>
          <a:p>
            <a:r>
              <a:rPr lang="cs-CZ" dirty="0" smtClean="0"/>
              <a:t>Die </a:t>
            </a:r>
            <a:r>
              <a:rPr lang="cs-CZ" dirty="0" err="1" smtClean="0"/>
              <a:t>Vorstellung</a:t>
            </a:r>
            <a:r>
              <a:rPr lang="cs-CZ" dirty="0" smtClean="0"/>
              <a:t> </a:t>
            </a:r>
            <a:r>
              <a:rPr lang="cs-CZ" dirty="0" err="1" smtClean="0"/>
              <a:t>hat</a:t>
            </a:r>
            <a:r>
              <a:rPr lang="cs-CZ" dirty="0" smtClean="0"/>
              <a:t> um </a:t>
            </a:r>
            <a:r>
              <a:rPr lang="cs-CZ" dirty="0" err="1" smtClean="0"/>
              <a:t>halb</a:t>
            </a:r>
            <a:r>
              <a:rPr lang="cs-CZ" dirty="0" smtClean="0"/>
              <a:t> </a:t>
            </a:r>
            <a:r>
              <a:rPr lang="cs-CZ" dirty="0" err="1" smtClean="0"/>
              <a:t>acht</a:t>
            </a:r>
            <a:r>
              <a:rPr lang="cs-CZ" dirty="0" smtClean="0"/>
              <a:t> </a:t>
            </a:r>
            <a:r>
              <a:rPr lang="cs-CZ" dirty="0" err="1" smtClean="0"/>
              <a:t>begonnen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Wer</a:t>
            </a:r>
            <a:r>
              <a:rPr lang="cs-CZ" dirty="0" smtClean="0"/>
              <a:t> </a:t>
            </a:r>
            <a:r>
              <a:rPr lang="cs-CZ" dirty="0" err="1" smtClean="0"/>
              <a:t>hat</a:t>
            </a:r>
            <a:r>
              <a:rPr lang="cs-CZ" dirty="0" smtClean="0"/>
              <a:t> </a:t>
            </a:r>
            <a:r>
              <a:rPr lang="cs-CZ" dirty="0" err="1" smtClean="0"/>
              <a:t>sich</a:t>
            </a:r>
            <a:r>
              <a:rPr lang="cs-CZ" dirty="0" smtClean="0"/>
              <a:t> um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Tiere</a:t>
            </a:r>
            <a:r>
              <a:rPr lang="cs-CZ" dirty="0" smtClean="0"/>
              <a:t> </a:t>
            </a:r>
            <a:r>
              <a:rPr lang="cs-CZ" dirty="0" err="1" smtClean="0"/>
              <a:t>gekümmert</a:t>
            </a:r>
            <a:r>
              <a:rPr lang="cs-CZ" dirty="0" smtClean="0"/>
              <a:t>?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142948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Exekutivní">
    <a:dk1>
      <a:sysClr val="windowText" lastClr="000000"/>
    </a:dk1>
    <a:lt1>
      <a:sysClr val="window" lastClr="FFFFFF"/>
    </a:lt1>
    <a:dk2>
      <a:srgbClr val="2F5897"/>
    </a:dk2>
    <a:lt2>
      <a:srgbClr val="E4E9EF"/>
    </a:lt2>
    <a:accent1>
      <a:srgbClr val="6076B4"/>
    </a:accent1>
    <a:accent2>
      <a:srgbClr val="9C5252"/>
    </a:accent2>
    <a:accent3>
      <a:srgbClr val="E68422"/>
    </a:accent3>
    <a:accent4>
      <a:srgbClr val="846648"/>
    </a:accent4>
    <a:accent5>
      <a:srgbClr val="63891F"/>
    </a:accent5>
    <a:accent6>
      <a:srgbClr val="758085"/>
    </a:accent6>
    <a:hlink>
      <a:srgbClr val="3399FF"/>
    </a:hlink>
    <a:folHlink>
      <a:srgbClr val="B2B2B2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159</TotalTime>
  <Words>671</Words>
  <Application>Microsoft Office PowerPoint</Application>
  <PresentationFormat>Předvádění na obrazovce (4:3)</PresentationFormat>
  <Paragraphs>116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Exekutivní</vt:lpstr>
      <vt:lpstr>Německé předložky se 4. pádem</vt:lpstr>
      <vt:lpstr>ANOTACE</vt:lpstr>
      <vt:lpstr>Pády v němčině</vt:lpstr>
      <vt:lpstr>Přehled předložek se 4. pádem</vt:lpstr>
      <vt:lpstr>Splývání předložky se členem</vt:lpstr>
      <vt:lpstr>Předložka „bis“</vt:lpstr>
      <vt:lpstr>Předložka „durch“</vt:lpstr>
      <vt:lpstr>Předložka „für“</vt:lpstr>
      <vt:lpstr>Předložka „gegen“</vt:lpstr>
      <vt:lpstr>Předložka „ohne“</vt:lpstr>
      <vt:lpstr>Předložka „um“</vt:lpstr>
      <vt:lpstr>Schlussaufgaben</vt:lpstr>
      <vt:lpstr>Lösung</vt:lpstr>
    </vt:vector>
  </TitlesOfParts>
  <Company>Gymnázium Svitavy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bc</dc:creator>
  <cp:lastModifiedBy>to</cp:lastModifiedBy>
  <cp:revision>21</cp:revision>
  <dcterms:created xsi:type="dcterms:W3CDTF">2012-07-02T08:03:24Z</dcterms:created>
  <dcterms:modified xsi:type="dcterms:W3CDTF">2014-02-04T10:03:08Z</dcterms:modified>
</cp:coreProperties>
</file>