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073BF-1AFF-4166-9B8E-104676FFE24D}" type="datetimeFigureOut">
              <a:rPr lang="cs-CZ"/>
              <a:pPr>
                <a:defRPr/>
              </a:pPr>
              <a:t>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4564A-187B-49B7-9C03-C17129BD78D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71ED39-5DA7-4711-A252-4E07BE78EB48}" type="datetimeFigureOut">
              <a:rPr lang="cs-CZ"/>
              <a:pPr>
                <a:defRPr/>
              </a:pPr>
              <a:t>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B4601-F072-4280-B6DA-50DB28614D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1E615-54D5-42E0-BF31-FB966BDBC568}" type="datetimeFigureOut">
              <a:rPr lang="cs-CZ"/>
              <a:pPr>
                <a:defRPr/>
              </a:pPr>
              <a:t>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7E30C-C6C0-4393-9F71-E2BE6F8A1D3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61E8A8-707C-47CE-B044-671FAA389CB4}" type="datetimeFigureOut">
              <a:rPr lang="cs-CZ"/>
              <a:pPr>
                <a:defRPr/>
              </a:pPr>
              <a:t>3.5.2014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65567-55B6-4123-8043-DF2221CF6E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712B7-62EC-411A-A67E-078C9F170C1D}" type="datetimeFigureOut">
              <a:rPr lang="cs-CZ"/>
              <a:pPr>
                <a:defRPr/>
              </a:pPr>
              <a:t>3.5.2014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6BD8C5-3AE6-4222-88BF-6E6BCEF354B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032CEC-8DDC-48D3-9DF3-00843C529ABA}" type="datetimeFigureOut">
              <a:rPr lang="cs-CZ"/>
              <a:pPr>
                <a:defRPr/>
              </a:pPr>
              <a:t>3.5.2014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A2785C-4500-4301-B05C-211AE327C47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899E7-2597-423F-9633-3498680A1909}" type="datetimeFigureOut">
              <a:rPr lang="cs-CZ"/>
              <a:pPr>
                <a:defRPr/>
              </a:pPr>
              <a:t>3.5.2014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03C58-2D2A-4DC6-99EF-15EEB642FF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63488B-B252-46B6-841E-52B72ABDAF46}" type="datetimeFigureOut">
              <a:rPr lang="cs-CZ"/>
              <a:pPr>
                <a:defRPr/>
              </a:pPr>
              <a:t>3.5.2014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0B80A-7B7C-4A0A-AE90-0FDAE68A450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6E9A5D-0B36-4DCA-AE83-C14006C8286E}" type="datetimeFigureOut">
              <a:rPr lang="cs-CZ"/>
              <a:pPr>
                <a:defRPr/>
              </a:pPr>
              <a:t>3.5.2014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6FC896-0AE9-4FAC-89C5-8207B4E5A8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6E6736-B924-4079-B1A6-429A655C414E}" type="datetimeFigureOut">
              <a:rPr lang="cs-CZ"/>
              <a:pPr>
                <a:defRPr/>
              </a:pPr>
              <a:t>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FBA1B-4B98-45B0-BC7E-A5D366BB12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7AB69-96C5-453D-A956-BC79F47360CF}" type="datetimeFigureOut">
              <a:rPr lang="cs-CZ"/>
              <a:pPr>
                <a:defRPr/>
              </a:pPr>
              <a:t>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D78798-CF0D-48E0-95C8-36F42E984B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5A6A1DA-F910-4219-8D7E-78346D718C95}" type="datetimeFigureOut">
              <a:rPr lang="cs-CZ"/>
              <a:pPr>
                <a:defRPr/>
              </a:pPr>
              <a:t>3.5.2014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8D8F910-8608-4AD0-B819-D15C519871E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url?sa=i&amp;rct=j&amp;q=decibel&amp;source=images&amp;cd=&amp;cad=rja&amp;docid=X6XMBV4zqeNlcM&amp;tbnid=psUBbYggeb9XNM:&amp;ved=0CAUQjRw&amp;url=http://www.thedailydecibel.com/p/sound-level-meters-decibel-meters-and.html&amp;ei=JylcUdzXBMnvswawmYDABA&amp;bvm=bv.44697112,d.bGE&amp;psig=AFQjCNFC6sfIA9GXBtb5xh5JYfa2bosYmw&amp;ust=1365080737995487" TargetMode="External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wmf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wmf"/><Relationship Id="rId4" Type="http://schemas.openxmlformats.org/officeDocument/2006/relationships/image" Target="../media/image23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www.google.cz/url?sa=i&amp;rct=j&amp;q=%C5%A1punty+do+u%C5%A1%C3%AD&amp;source=images&amp;cd=&amp;cad=rja&amp;docid=LDovycy3WISWwM&amp;tbnid=_rNjQ-4ldsMEFM:&amp;ved=0CAUQjRw&amp;url=http://komasport.cz/damske-spunty-ucpavky-do-usi-macks_2/&amp;ei=l3BcUZyFHobfswb11oGYBw&amp;bvm=bv.44697112,d.bGE&amp;psig=AFQjCNFFdMDT-7xHsSqs8Dd0z40HxACX9A&amp;ust=1365098994605338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wmf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wmf"/><Relationship Id="rId4" Type="http://schemas.openxmlformats.org/officeDocument/2006/relationships/image" Target="../media/image30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dailydecibel.com/p/sound-level-meters-decibel-meters-and.html" TargetMode="External"/><Relationship Id="rId2" Type="http://schemas.openxmlformats.org/officeDocument/2006/relationships/hyperlink" Target="http://komasport.cz/data/galerie/gallery1031_1_tn0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5"/>
          <p:cNvSpPr>
            <a:spLocks noChangeArrowheads="1"/>
          </p:cNvSpPr>
          <p:nvPr/>
        </p:nvSpPr>
        <p:spPr bwMode="auto">
          <a:xfrm>
            <a:off x="330200" y="1995488"/>
            <a:ext cx="8666163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cs-CZ">
                <a:latin typeface="Calibri" pitchFamily="34" charset="0"/>
              </a:rPr>
              <a:t>Název školy: </a:t>
            </a:r>
            <a:r>
              <a:rPr lang="cs-CZ" b="1">
                <a:latin typeface="Calibri" pitchFamily="34" charset="0"/>
              </a:rPr>
              <a:t> Základní škola a Mateřská škola Kladno, Norská 2633</a:t>
            </a: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>Autor: </a:t>
            </a:r>
            <a:r>
              <a:rPr lang="cs-CZ" b="1">
                <a:latin typeface="Calibri" pitchFamily="34" charset="0"/>
              </a:rPr>
              <a:t>Bc. František Vlasák, DiS.</a:t>
            </a:r>
          </a:p>
          <a:p>
            <a:r>
              <a:rPr lang="cs-CZ">
                <a:latin typeface="Calibri" pitchFamily="34" charset="0"/>
              </a:rPr>
              <a:t>Název materiálu: </a:t>
            </a:r>
            <a:r>
              <a:rPr lang="cs-CZ" b="1">
                <a:latin typeface="Calibri" pitchFamily="34" charset="0"/>
              </a:rPr>
              <a:t>VY_52_INOVACE_F.9.Vl.11_Hlasitost_zvuku_hluk_a_ochrana_před_ním</a:t>
            </a:r>
            <a:r>
              <a:rPr lang="cs-CZ">
                <a:latin typeface="Calibri" pitchFamily="34" charset="0"/>
              </a:rPr>
              <a:t> </a:t>
            </a:r>
            <a:br>
              <a:rPr lang="cs-CZ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/>
            </a:r>
            <a:br>
              <a:rPr lang="cs-CZ">
                <a:latin typeface="Calibri" pitchFamily="34" charset="0"/>
              </a:rPr>
            </a:br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Datum: </a:t>
            </a:r>
            <a:r>
              <a:rPr lang="cs-CZ" sz="1400" b="1">
                <a:latin typeface="Comic Sans MS" pitchFamily="66" charset="0"/>
              </a:rPr>
              <a:t>21.3.2013</a:t>
            </a:r>
          </a:p>
          <a:p>
            <a:r>
              <a:rPr lang="cs-CZ">
                <a:latin typeface="Calibri" pitchFamily="34" charset="0"/>
              </a:rPr>
              <a:t>Ročník: </a:t>
            </a:r>
            <a:r>
              <a:rPr lang="cs-CZ" b="1">
                <a:latin typeface="Calibri" pitchFamily="34" charset="0"/>
              </a:rPr>
              <a:t>Devátý</a:t>
            </a:r>
          </a:p>
          <a:p>
            <a:r>
              <a:rPr lang="cs-CZ">
                <a:latin typeface="Calibri" pitchFamily="34" charset="0"/>
              </a:rPr>
              <a:t>Vzdělávací oblast: </a:t>
            </a:r>
            <a:r>
              <a:rPr lang="cs-CZ" b="1">
                <a:latin typeface="Calibri" pitchFamily="34" charset="0"/>
              </a:rPr>
              <a:t>Člověk a příroda</a:t>
            </a:r>
          </a:p>
          <a:p>
            <a:r>
              <a:rPr lang="cs-CZ">
                <a:latin typeface="Calibri" pitchFamily="34" charset="0"/>
              </a:rPr>
              <a:t>Vzdělávací obor: </a:t>
            </a:r>
            <a:r>
              <a:rPr lang="cs-CZ" b="1">
                <a:latin typeface="Calibri" pitchFamily="34" charset="0"/>
              </a:rPr>
              <a:t>Fyzika </a:t>
            </a:r>
            <a:br>
              <a:rPr lang="cs-CZ" b="1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>Název: </a:t>
            </a:r>
            <a:r>
              <a:rPr lang="cs-CZ" b="1"/>
              <a:t>Hlasitost zvuku, hluk, ochrana</a:t>
            </a:r>
            <a:r>
              <a:rPr lang="cs-CZ" b="1">
                <a:latin typeface="Calibri" pitchFamily="34" charset="0"/>
              </a:rPr>
              <a:t/>
            </a:r>
            <a:br>
              <a:rPr lang="cs-CZ" b="1">
                <a:latin typeface="Calibri" pitchFamily="34" charset="0"/>
              </a:rPr>
            </a:br>
            <a:r>
              <a:rPr lang="cs-CZ">
                <a:latin typeface="Calibri" pitchFamily="34" charset="0"/>
              </a:rPr>
              <a:t>Číslo operačního programu: </a:t>
            </a:r>
            <a:r>
              <a:rPr lang="cs-CZ" b="1">
                <a:latin typeface="Calibri" pitchFamily="34" charset="0"/>
              </a:rPr>
              <a:t>CZ.1.07/1.4.00/21.3489</a:t>
            </a:r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Název projektu: </a:t>
            </a:r>
            <a:r>
              <a:rPr lang="cs-CZ" b="1">
                <a:latin typeface="Calibri" pitchFamily="34" charset="0"/>
              </a:rPr>
              <a:t>UČÍME SE S RADOSTÍ</a:t>
            </a:r>
            <a:endParaRPr lang="cs-CZ">
              <a:latin typeface="Calibri" pitchFamily="34" charset="0"/>
            </a:endParaRPr>
          </a:p>
          <a:p>
            <a:r>
              <a:rPr lang="cs-CZ">
                <a:latin typeface="Calibri" pitchFamily="34" charset="0"/>
              </a:rPr>
              <a:t>Anotace</a:t>
            </a:r>
            <a:r>
              <a:rPr lang="cs-CZ" b="1">
                <a:latin typeface="Calibri" pitchFamily="34" charset="0"/>
              </a:rPr>
              <a:t>: Materiál slouží k objasnění pojmů hlasitost a hluk. Žáci se seznámí s tím, v jakých jednotkách se udává hladina intenzity zvuku, co je hluk a jak se před ním chránit.</a:t>
            </a:r>
          </a:p>
        </p:txBody>
      </p:sp>
      <p:pic>
        <p:nvPicPr>
          <p:cNvPr id="1331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333375"/>
            <a:ext cx="6840537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  <a:ln w="50800">
            <a:solidFill>
              <a:srgbClr val="FF0000"/>
            </a:solidFill>
          </a:ln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Hlasitost zvuku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sp>
        <p:nvSpPr>
          <p:cNvPr id="14338" name="TextovéPole 2"/>
          <p:cNvSpPr txBox="1">
            <a:spLocks noChangeArrowheads="1"/>
          </p:cNvSpPr>
          <p:nvPr/>
        </p:nvSpPr>
        <p:spPr bwMode="auto">
          <a:xfrm>
            <a:off x="539750" y="1989138"/>
            <a:ext cx="4032250" cy="1322387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omic Sans MS" pitchFamily="66" charset="0"/>
              </a:rPr>
              <a:t>Hlasitost zvuku je vlastně síla zvuku, jak ho vnímá člověk.</a:t>
            </a:r>
          </a:p>
          <a:p>
            <a:r>
              <a:rPr lang="cs-CZ" sz="2000" b="1">
                <a:latin typeface="Comic Sans MS" pitchFamily="66" charset="0"/>
              </a:rPr>
              <a:t>Liší se podle vrozených dispozic každého člověka.</a:t>
            </a:r>
          </a:p>
        </p:txBody>
      </p:sp>
      <p:pic>
        <p:nvPicPr>
          <p:cNvPr id="14339" name="Picture 2" descr="C:\Users\Vlasák\AppData\Local\Microsoft\Windows\Temporary Internet Files\Content.IE5\Z9M478MS\MC900149858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92725" y="1628775"/>
            <a:ext cx="3221038" cy="2655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4427538" y="4284663"/>
            <a:ext cx="4537075" cy="193833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latin typeface="Comic Sans MS" pitchFamily="66" charset="0"/>
                <a:cs typeface="+mn-cs"/>
              </a:rPr>
              <a:t>Pro rozlišení vnímané energie zvuku byla zavedena veličina – </a:t>
            </a:r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hladina intenzity zvuku</a:t>
            </a:r>
            <a:r>
              <a:rPr lang="cs-CZ" sz="2000" b="1" dirty="0">
                <a:latin typeface="Comic Sans MS" pitchFamily="66" charset="0"/>
                <a:cs typeface="+mn-cs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b="1" dirty="0">
              <a:latin typeface="Comic Sans MS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latin typeface="Comic Sans MS" pitchFamily="66" charset="0"/>
                <a:cs typeface="+mn-cs"/>
              </a:rPr>
              <a:t>Její jednotkou je </a:t>
            </a:r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decibel (dB) </a:t>
            </a:r>
            <a:r>
              <a:rPr lang="cs-CZ" sz="2000" b="1" dirty="0">
                <a:latin typeface="Comic Sans MS" pitchFamily="66" charset="0"/>
                <a:cs typeface="+mn-cs"/>
              </a:rPr>
              <a:t>– jednotka hlasitosti</a:t>
            </a:r>
          </a:p>
        </p:txBody>
      </p:sp>
      <p:pic>
        <p:nvPicPr>
          <p:cNvPr id="14341" name="Picture 4" descr="http://4.bp.blogspot.com/-yCKwkbaJ0OY/TVlZ17df89I/AAAAAAAACMs/Twbgy29pHFc/s1600/TheDailyDecibel_Logo_2010c.GIF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6888" y="3789363"/>
            <a:ext cx="3668712" cy="2112962"/>
          </a:xfrm>
          <a:prstGeom prst="rect">
            <a:avLst/>
          </a:prstGeom>
          <a:noFill/>
          <a:ln w="3175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Hlasitost některých zvuků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5362" name="Picture 2" descr="C:\Users\Vlasák\AppData\Local\Microsoft\Windows\Temporary Internet Files\Content.IE5\5J8JEQ50\MC900428109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6575" y="1544638"/>
            <a:ext cx="1939925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Picture 3" descr="C:\Users\Vlasák\AppData\Local\Microsoft\Windows\Temporary Internet Files\Content.IE5\OVSAPPGN\MC900424444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544638"/>
            <a:ext cx="1584325" cy="194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900113" y="3716338"/>
            <a:ext cx="2663825" cy="193992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latin typeface="Comic Sans MS" pitchFamily="66" charset="0"/>
                <a:cs typeface="+mn-cs"/>
              </a:rPr>
              <a:t>Úplné ticho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b="1" dirty="0">
              <a:latin typeface="Comic Sans MS" pitchFamily="66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0 dB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b="1" dirty="0">
              <a:latin typeface="Comic Sans MS" pitchFamily="66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latin typeface="Comic Sans MS" pitchFamily="66" charset="0"/>
                <a:cs typeface="+mn-cs"/>
              </a:rPr>
              <a:t>Hranice slyšitelnosti</a:t>
            </a:r>
          </a:p>
        </p:txBody>
      </p:sp>
      <p:pic>
        <p:nvPicPr>
          <p:cNvPr id="15365" name="Picture 4" descr="C:\Users\Vlasák\AppData\Local\Microsoft\Windows\Temporary Internet Files\Content.IE5\XDC1BKP8\MP900401359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43488" y="3467100"/>
            <a:ext cx="3221037" cy="3221038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5366" name="Picture 3" descr="C:\Program Files (x86)\Microsoft Office\MEDIA\CAGCAT10\j0298897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53188" y="5062538"/>
            <a:ext cx="1808162" cy="157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4908550" y="2011363"/>
            <a:ext cx="3490913" cy="101600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latin typeface="Comic Sans MS" pitchFamily="66" charset="0"/>
                <a:cs typeface="+mn-cs"/>
              </a:rPr>
              <a:t>Šum listí, volná příroda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000" b="1" dirty="0">
              <a:latin typeface="Comic Sans MS" pitchFamily="66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20 dB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3" descr="MP900402143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71775" y="4149725"/>
            <a:ext cx="214947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611188" y="476250"/>
            <a:ext cx="2232025" cy="1031875"/>
          </a:xfrm>
          <a:prstGeom prst="rect">
            <a:avLst/>
          </a:prstGeom>
          <a:solidFill>
            <a:srgbClr val="FFFF99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000" b="1">
                <a:latin typeface="Comic Sans MS" pitchFamily="66" charset="0"/>
              </a:rPr>
              <a:t>Tikot hodin </a:t>
            </a:r>
          </a:p>
          <a:p>
            <a:pPr algn="ctr">
              <a:defRPr/>
            </a:pPr>
            <a:endParaRPr lang="cs-CZ" sz="2000" b="1">
              <a:latin typeface="Comic Sans MS" pitchFamily="66" charset="0"/>
            </a:endParaRPr>
          </a:p>
          <a:p>
            <a:pPr algn="ctr">
              <a:defRPr/>
            </a:pPr>
            <a:r>
              <a:rPr lang="cs-CZ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3</a:t>
            </a:r>
            <a:r>
              <a:rPr lang="cs-CZ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0 dB</a:t>
            </a:r>
            <a:endParaRPr lang="cs-CZ" sz="2000" b="1">
              <a:latin typeface="Comic Sans MS" pitchFamily="66" charset="0"/>
            </a:endParaRPr>
          </a:p>
        </p:txBody>
      </p:sp>
      <p:sp>
        <p:nvSpPr>
          <p:cNvPr id="2" name="TextovéPole 3"/>
          <p:cNvSpPr txBox="1">
            <a:spLocks noChangeArrowheads="1"/>
          </p:cNvSpPr>
          <p:nvPr/>
        </p:nvSpPr>
        <p:spPr bwMode="auto">
          <a:xfrm>
            <a:off x="395288" y="4941888"/>
            <a:ext cx="2663825" cy="1336675"/>
          </a:xfrm>
          <a:prstGeom prst="rect">
            <a:avLst/>
          </a:prstGeom>
          <a:solidFill>
            <a:srgbClr val="FFFF99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000" b="1">
                <a:latin typeface="Comic Sans MS" pitchFamily="66" charset="0"/>
              </a:rPr>
              <a:t>Zeslabený reproduktor </a:t>
            </a:r>
          </a:p>
          <a:p>
            <a:pPr algn="ctr">
              <a:defRPr/>
            </a:pPr>
            <a:endParaRPr lang="cs-CZ" sz="2000" b="1">
              <a:latin typeface="Comic Sans MS" pitchFamily="66" charset="0"/>
            </a:endParaRPr>
          </a:p>
          <a:p>
            <a:pPr algn="ctr">
              <a:defRPr/>
            </a:pPr>
            <a:r>
              <a:rPr lang="cs-CZ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50 dB</a:t>
            </a:r>
            <a:endParaRPr lang="cs-CZ" sz="2000" b="1">
              <a:latin typeface="Comic Sans MS" pitchFamily="66" charset="0"/>
            </a:endParaRPr>
          </a:p>
        </p:txBody>
      </p:sp>
      <p:sp>
        <p:nvSpPr>
          <p:cNvPr id="3" name="TextovéPole 3"/>
          <p:cNvSpPr txBox="1">
            <a:spLocks noChangeArrowheads="1"/>
          </p:cNvSpPr>
          <p:nvPr/>
        </p:nvSpPr>
        <p:spPr bwMode="auto">
          <a:xfrm>
            <a:off x="6156325" y="3573463"/>
            <a:ext cx="2663825" cy="1336675"/>
          </a:xfrm>
          <a:prstGeom prst="rect">
            <a:avLst/>
          </a:prstGeom>
          <a:solidFill>
            <a:srgbClr val="FFFF99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000" b="1">
                <a:latin typeface="Comic Sans MS" pitchFamily="66" charset="0"/>
              </a:rPr>
              <a:t>Zvonek telefonu, osobní automobil </a:t>
            </a:r>
          </a:p>
          <a:p>
            <a:pPr algn="ctr">
              <a:defRPr/>
            </a:pPr>
            <a:endParaRPr lang="cs-CZ" sz="2000" b="1">
              <a:latin typeface="Comic Sans MS" pitchFamily="66" charset="0"/>
            </a:endParaRPr>
          </a:p>
          <a:p>
            <a:pPr algn="ctr">
              <a:defRPr/>
            </a:pPr>
            <a:r>
              <a:rPr lang="cs-CZ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70 dB</a:t>
            </a:r>
            <a:endParaRPr lang="cs-CZ" sz="2000" b="1">
              <a:latin typeface="Comic Sans MS" pitchFamily="66" charset="0"/>
            </a:endParaRPr>
          </a:p>
        </p:txBody>
      </p:sp>
      <p:pic>
        <p:nvPicPr>
          <p:cNvPr id="16389" name="Picture 9" descr="aut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1268413"/>
            <a:ext cx="3062287" cy="2206625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6390" name="Picture 7" descr="MP900385202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-2295313">
            <a:off x="6948488" y="333375"/>
            <a:ext cx="1574800" cy="2205038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6391" name="Picture 8" descr="C:\Users\Vlasák\AppData\Local\Microsoft\Windows\Temporary Internet Files\Content.IE5\XDC1BKP8\MP900403148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9750" y="1700213"/>
            <a:ext cx="3309938" cy="2214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>
            <a:spLocks noChangeArrowheads="1"/>
          </p:cNvSpPr>
          <p:nvPr/>
        </p:nvSpPr>
        <p:spPr bwMode="auto">
          <a:xfrm>
            <a:off x="2555875" y="1700213"/>
            <a:ext cx="2879725" cy="1946275"/>
          </a:xfrm>
          <a:prstGeom prst="rect">
            <a:avLst/>
          </a:prstGeom>
          <a:solidFill>
            <a:srgbClr val="FFFF99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000" b="1">
                <a:latin typeface="Comic Sans MS" pitchFamily="66" charset="0"/>
              </a:rPr>
              <a:t>Vysavač, motocykl </a:t>
            </a:r>
          </a:p>
          <a:p>
            <a:pPr algn="ctr">
              <a:defRPr/>
            </a:pPr>
            <a:endParaRPr lang="cs-CZ" sz="2000" b="1">
              <a:latin typeface="Comic Sans MS" pitchFamily="66" charset="0"/>
            </a:endParaRPr>
          </a:p>
          <a:p>
            <a:pPr algn="ctr">
              <a:defRPr/>
            </a:pPr>
            <a:r>
              <a:rPr lang="cs-CZ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80 dB</a:t>
            </a:r>
          </a:p>
          <a:p>
            <a:pPr algn="ctr">
              <a:defRPr/>
            </a:pPr>
            <a:endParaRPr lang="cs-CZ" sz="2000" b="1">
              <a:latin typeface="Comic Sans MS" pitchFamily="66" charset="0"/>
            </a:endParaRPr>
          </a:p>
          <a:p>
            <a:pPr algn="ctr">
              <a:defRPr/>
            </a:pPr>
            <a:r>
              <a:rPr lang="cs-CZ" sz="2000" b="1">
                <a:latin typeface="Comic Sans MS" pitchFamily="66" charset="0"/>
              </a:rPr>
              <a:t>Částečné poškození sluchu</a:t>
            </a:r>
          </a:p>
        </p:txBody>
      </p:sp>
      <p:sp>
        <p:nvSpPr>
          <p:cNvPr id="2" name="TextovéPole 3"/>
          <p:cNvSpPr txBox="1">
            <a:spLocks noChangeArrowheads="1"/>
          </p:cNvSpPr>
          <p:nvPr/>
        </p:nvSpPr>
        <p:spPr bwMode="auto">
          <a:xfrm>
            <a:off x="6156325" y="260350"/>
            <a:ext cx="2663825" cy="2251075"/>
          </a:xfrm>
          <a:prstGeom prst="rect">
            <a:avLst/>
          </a:prstGeom>
          <a:solidFill>
            <a:srgbClr val="FFFF99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000" b="1">
                <a:latin typeface="Comic Sans MS" pitchFamily="66" charset="0"/>
              </a:rPr>
              <a:t>Nákladní automobil, rušná ulice </a:t>
            </a:r>
          </a:p>
          <a:p>
            <a:pPr algn="ctr">
              <a:defRPr/>
            </a:pPr>
            <a:endParaRPr lang="cs-CZ" sz="2000" b="1">
              <a:latin typeface="Comic Sans MS" pitchFamily="66" charset="0"/>
            </a:endParaRPr>
          </a:p>
          <a:p>
            <a:pPr algn="ctr">
              <a:defRPr/>
            </a:pPr>
            <a:r>
              <a:rPr lang="cs-CZ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90 dB</a:t>
            </a:r>
          </a:p>
          <a:p>
            <a:pPr algn="ctr">
              <a:defRPr/>
            </a:pPr>
            <a:endParaRPr lang="cs-CZ" sz="2000" b="1">
              <a:latin typeface="Comic Sans MS" pitchFamily="66" charset="0"/>
            </a:endParaRPr>
          </a:p>
          <a:p>
            <a:pPr algn="ctr">
              <a:defRPr/>
            </a:pPr>
            <a:r>
              <a:rPr lang="cs-CZ" sz="2000" b="1">
                <a:latin typeface="Comic Sans MS" pitchFamily="66" charset="0"/>
              </a:rPr>
              <a:t>Nepříjemný pocit v uších</a:t>
            </a:r>
          </a:p>
        </p:txBody>
      </p:sp>
      <p:sp>
        <p:nvSpPr>
          <p:cNvPr id="3" name="TextovéPole 3"/>
          <p:cNvSpPr txBox="1">
            <a:spLocks noChangeArrowheads="1"/>
          </p:cNvSpPr>
          <p:nvPr/>
        </p:nvSpPr>
        <p:spPr bwMode="auto">
          <a:xfrm>
            <a:off x="539750" y="5589588"/>
            <a:ext cx="2663825" cy="1031875"/>
          </a:xfrm>
          <a:prstGeom prst="rect">
            <a:avLst/>
          </a:prstGeom>
          <a:solidFill>
            <a:srgbClr val="FFFF99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000" b="1">
                <a:latin typeface="Comic Sans MS" pitchFamily="66" charset="0"/>
              </a:rPr>
              <a:t>Hlasitá hudba </a:t>
            </a:r>
          </a:p>
          <a:p>
            <a:pPr algn="ctr">
              <a:defRPr/>
            </a:pPr>
            <a:endParaRPr lang="cs-CZ" sz="2000" b="1">
              <a:latin typeface="Comic Sans MS" pitchFamily="66" charset="0"/>
            </a:endParaRPr>
          </a:p>
          <a:p>
            <a:pPr algn="ctr">
              <a:defRPr/>
            </a:pPr>
            <a:r>
              <a:rPr lang="cs-CZ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100 dB</a:t>
            </a:r>
            <a:endParaRPr lang="cs-CZ" sz="2000" b="1">
              <a:latin typeface="Comic Sans MS" pitchFamily="66" charset="0"/>
            </a:endParaRPr>
          </a:p>
        </p:txBody>
      </p:sp>
      <p:pic>
        <p:nvPicPr>
          <p:cNvPr id="17412" name="Picture 4" descr="C:\Users\Vlasák\AppData\Local\Microsoft\Windows\Temporary Internet Files\Content.IE5\YFJ28ZV3\MC900320174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8175" y="188913"/>
            <a:ext cx="1260475" cy="182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12" descr="C:\Users\Vlasák\AppData\Local\Microsoft\Windows\Temporary Internet Files\Content.IE5\LV1QN3B1\MC900397454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850" y="260350"/>
            <a:ext cx="1827213" cy="158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10" descr="C:\Users\Vlasák\AppData\Local\Microsoft\Windows\Temporary Internet Files\Content.IE5\YFJ28ZV3\MP900386060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7900" y="4076700"/>
            <a:ext cx="2616200" cy="1868488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7415" name="Picture 9" descr="MC900320996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62700" y="2565400"/>
            <a:ext cx="2781300" cy="215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Picture 11" descr="MC900056293[1]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27088" y="3716338"/>
            <a:ext cx="1812925" cy="1795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ýbuch 2 3"/>
          <p:cNvSpPr/>
          <p:nvPr/>
        </p:nvSpPr>
        <p:spPr>
          <a:xfrm>
            <a:off x="1187450" y="5300663"/>
            <a:ext cx="3068638" cy="1368425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/>
          </a:p>
        </p:txBody>
      </p:sp>
      <p:sp>
        <p:nvSpPr>
          <p:cNvPr id="2" name="TextovéPole 3"/>
          <p:cNvSpPr txBox="1">
            <a:spLocks noChangeArrowheads="1"/>
          </p:cNvSpPr>
          <p:nvPr/>
        </p:nvSpPr>
        <p:spPr bwMode="auto">
          <a:xfrm>
            <a:off x="395288" y="404813"/>
            <a:ext cx="2879725" cy="2251075"/>
          </a:xfrm>
          <a:prstGeom prst="rect">
            <a:avLst/>
          </a:prstGeom>
          <a:solidFill>
            <a:srgbClr val="FFFF99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000" b="1">
                <a:latin typeface="Comic Sans MS" pitchFamily="66" charset="0"/>
              </a:rPr>
              <a:t>Rockový koncert, sbíječka </a:t>
            </a:r>
          </a:p>
          <a:p>
            <a:pPr algn="ctr">
              <a:defRPr/>
            </a:pPr>
            <a:endParaRPr lang="cs-CZ" sz="2000" b="1">
              <a:latin typeface="Comic Sans MS" pitchFamily="66" charset="0"/>
            </a:endParaRPr>
          </a:p>
          <a:p>
            <a:pPr algn="ctr">
              <a:defRPr/>
            </a:pPr>
            <a:r>
              <a:rPr lang="cs-CZ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120 dB</a:t>
            </a:r>
          </a:p>
          <a:p>
            <a:pPr algn="ctr">
              <a:defRPr/>
            </a:pPr>
            <a:endParaRPr lang="cs-CZ" sz="2000" b="1">
              <a:latin typeface="Comic Sans MS" pitchFamily="66" charset="0"/>
            </a:endParaRPr>
          </a:p>
          <a:p>
            <a:pPr algn="ctr">
              <a:defRPr/>
            </a:pPr>
            <a:r>
              <a:rPr lang="cs-CZ" sz="2000" b="1">
                <a:latin typeface="Comic Sans MS" pitchFamily="66" charset="0"/>
              </a:rPr>
              <a:t>Nebezpečí poškození sluchu</a:t>
            </a:r>
          </a:p>
        </p:txBody>
      </p:sp>
      <p:sp>
        <p:nvSpPr>
          <p:cNvPr id="3" name="TextovéPole 3"/>
          <p:cNvSpPr txBox="1">
            <a:spLocks noChangeArrowheads="1"/>
          </p:cNvSpPr>
          <p:nvPr/>
        </p:nvSpPr>
        <p:spPr bwMode="auto">
          <a:xfrm>
            <a:off x="4067175" y="4437063"/>
            <a:ext cx="2879725" cy="1946275"/>
          </a:xfrm>
          <a:prstGeom prst="rect">
            <a:avLst/>
          </a:prstGeom>
          <a:solidFill>
            <a:srgbClr val="FFFF99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000" b="1">
                <a:latin typeface="Comic Sans MS" pitchFamily="66" charset="0"/>
              </a:rPr>
              <a:t>Startující raketa </a:t>
            </a:r>
          </a:p>
          <a:p>
            <a:pPr algn="ctr">
              <a:defRPr/>
            </a:pPr>
            <a:endParaRPr lang="cs-CZ" sz="2000" b="1">
              <a:latin typeface="Comic Sans MS" pitchFamily="66" charset="0"/>
            </a:endParaRPr>
          </a:p>
          <a:p>
            <a:pPr algn="ctr">
              <a:defRPr/>
            </a:pPr>
            <a:r>
              <a:rPr lang="cs-CZ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140 dB</a:t>
            </a:r>
          </a:p>
          <a:p>
            <a:pPr algn="ctr">
              <a:defRPr/>
            </a:pPr>
            <a:endParaRPr lang="cs-CZ" sz="2000" b="1">
              <a:latin typeface="Comic Sans MS" pitchFamily="66" charset="0"/>
            </a:endParaRPr>
          </a:p>
          <a:p>
            <a:pPr algn="ctr">
              <a:defRPr/>
            </a:pPr>
            <a:r>
              <a:rPr lang="cs-CZ" sz="2000" b="1">
                <a:latin typeface="Comic Sans MS" pitchFamily="66" charset="0"/>
              </a:rPr>
              <a:t>Trvalé poškození sluchu</a:t>
            </a:r>
          </a:p>
        </p:txBody>
      </p:sp>
      <p:sp>
        <p:nvSpPr>
          <p:cNvPr id="5" name="TextovéPole 3"/>
          <p:cNvSpPr txBox="1">
            <a:spLocks noChangeArrowheads="1"/>
          </p:cNvSpPr>
          <p:nvPr/>
        </p:nvSpPr>
        <p:spPr bwMode="auto">
          <a:xfrm>
            <a:off x="5940425" y="333375"/>
            <a:ext cx="2879725" cy="1641475"/>
          </a:xfrm>
          <a:prstGeom prst="rect">
            <a:avLst/>
          </a:prstGeom>
          <a:solidFill>
            <a:srgbClr val="FFFF99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sz="2000" b="1">
                <a:latin typeface="Comic Sans MS" pitchFamily="66" charset="0"/>
              </a:rPr>
              <a:t>Proudové letadlo </a:t>
            </a:r>
          </a:p>
          <a:p>
            <a:pPr algn="ctr">
              <a:defRPr/>
            </a:pPr>
            <a:endParaRPr lang="cs-CZ" sz="2000" b="1">
              <a:latin typeface="Comic Sans MS" pitchFamily="66" charset="0"/>
            </a:endParaRPr>
          </a:p>
          <a:p>
            <a:pPr algn="ctr">
              <a:defRPr/>
            </a:pPr>
            <a:r>
              <a:rPr lang="cs-CZ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130 dB</a:t>
            </a:r>
          </a:p>
          <a:p>
            <a:pPr algn="ctr">
              <a:defRPr/>
            </a:pPr>
            <a:endParaRPr lang="cs-CZ" sz="2000" b="1">
              <a:latin typeface="Comic Sans MS" pitchFamily="66" charset="0"/>
            </a:endParaRPr>
          </a:p>
          <a:p>
            <a:pPr algn="ctr">
              <a:defRPr/>
            </a:pPr>
            <a:r>
              <a:rPr lang="cs-CZ" sz="2000" b="1">
                <a:latin typeface="Comic Sans MS" pitchFamily="66" charset="0"/>
              </a:rPr>
              <a:t>Bolest v uších</a:t>
            </a:r>
          </a:p>
        </p:txBody>
      </p:sp>
      <p:pic>
        <p:nvPicPr>
          <p:cNvPr id="18437" name="Picture 2" descr="C:\Users\Vlasák\AppData\Local\Microsoft\Windows\Temporary Internet Files\Content.IE5\603FADE6\MC900233431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2636838"/>
            <a:ext cx="2122487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7" descr="C:\Users\Vlasák\AppData\Local\Microsoft\Windows\Temporary Internet Files\Content.IE5\XDC1BKP8\MC900282082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79613" y="3789363"/>
            <a:ext cx="1233487" cy="220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2" descr="C:\Users\Vlasák\AppData\Local\Microsoft\Windows\Temporary Internet Files\Content.IE5\603FADE6\MP900422429[1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35825" y="4005263"/>
            <a:ext cx="1755775" cy="2636837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8440" name="Picture 5" descr="C:\Users\Vlasák\AppData\Local\Microsoft\Windows\Temporary Internet Files\Content.IE5\LV1QN3B1\MP900442499[1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67175" y="2116138"/>
            <a:ext cx="2736850" cy="1838325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468313" y="260350"/>
            <a:ext cx="8229600" cy="1143000"/>
          </a:xfrm>
          <a:prstGeom prst="rect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txBody>
          <a:bodyPr/>
          <a:lstStyle/>
          <a:p>
            <a:pPr algn="ctr">
              <a:defRPr/>
            </a:pPr>
            <a:r>
              <a:rPr lang="cs-CZ" sz="4400" b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Co je to hluk?</a:t>
            </a:r>
          </a:p>
        </p:txBody>
      </p:sp>
      <p:sp>
        <p:nvSpPr>
          <p:cNvPr id="19458" name="TextovéPole 2"/>
          <p:cNvSpPr txBox="1">
            <a:spLocks noChangeArrowheads="1"/>
          </p:cNvSpPr>
          <p:nvPr/>
        </p:nvSpPr>
        <p:spPr bwMode="auto">
          <a:xfrm>
            <a:off x="539750" y="1989138"/>
            <a:ext cx="4032250" cy="1031875"/>
          </a:xfrm>
          <a:prstGeom prst="rect">
            <a:avLst/>
          </a:prstGeom>
          <a:noFill/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omic Sans MS" pitchFamily="66" charset="0"/>
              </a:rPr>
              <a:t>Hluk je nežádoucí  zvuk, který vyvolává nepříjemný sluchový vjem.</a:t>
            </a:r>
          </a:p>
        </p:txBody>
      </p:sp>
      <p:pic>
        <p:nvPicPr>
          <p:cNvPr id="19459" name="Picture 7" descr="MC900082397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3284538"/>
            <a:ext cx="2879725" cy="242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8" descr="MC900324868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1863" y="2492375"/>
            <a:ext cx="1871662" cy="137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9" descr="MC90032487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84888" y="4724400"/>
            <a:ext cx="2016125" cy="158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11" descr="MC900347865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95738" y="3429000"/>
            <a:ext cx="2260600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5" descr="gallery1031_1_tn0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4005263"/>
            <a:ext cx="26638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2" name="Picture 13" descr="MC900441330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87450" y="4979988"/>
            <a:ext cx="1878013" cy="187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Nadpis 1"/>
          <p:cNvSpPr txBox="1">
            <a:spLocks/>
          </p:cNvSpPr>
          <p:nvPr/>
        </p:nvSpPr>
        <p:spPr>
          <a:xfrm>
            <a:off x="468313" y="260350"/>
            <a:ext cx="8229600" cy="1143000"/>
          </a:xfrm>
          <a:prstGeom prst="rect">
            <a:avLst/>
          </a:prstGeom>
          <a:solidFill>
            <a:srgbClr val="FFFF00"/>
          </a:solidFill>
          <a:ln w="50800">
            <a:solidFill>
              <a:srgbClr val="FF0000"/>
            </a:solidFill>
          </a:ln>
        </p:spPr>
        <p:txBody>
          <a:bodyPr/>
          <a:lstStyle/>
          <a:p>
            <a:pPr algn="ctr">
              <a:defRPr/>
            </a:pPr>
            <a:r>
              <a:rPr lang="cs-CZ" sz="4400" b="1">
                <a:effectLst>
                  <a:outerShdw blurRad="38100" dist="38100" dir="2700000" algn="tl">
                    <a:srgbClr val="FFFFFF"/>
                  </a:outerShdw>
                </a:effectLst>
                <a:latin typeface="Comic Sans MS" pitchFamily="66" charset="0"/>
              </a:rPr>
              <a:t>Jak se před hlukem chránit?</a:t>
            </a:r>
          </a:p>
        </p:txBody>
      </p:sp>
      <p:sp>
        <p:nvSpPr>
          <p:cNvPr id="20484" name="TextovéPole 2"/>
          <p:cNvSpPr txBox="1">
            <a:spLocks noChangeArrowheads="1"/>
          </p:cNvSpPr>
          <p:nvPr/>
        </p:nvSpPr>
        <p:spPr bwMode="auto">
          <a:xfrm>
            <a:off x="539750" y="1989138"/>
            <a:ext cx="6337300" cy="422275"/>
          </a:xfrm>
          <a:prstGeom prst="rect">
            <a:avLst/>
          </a:prstGeom>
          <a:solidFill>
            <a:srgbClr val="FFFF99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omic Sans MS" pitchFamily="66" charset="0"/>
              </a:rPr>
              <a:t>1, Odstranění nebo úprava kmitajících předmětů</a:t>
            </a:r>
          </a:p>
        </p:txBody>
      </p:sp>
      <p:pic>
        <p:nvPicPr>
          <p:cNvPr id="20485" name="Picture 7" descr="MC900234165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4213" y="2636838"/>
            <a:ext cx="2733675" cy="167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8" descr="MC900234165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59338" y="2565400"/>
            <a:ext cx="2733675" cy="167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7" name="Line 9"/>
          <p:cNvSpPr>
            <a:spLocks noChangeShapeType="1"/>
          </p:cNvSpPr>
          <p:nvPr/>
        </p:nvSpPr>
        <p:spPr bwMode="auto">
          <a:xfrm>
            <a:off x="3203575" y="3500438"/>
            <a:ext cx="1368425" cy="0"/>
          </a:xfrm>
          <a:prstGeom prst="line">
            <a:avLst/>
          </a:prstGeom>
          <a:noFill/>
          <a:ln w="825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20488" name="Line 10"/>
          <p:cNvSpPr>
            <a:spLocks noChangeShapeType="1"/>
          </p:cNvSpPr>
          <p:nvPr/>
        </p:nvSpPr>
        <p:spPr bwMode="auto">
          <a:xfrm>
            <a:off x="4932363" y="2636838"/>
            <a:ext cx="2087562" cy="1584325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0489" name="Line 11"/>
          <p:cNvSpPr>
            <a:spLocks noChangeShapeType="1"/>
          </p:cNvSpPr>
          <p:nvPr/>
        </p:nvSpPr>
        <p:spPr bwMode="auto">
          <a:xfrm flipV="1">
            <a:off x="4859338" y="2708275"/>
            <a:ext cx="1944687" cy="1441450"/>
          </a:xfrm>
          <a:prstGeom prst="line">
            <a:avLst/>
          </a:prstGeom>
          <a:noFill/>
          <a:ln w="63500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cs-CZ"/>
          </a:p>
        </p:txBody>
      </p:sp>
      <p:sp>
        <p:nvSpPr>
          <p:cNvPr id="20490" name="TextovéPole 2"/>
          <p:cNvSpPr txBox="1">
            <a:spLocks noChangeArrowheads="1"/>
          </p:cNvSpPr>
          <p:nvPr/>
        </p:nvSpPr>
        <p:spPr bwMode="auto">
          <a:xfrm>
            <a:off x="827088" y="4437063"/>
            <a:ext cx="3600450" cy="422275"/>
          </a:xfrm>
          <a:prstGeom prst="rect">
            <a:avLst/>
          </a:prstGeom>
          <a:solidFill>
            <a:srgbClr val="FFFF99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omic Sans MS" pitchFamily="66" charset="0"/>
              </a:rPr>
              <a:t>2, Používat chrániče sluchu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5" descr="MC900014496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1196975"/>
            <a:ext cx="2519363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TextovéPole 2"/>
          <p:cNvSpPr txBox="1">
            <a:spLocks noChangeArrowheads="1"/>
          </p:cNvSpPr>
          <p:nvPr/>
        </p:nvSpPr>
        <p:spPr bwMode="auto">
          <a:xfrm>
            <a:off x="539750" y="692150"/>
            <a:ext cx="6480175" cy="422275"/>
          </a:xfrm>
          <a:prstGeom prst="rect">
            <a:avLst/>
          </a:prstGeom>
          <a:solidFill>
            <a:srgbClr val="FFFF99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omic Sans MS" pitchFamily="66" charset="0"/>
              </a:rPr>
              <a:t>3, Použití vhodné zvukové izolace, zvukové bariéry</a:t>
            </a:r>
          </a:p>
        </p:txBody>
      </p:sp>
      <p:pic>
        <p:nvPicPr>
          <p:cNvPr id="21507" name="Picture 7" descr="MC900024487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48038" y="1196975"/>
            <a:ext cx="2725737" cy="198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TextovéPole 2"/>
          <p:cNvSpPr txBox="1">
            <a:spLocks noChangeArrowheads="1"/>
          </p:cNvSpPr>
          <p:nvPr/>
        </p:nvSpPr>
        <p:spPr bwMode="auto">
          <a:xfrm>
            <a:off x="3492500" y="3429000"/>
            <a:ext cx="5472113" cy="422275"/>
          </a:xfrm>
          <a:prstGeom prst="rect">
            <a:avLst/>
          </a:prstGeom>
          <a:solidFill>
            <a:srgbClr val="FFFF99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latin typeface="Comic Sans MS" pitchFamily="66" charset="0"/>
              </a:rPr>
              <a:t>4, Zvětšování vzdálenosti od zdroje hluku</a:t>
            </a:r>
          </a:p>
        </p:txBody>
      </p:sp>
      <p:pic>
        <p:nvPicPr>
          <p:cNvPr id="21509" name="Picture 12" descr="MC900034288[1]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388" y="5102225"/>
            <a:ext cx="2287587" cy="175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15" descr="MC900349645[1]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64388" y="5157788"/>
            <a:ext cx="1812925" cy="145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1" name="Line 16"/>
          <p:cNvSpPr>
            <a:spLocks noChangeShapeType="1"/>
          </p:cNvSpPr>
          <p:nvPr/>
        </p:nvSpPr>
        <p:spPr bwMode="auto">
          <a:xfrm>
            <a:off x="2916238" y="6092825"/>
            <a:ext cx="3816350" cy="0"/>
          </a:xfrm>
          <a:prstGeom prst="line">
            <a:avLst/>
          </a:prstGeom>
          <a:noFill/>
          <a:ln w="79375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cs-CZ"/>
          </a:p>
        </p:txBody>
      </p:sp>
      <p:sp>
        <p:nvSpPr>
          <p:cNvPr id="21512" name="TextovéPole 2"/>
          <p:cNvSpPr txBox="1">
            <a:spLocks noChangeArrowheads="1"/>
          </p:cNvSpPr>
          <p:nvPr/>
        </p:nvSpPr>
        <p:spPr bwMode="auto">
          <a:xfrm>
            <a:off x="2484438" y="4724400"/>
            <a:ext cx="4321175" cy="1181100"/>
          </a:xfrm>
          <a:prstGeom prst="rect">
            <a:avLst/>
          </a:prstGeom>
          <a:solidFill>
            <a:srgbClr val="FFFF99"/>
          </a:solidFill>
          <a:ln w="2540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b="1">
                <a:latin typeface="Comic Sans MS" pitchFamily="66" charset="0"/>
              </a:rPr>
              <a:t>Hlasitost velmi rychle klesá s rostoucí vzdáleností. Jestliže se vzdálenost mezi zdrojem hluku a osobou, který hluk vnímá, prodlouží 2x, 3x, 4x… hlasitost klesne 4x, 9x, 16x…. To je pro lidský sluch značná úleva.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4"/>
          <p:cNvSpPr>
            <a:spLocks noChangeArrowheads="1"/>
          </p:cNvSpPr>
          <p:nvPr/>
        </p:nvSpPr>
        <p:spPr bwMode="auto">
          <a:xfrm>
            <a:off x="323850" y="338138"/>
            <a:ext cx="18653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Comic Sans MS" pitchFamily="66" charset="0"/>
              </a:rPr>
              <a:t>Použité zdroje:</a:t>
            </a:r>
          </a:p>
          <a:p>
            <a:endParaRPr lang="cs-CZ" b="1"/>
          </a:p>
        </p:txBody>
      </p:sp>
      <p:sp>
        <p:nvSpPr>
          <p:cNvPr id="22530" name="Rectangle 5"/>
          <p:cNvSpPr>
            <a:spLocks noChangeArrowheads="1"/>
          </p:cNvSpPr>
          <p:nvPr/>
        </p:nvSpPr>
        <p:spPr bwMode="auto">
          <a:xfrm>
            <a:off x="323850" y="981075"/>
            <a:ext cx="8032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František Jáchym a Jiří Tesař, Fyzika pro 9. ročník základní školy, SPN, 2001</a:t>
            </a:r>
          </a:p>
        </p:txBody>
      </p:sp>
      <p:sp>
        <p:nvSpPr>
          <p:cNvPr id="22531" name="Rectangle 6"/>
          <p:cNvSpPr>
            <a:spLocks noChangeArrowheads="1"/>
          </p:cNvSpPr>
          <p:nvPr/>
        </p:nvSpPr>
        <p:spPr bwMode="auto">
          <a:xfrm>
            <a:off x="468313" y="4292600"/>
            <a:ext cx="7493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Ostatní obrázky jsou vytvořeny vložením klipartů – www.office.microsoft.com</a:t>
            </a:r>
          </a:p>
        </p:txBody>
      </p:sp>
      <p:sp>
        <p:nvSpPr>
          <p:cNvPr id="22532" name="Rectangle 7"/>
          <p:cNvSpPr>
            <a:spLocks noChangeArrowheads="1"/>
          </p:cNvSpPr>
          <p:nvPr/>
        </p:nvSpPr>
        <p:spPr bwMode="auto">
          <a:xfrm>
            <a:off x="395288" y="1773238"/>
            <a:ext cx="2406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Obrázek měřiče hluku</a:t>
            </a:r>
          </a:p>
        </p:txBody>
      </p:sp>
      <p:sp>
        <p:nvSpPr>
          <p:cNvPr id="22533" name="Rectangle 8"/>
          <p:cNvSpPr>
            <a:spLocks noChangeArrowheads="1"/>
          </p:cNvSpPr>
          <p:nvPr/>
        </p:nvSpPr>
        <p:spPr bwMode="auto">
          <a:xfrm>
            <a:off x="395288" y="3284538"/>
            <a:ext cx="56832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hlinkClick r:id="rId2"/>
              </a:rPr>
              <a:t>http://komasport.cz/data/galerie/gallery1031_1_tn0.jpg</a:t>
            </a:r>
            <a:endParaRPr lang="cs-CZ"/>
          </a:p>
          <a:p>
            <a:endParaRPr lang="cs-CZ"/>
          </a:p>
          <a:p>
            <a:endParaRPr lang="cs-CZ"/>
          </a:p>
        </p:txBody>
      </p:sp>
      <p:sp>
        <p:nvSpPr>
          <p:cNvPr id="22534" name="Rectangle 9"/>
          <p:cNvSpPr>
            <a:spLocks noChangeArrowheads="1"/>
          </p:cNvSpPr>
          <p:nvPr/>
        </p:nvSpPr>
        <p:spPr bwMode="auto">
          <a:xfrm>
            <a:off x="468313" y="2852738"/>
            <a:ext cx="2482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/>
              <a:t>Obrázek špuntů do uší</a:t>
            </a:r>
          </a:p>
        </p:txBody>
      </p:sp>
      <p:sp>
        <p:nvSpPr>
          <p:cNvPr id="22535" name="Rectangle 10"/>
          <p:cNvSpPr>
            <a:spLocks noChangeArrowheads="1"/>
          </p:cNvSpPr>
          <p:nvPr/>
        </p:nvSpPr>
        <p:spPr bwMode="auto">
          <a:xfrm>
            <a:off x="395288" y="2276475"/>
            <a:ext cx="8280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hlinkClick r:id="rId3"/>
              </a:rPr>
              <a:t>http://www.thedailydecibel.com/p/sound-level-meters-decibel-meters-and.html</a:t>
            </a:r>
            <a:endParaRPr lang="cs-CZ"/>
          </a:p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293</Words>
  <Application>Microsoft Office PowerPoint</Application>
  <PresentationFormat>On-screen Show (4:3)</PresentationFormat>
  <Paragraphs>75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Šablona návrhu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Comic Sans MS</vt:lpstr>
      <vt:lpstr>Motiv systému Office</vt:lpstr>
      <vt:lpstr>Snímek 1</vt:lpstr>
      <vt:lpstr>Hlasitost zvuku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a MŠ Kladno, Norská 2633 - Vlasák</dc:creator>
  <cp:lastModifiedBy>DUM</cp:lastModifiedBy>
  <cp:revision>21</cp:revision>
  <dcterms:created xsi:type="dcterms:W3CDTF">2013-04-03T10:28:17Z</dcterms:created>
  <dcterms:modified xsi:type="dcterms:W3CDTF">2014-05-03T10:21:25Z</dcterms:modified>
</cp:coreProperties>
</file>