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EC4C5-2B81-41C1-BA2B-B02D0FBBC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2E6BC7-D0FF-4311-921D-06BBE9809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9588C6-9B0E-40D9-B5DE-5CE72468C0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43991-8469-472A-94E9-BA21973CB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59ECC-6EA3-4368-BCB1-B89C0945C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9C55B8-4FF7-4BD9-BA37-1D5156E55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6BE6AA-07EA-4791-BAE5-3E9CCE37D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B78F16-7132-443A-9420-6AEE3CA21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5095F0-41D6-4911-9638-95A4B9DCE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687336-943C-4301-8439-20B7FF3EE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A9F6B9-2AF2-471A-8BB1-2C9769D72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A79E94B-9D1C-4107-9240-735B756E3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url?sa=i&amp;rct=j&amp;q=clipart+koncert&amp;source=images&amp;cd=&amp;cad=rja&amp;docid=jiDg7UMcD-wjPM&amp;tbnid=mu0ACZf0FPkY6M:&amp;ved=0CAUQjRw&amp;url=http%3A%2F%2Fwww.clipartheaven.com%2Fshow%2Fclipart%2Fmusic%2Fentertainment%2Foutdoor_concert_2-gif.html&amp;ei=3dpiUYz1C8nfOYitgIAO&amp;psig=AFQjCNFvD260G0FOIjl5nDqBx6jrSM6dAw&amp;ust=136551942109093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ww.google.cz/url?sa=i&amp;rct=j&amp;q=clipart+koncert&amp;source=images&amp;cd=&amp;cad=rja&amp;docid=KO1qaK4x56AKFM&amp;tbnid=u2QUzvWzBwlcEM:&amp;ved=0CAUQjRw&amp;url=http%3A%2F%2Fwww.thornleywmc.com%2Fpage2.htm&amp;ei=A9xiUaqQMMTOON3TgZAM&amp;psig=AFQjCNFvD260G0FOIjl5nDqBx6jrSM6dAw&amp;ust=1365519421090931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7.jpeg"/><Relationship Id="rId7" Type="http://schemas.openxmlformats.org/officeDocument/2006/relationships/image" Target="../media/image9.png"/><Relationship Id="rId2" Type="http://schemas.openxmlformats.org/officeDocument/2006/relationships/hyperlink" Target="http://www.google.cz/url?sa=i&amp;rct=j&amp;q=clipart+koncert&amp;source=images&amp;cd=&amp;cad=rja&amp;docid=kisqZsDEeZkAEM&amp;tbnid=RJGXazOwDRjsUM:&amp;ved=0CAUQjRw&amp;url=http%3A%2F%2Fbhsmusicboosters.blogspot.com%2F2012%2F10%2Flineup-for-gala-benefit-concert.html&amp;ei=zt1iUYGyDM7KtAaHzoHgAQ&amp;psig=AFQjCNFZnzB0bPSXaZ2NBkzD0CMINu2Hpw&amp;ust=136552020436834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url?sa=i&amp;rct=j&amp;q=clipart+orchestr&amp;source=images&amp;cd=&amp;cad=rja&amp;docid=GmbEYLVItE3eAM&amp;tbnid=U7A_fbdlKZnzMM:&amp;ved=0CAUQjRw&amp;url=http%3A%2F%2Fwww.clipartlab.com%2Fclipart_preview%2Fcl6-classic.php&amp;ei=5N9iUeZwkcmzBremgcAD&amp;psig=AFQjCNGEMHq_S01qG6k0G8PaTMCRS97zSA&amp;ust=1365520547297052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://www.google.cz/url?sa=i&amp;rct=j&amp;q=clipart+akustick%C3%BD&amp;source=images&amp;cd=&amp;cad=rja&amp;docid=-GpOwo-kPMcEyM&amp;tbnid=Nak6OcX0oq5pyM:&amp;ved=0CAUQjRw&amp;url=http%3A%2F%2Fwww.somvprahe.sk%2Fnode%2F87478&amp;ei=a95iUakPxZO1BvnLgaAC&amp;psig=AFQjCNHyezoYEbOToXW3G-0axiccYo0LIA&amp;ust=136552024536395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hyperlink" Target="http://www.google.cz/url?sa=i&amp;rct=j&amp;q=clipart+orchestr&amp;source=images&amp;cd=&amp;cad=rja&amp;docid=D9woID-mB68e9M&amp;tbnid=8hUCc0DiuJkJHM:&amp;ved=0CAUQjRw&amp;url=http%3A%2F%2Flatimesblogs.latimes.com%2Fwashington%2Fdnc%2F&amp;ei=g-RiUY2IEYfIswat-IGIAw&amp;psig=AFQjCNGEMHq_S01qG6k0G8PaTMCRS97zSA&amp;ust=1365520547297052" TargetMode="Externa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//upload.wikimedia.org/wikipedia/commons/8/8c/Lautsprecher_4-wege_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3.wmf"/><Relationship Id="rId7" Type="http://schemas.openxmlformats.org/officeDocument/2006/relationships/hyperlink" Target="//upload.wikimedia.org/wikipedia/commons/a/a4/Flash_memory_cards_size.jpg" TargetMode="External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hyperlink" Target="//upload.wikimedia.org/wikipedia/commons/0/0d/Blu-ray_200GB.jpg" TargetMode="External"/><Relationship Id="rId10" Type="http://schemas.openxmlformats.org/officeDocument/2006/relationships/image" Target="../media/image37.jpeg"/><Relationship Id="rId4" Type="http://schemas.openxmlformats.org/officeDocument/2006/relationships/image" Target="../media/image34.wmf"/><Relationship Id="rId9" Type="http://schemas.openxmlformats.org/officeDocument/2006/relationships/hyperlink" Target="//upload.wikimedia.org/wikipedia/commons/8/88/Ipod_5th_Generation_whit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sh_memory_cards_size.jpg" TargetMode="External"/><Relationship Id="rId2" Type="http://schemas.openxmlformats.org/officeDocument/2006/relationships/hyperlink" Target="http://cs.wikipedia.org/wiki/Soubor:Blu-ray_200GB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Ipod_5th_Generation_whi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ChangeArrowheads="1"/>
          </p:cNvSpPr>
          <p:nvPr/>
        </p:nvSpPr>
        <p:spPr bwMode="auto">
          <a:xfrm>
            <a:off x="330200" y="1858963"/>
            <a:ext cx="8666163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dirty="0">
                <a:latin typeface="Calibri" pitchFamily="34" charset="0"/>
              </a:rPr>
              <a:t>Název školy: </a:t>
            </a:r>
            <a:r>
              <a:rPr lang="cs-CZ" b="1" dirty="0">
                <a:latin typeface="Calibri" pitchFamily="34" charset="0"/>
              </a:rPr>
              <a:t> Základní škola a Mate</a:t>
            </a:r>
            <a:r>
              <a:rPr lang="cs-CZ" b="1" dirty="0"/>
              <a:t>ř</a:t>
            </a:r>
            <a:r>
              <a:rPr lang="cs-CZ" b="1" dirty="0">
                <a:latin typeface="Calibri" pitchFamily="34" charset="0"/>
              </a:rPr>
              <a:t>ská škola Kladno, Norská 2633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r>
              <a:rPr lang="cs-CZ" dirty="0">
                <a:latin typeface="Calibri" pitchFamily="34" charset="0"/>
              </a:rPr>
              <a:t>Autor: </a:t>
            </a:r>
            <a:r>
              <a:rPr lang="cs-CZ" b="1" dirty="0">
                <a:latin typeface="Calibri" pitchFamily="34" charset="0"/>
              </a:rPr>
              <a:t>Bc. František Vlasák, </a:t>
            </a:r>
            <a:r>
              <a:rPr lang="cs-CZ" b="1" dirty="0" err="1">
                <a:latin typeface="Calibri" pitchFamily="34" charset="0"/>
              </a:rPr>
              <a:t>DiS</a:t>
            </a:r>
            <a:r>
              <a:rPr lang="cs-CZ" b="1" dirty="0">
                <a:latin typeface="Calibri" pitchFamily="34" charset="0"/>
              </a:rPr>
              <a:t>.</a:t>
            </a:r>
          </a:p>
          <a:p>
            <a:r>
              <a:rPr lang="cs-CZ" dirty="0">
                <a:latin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</a:rPr>
              <a:t>VY_52_INOVACE_F.9.Vl.12_Zvuk_a_hudba_přenos_zvuku</a:t>
            </a:r>
            <a:r>
              <a:rPr lang="cs-CZ" dirty="0">
                <a:latin typeface="Calibri" pitchFamily="34" charset="0"/>
              </a:rPr>
              <a:t> </a:t>
            </a:r>
            <a:br>
              <a:rPr lang="cs-CZ" dirty="0">
                <a:latin typeface="Calibri" pitchFamily="34" charset="0"/>
              </a:rPr>
            </a:b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Datum: </a:t>
            </a:r>
            <a:r>
              <a:rPr lang="cs-CZ" b="1" dirty="0">
                <a:latin typeface="Calibri" pitchFamily="34" charset="0"/>
              </a:rPr>
              <a:t>6.4.2013</a:t>
            </a:r>
          </a:p>
          <a:p>
            <a:r>
              <a:rPr lang="cs-CZ" dirty="0">
                <a:latin typeface="Calibri" pitchFamily="34" charset="0"/>
              </a:rPr>
              <a:t>Ro</a:t>
            </a:r>
            <a:r>
              <a:rPr lang="cs-CZ" dirty="0"/>
              <a:t>č</a:t>
            </a:r>
            <a:r>
              <a:rPr lang="cs-CZ" dirty="0">
                <a:latin typeface="Calibri" pitchFamily="34" charset="0"/>
              </a:rPr>
              <a:t>ník: </a:t>
            </a:r>
            <a:r>
              <a:rPr lang="cs-CZ" b="1" dirty="0">
                <a:latin typeface="Calibri" pitchFamily="34" charset="0"/>
              </a:rPr>
              <a:t>Devátý</a:t>
            </a:r>
          </a:p>
          <a:p>
            <a:r>
              <a:rPr lang="cs-CZ" dirty="0">
                <a:latin typeface="Calibri" pitchFamily="34" charset="0"/>
              </a:rPr>
              <a:t>Vzd</a:t>
            </a:r>
            <a:r>
              <a:rPr lang="cs-CZ" dirty="0"/>
              <a:t>ě</a:t>
            </a:r>
            <a:r>
              <a:rPr lang="cs-CZ" dirty="0">
                <a:latin typeface="Calibri" pitchFamily="34" charset="0"/>
              </a:rPr>
              <a:t>lávací oblast: </a:t>
            </a:r>
            <a:r>
              <a:rPr lang="cs-CZ" b="1" dirty="0"/>
              <a:t>Č</a:t>
            </a:r>
            <a:r>
              <a:rPr lang="cs-CZ" b="1" dirty="0">
                <a:latin typeface="Calibri" pitchFamily="34" charset="0"/>
              </a:rPr>
              <a:t>lov</a:t>
            </a:r>
            <a:r>
              <a:rPr lang="cs-CZ" b="1" dirty="0"/>
              <a:t>ě</a:t>
            </a:r>
            <a:r>
              <a:rPr lang="cs-CZ" b="1" dirty="0">
                <a:latin typeface="Calibri" pitchFamily="34" charset="0"/>
              </a:rPr>
              <a:t>k a p</a:t>
            </a:r>
            <a:r>
              <a:rPr lang="cs-CZ" b="1" dirty="0"/>
              <a:t>ř</a:t>
            </a:r>
            <a:r>
              <a:rPr lang="cs-CZ" b="1" dirty="0">
                <a:latin typeface="Calibri" pitchFamily="34" charset="0"/>
              </a:rPr>
              <a:t>íroda</a:t>
            </a:r>
          </a:p>
          <a:p>
            <a:r>
              <a:rPr lang="cs-CZ" dirty="0">
                <a:latin typeface="Calibri" pitchFamily="34" charset="0"/>
              </a:rPr>
              <a:t>Vzd</a:t>
            </a:r>
            <a:r>
              <a:rPr lang="cs-CZ" dirty="0"/>
              <a:t>ě</a:t>
            </a:r>
            <a:r>
              <a:rPr lang="cs-CZ" dirty="0">
                <a:latin typeface="Calibri" pitchFamily="34" charset="0"/>
              </a:rPr>
              <a:t>lávací obor: </a:t>
            </a:r>
            <a:r>
              <a:rPr lang="cs-CZ" b="1" dirty="0">
                <a:latin typeface="Calibri" pitchFamily="34" charset="0"/>
              </a:rPr>
              <a:t>Fyzika </a:t>
            </a:r>
            <a:br>
              <a:rPr lang="cs-CZ" b="1" dirty="0">
                <a:latin typeface="Calibri" pitchFamily="34" charset="0"/>
              </a:rPr>
            </a:br>
            <a:r>
              <a:rPr lang="cs-CZ" dirty="0">
                <a:latin typeface="Calibri" pitchFamily="34" charset="0"/>
              </a:rPr>
              <a:t>Název: </a:t>
            </a:r>
            <a:r>
              <a:rPr lang="cs-CZ" b="1" dirty="0">
                <a:latin typeface="Calibri" pitchFamily="34" charset="0"/>
              </a:rPr>
              <a:t>Zvuk a </a:t>
            </a:r>
            <a:r>
              <a:rPr lang="cs-CZ" b="1" dirty="0" err="1">
                <a:latin typeface="Calibri" pitchFamily="34" charset="0"/>
              </a:rPr>
              <a:t>a</a:t>
            </a:r>
            <a:r>
              <a:rPr lang="cs-CZ" b="1" dirty="0">
                <a:latin typeface="Calibri" pitchFamily="34" charset="0"/>
              </a:rPr>
              <a:t> hudba, přenos zvuku.</a:t>
            </a:r>
            <a:br>
              <a:rPr lang="cs-CZ" b="1" dirty="0">
                <a:latin typeface="Calibri" pitchFamily="34" charset="0"/>
              </a:rPr>
            </a:br>
            <a:r>
              <a:rPr lang="cs-CZ" dirty="0"/>
              <a:t>Č</a:t>
            </a:r>
            <a:r>
              <a:rPr lang="cs-CZ" dirty="0">
                <a:latin typeface="Calibri" pitchFamily="34" charset="0"/>
              </a:rPr>
              <a:t>íslo opera</a:t>
            </a:r>
            <a:r>
              <a:rPr lang="cs-CZ" dirty="0"/>
              <a:t>č</a:t>
            </a:r>
            <a:r>
              <a:rPr lang="cs-CZ" dirty="0">
                <a:latin typeface="Calibri" pitchFamily="34" charset="0"/>
              </a:rPr>
              <a:t>ního programu: </a:t>
            </a:r>
            <a:r>
              <a:rPr lang="cs-CZ" b="1" dirty="0">
                <a:latin typeface="Calibri" pitchFamily="34" charset="0"/>
              </a:rPr>
              <a:t>CZ.1.07/1.4.00/21.3489</a:t>
            </a:r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Název projektu: </a:t>
            </a:r>
            <a:r>
              <a:rPr lang="cs-CZ" b="1" dirty="0">
                <a:latin typeface="Calibri" pitchFamily="34" charset="0"/>
              </a:rPr>
              <a:t>U</a:t>
            </a:r>
            <a:r>
              <a:rPr lang="cs-CZ" b="1" dirty="0"/>
              <a:t>Č</a:t>
            </a:r>
            <a:r>
              <a:rPr lang="cs-CZ" b="1" dirty="0">
                <a:latin typeface="Calibri" pitchFamily="34" charset="0"/>
              </a:rPr>
              <a:t>ÍME SE S RADOSTÍ</a:t>
            </a:r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Anotace</a:t>
            </a:r>
            <a:r>
              <a:rPr lang="cs-CZ" b="1" dirty="0">
                <a:latin typeface="Calibri" pitchFamily="34" charset="0"/>
              </a:rPr>
              <a:t>: Materiál slou</a:t>
            </a:r>
            <a:r>
              <a:rPr lang="cs-CZ" b="1" dirty="0"/>
              <a:t>ž</a:t>
            </a:r>
            <a:r>
              <a:rPr lang="cs-CZ" b="1" dirty="0">
                <a:latin typeface="Calibri" pitchFamily="34" charset="0"/>
              </a:rPr>
              <a:t>í k objasn</a:t>
            </a:r>
            <a:r>
              <a:rPr lang="cs-CZ" b="1" dirty="0"/>
              <a:t>ě</a:t>
            </a:r>
            <a:r>
              <a:rPr lang="cs-CZ" b="1" dirty="0">
                <a:latin typeface="Calibri" pitchFamily="34" charset="0"/>
              </a:rPr>
              <a:t>ní pojm</a:t>
            </a:r>
            <a:r>
              <a:rPr lang="cs-CZ" b="1" dirty="0"/>
              <a:t>ů</a:t>
            </a:r>
            <a:r>
              <a:rPr lang="cs-CZ" b="1" dirty="0">
                <a:latin typeface="Calibri" pitchFamily="34" charset="0"/>
              </a:rPr>
              <a:t> zvuk, vznik zvuku, přenos zvuku. </a:t>
            </a:r>
            <a:r>
              <a:rPr lang="cs-CZ" b="1" dirty="0"/>
              <a:t>Ž</a:t>
            </a:r>
            <a:r>
              <a:rPr lang="cs-CZ" b="1" dirty="0">
                <a:latin typeface="Calibri" pitchFamily="34" charset="0"/>
              </a:rPr>
              <a:t>áci se seznámí s tím, jak vzniká zvuk pomocí jednotlivých hudebních nástrojů, jak se zvuk přenáší a jak se zaznamenává.</a:t>
            </a:r>
            <a:endParaRPr lang="cs-CZ" dirty="0"/>
          </a:p>
        </p:txBody>
      </p:sp>
      <p:pic>
        <p:nvPicPr>
          <p:cNvPr id="205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4800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Zvuk a hudba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95288" y="2205038"/>
            <a:ext cx="4537075" cy="16414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Lidský hlas vzniká rozkmitáním vzduchu, který prochází z plic přes hrtan, v kterém jsou umístněny hlasivky, do dutiny ústní a odtud do okolí. 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3995738" y="4724400"/>
            <a:ext cx="4537075" cy="10318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Hudba vzniká sloučením zvuků vznikajících na hudebních nástrojích a hlasů zpěváků.  </a:t>
            </a:r>
          </a:p>
        </p:txBody>
      </p:sp>
      <p:pic>
        <p:nvPicPr>
          <p:cNvPr id="3077" name="Picture 7" descr="MC90044179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27647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8" descr="MC90034347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3789363"/>
            <a:ext cx="1787525" cy="281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9" descr="MC900078761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488" y="1700213"/>
            <a:ext cx="1851025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Hudba z hlediska fyziky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468313" y="1773238"/>
            <a:ext cx="3095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Jakou známe hudbu?</a:t>
            </a:r>
          </a:p>
        </p:txBody>
      </p:sp>
      <p:pic>
        <p:nvPicPr>
          <p:cNvPr id="4100" name="Picture 7" descr="outdoor_concert_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2420938"/>
            <a:ext cx="2692400" cy="227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250825" y="5084763"/>
            <a:ext cx="2808288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A, Hudbu živou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– je produkována přímo hudebními nástroji a zpěváky</a:t>
            </a:r>
            <a:r>
              <a:rPr lang="cs-CZ">
                <a:latin typeface="Comic Sans MS" pitchFamily="66" charset="0"/>
              </a:rPr>
              <a:t>.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5580063" y="4652963"/>
            <a:ext cx="2808287" cy="1765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B, Hudbu reprodukovanou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– hudba se šíří z reproduktorů televize, rozhlasu nebo hudebních přehrávačů.</a:t>
            </a:r>
            <a:endParaRPr lang="cs-CZ">
              <a:latin typeface="Comic Sans MS" pitchFamily="66" charset="0"/>
            </a:endParaRPr>
          </a:p>
        </p:txBody>
      </p:sp>
      <p:pic>
        <p:nvPicPr>
          <p:cNvPr id="4103" name="Picture 11" descr="clipart-male-dj-with-mixer-deck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8400" y="2133600"/>
            <a:ext cx="5018088" cy="217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395288" y="2924175"/>
            <a:ext cx="3025775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C, Hudbu instrumentální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– zvuky vydávají hudební nástroje bez lidského hlasu.</a:t>
            </a:r>
            <a:endParaRPr lang="cs-CZ">
              <a:latin typeface="Comic Sans MS" pitchFamily="66" charset="0"/>
            </a:endParaRPr>
          </a:p>
        </p:txBody>
      </p:sp>
      <p:pic>
        <p:nvPicPr>
          <p:cNvPr id="5123" name="Picture 8" descr="26500-Clipart-Illustration-Of-A-Group-Of-Three-Musicians-Playing-The-Drums-And-Guitars-At-A-Rock-Concer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3095625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10" descr="clipart-1-2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263" y="1484313"/>
            <a:ext cx="2805112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5364163" y="333375"/>
            <a:ext cx="3025775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D, Hudbu akustickou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– zvuky vydávají hudební nástroje bez použití elektřiny.</a:t>
            </a:r>
            <a:endParaRPr lang="cs-CZ">
              <a:latin typeface="Comic Sans MS" pitchFamily="66" charset="0"/>
            </a:endParaRPr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779838" y="4149725"/>
            <a:ext cx="5113337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Za hudbu považujeme také zvuk orchestru, případně sólovou hru na hudební nástroj.</a:t>
            </a:r>
            <a:endParaRPr lang="cs-CZ">
              <a:latin typeface="Comic Sans MS" pitchFamily="66" charset="0"/>
            </a:endParaRPr>
          </a:p>
        </p:txBody>
      </p:sp>
      <p:pic>
        <p:nvPicPr>
          <p:cNvPr id="5127" name="Picture 15" descr="cl6-classic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8313" y="4365625"/>
            <a:ext cx="3278187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16" descr="MC900151185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4180397">
            <a:off x="5414169" y="4458494"/>
            <a:ext cx="1406525" cy="265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Základem hudby je vznik zvuku na hudebních nástrojích.</a:t>
            </a:r>
          </a:p>
        </p:txBody>
      </p:sp>
      <p:sp>
        <p:nvSpPr>
          <p:cNvPr id="3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20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Nejjednodušší dělení hudebních nástrojů očima fyziky.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919163" y="4108450"/>
            <a:ext cx="1936750" cy="474663"/>
          </a:xfrm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16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Strunné nástroje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 idx="4294967295"/>
          </p:nvPr>
        </p:nvSpPr>
        <p:spPr>
          <a:xfrm>
            <a:off x="5213350" y="3933825"/>
            <a:ext cx="1668463" cy="525463"/>
          </a:xfrm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Bicí nástroje.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 idx="4294967295"/>
          </p:nvPr>
        </p:nvSpPr>
        <p:spPr>
          <a:xfrm>
            <a:off x="2944813" y="5013325"/>
            <a:ext cx="2101850" cy="527050"/>
          </a:xfrm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Dechové nástroje</a:t>
            </a:r>
          </a:p>
        </p:txBody>
      </p:sp>
      <p:sp>
        <p:nvSpPr>
          <p:cNvPr id="6151" name="Line 9"/>
          <p:cNvSpPr>
            <a:spLocks noChangeShapeType="1"/>
          </p:cNvSpPr>
          <p:nvPr/>
        </p:nvSpPr>
        <p:spPr bwMode="auto">
          <a:xfrm flipH="1">
            <a:off x="2051050" y="1568450"/>
            <a:ext cx="865188" cy="2508250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2" name="Line 10"/>
          <p:cNvSpPr>
            <a:spLocks noChangeShapeType="1"/>
          </p:cNvSpPr>
          <p:nvPr/>
        </p:nvSpPr>
        <p:spPr bwMode="auto">
          <a:xfrm>
            <a:off x="3708400" y="1568450"/>
            <a:ext cx="287338" cy="3444875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3" name="Line 11"/>
          <p:cNvSpPr>
            <a:spLocks noChangeShapeType="1"/>
          </p:cNvSpPr>
          <p:nvPr/>
        </p:nvSpPr>
        <p:spPr bwMode="auto">
          <a:xfrm>
            <a:off x="4824413" y="1568450"/>
            <a:ext cx="1222375" cy="2232025"/>
          </a:xfrm>
          <a:prstGeom prst="line">
            <a:avLst/>
          </a:prstGeom>
          <a:noFill/>
          <a:ln w="889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4" name="Music"/>
          <p:cNvSpPr>
            <a:spLocks noEditPoints="1" noChangeArrowheads="1"/>
          </p:cNvSpPr>
          <p:nvPr/>
        </p:nvSpPr>
        <p:spPr bwMode="auto">
          <a:xfrm>
            <a:off x="827088" y="4941888"/>
            <a:ext cx="944562" cy="1223962"/>
          </a:xfrm>
          <a:custGeom>
            <a:avLst/>
            <a:gdLst>
              <a:gd name="T0" fmla="*/ 614802680 w 21600"/>
              <a:gd name="T1" fmla="*/ 8370823 h 21600"/>
              <a:gd name="T2" fmla="*/ 616558166 w 21600"/>
              <a:gd name="T3" fmla="*/ 1801266910 h 21600"/>
              <a:gd name="T4" fmla="*/ 1813216767 w 21600"/>
              <a:gd name="T5" fmla="*/ 1830560060 h 21600"/>
              <a:gd name="T6" fmla="*/ 614802680 w 21600"/>
              <a:gd name="T7" fmla="*/ 8370823 h 21600"/>
              <a:gd name="T8" fmla="*/ 1806275155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7975 w 21600"/>
              <a:gd name="T16" fmla="*/ 923 h 21600"/>
              <a:gd name="T17" fmla="*/ 20935 w 21600"/>
              <a:gd name="T18" fmla="*/ 5354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pic>
        <p:nvPicPr>
          <p:cNvPr id="6155" name="Picture 13" descr="MC90001939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1568450"/>
            <a:ext cx="2286000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6" name="Picture 14" descr="MC90036156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188" y="3357563"/>
            <a:ext cx="1231900" cy="148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7" name="Picture 15" descr="MM900303329[1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5600" y="5229225"/>
            <a:ext cx="2819400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Strunné nástroje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5508625" y="620713"/>
            <a:ext cx="3025775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Zvuk těchto nástrojů vzniká rozkmitáním struny, která je na obou koncích upevněna.</a:t>
            </a:r>
            <a:endParaRPr lang="cs-CZ">
              <a:latin typeface="Comic Sans MS" pitchFamily="66" charset="0"/>
            </a:endParaRPr>
          </a:p>
        </p:txBody>
      </p:sp>
      <p:pic>
        <p:nvPicPr>
          <p:cNvPr id="7172" name="Picture 6" descr="MC90044178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484313"/>
            <a:ext cx="2093912" cy="209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7" descr="MC90039067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2133600"/>
            <a:ext cx="20526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10" descr="MC900305321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3573463"/>
            <a:ext cx="1525588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12" descr="6a00d8341c630a53ef01538dd5d132970b-600wi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2500" y="4221163"/>
            <a:ext cx="2230438" cy="223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13" descr="MC900441302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8038" y="836613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7" name="Text Box 14"/>
          <p:cNvSpPr txBox="1">
            <a:spLocks noChangeArrowheads="1"/>
          </p:cNvSpPr>
          <p:nvPr/>
        </p:nvSpPr>
        <p:spPr bwMode="auto">
          <a:xfrm>
            <a:off x="4572000" y="2565400"/>
            <a:ext cx="13684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Kytara</a:t>
            </a:r>
          </a:p>
        </p:txBody>
      </p:sp>
      <p:sp>
        <p:nvSpPr>
          <p:cNvPr id="7178" name="Text Box 15"/>
          <p:cNvSpPr txBox="1">
            <a:spLocks noChangeArrowheads="1"/>
          </p:cNvSpPr>
          <p:nvPr/>
        </p:nvSpPr>
        <p:spPr bwMode="auto">
          <a:xfrm>
            <a:off x="7380288" y="2852738"/>
            <a:ext cx="1368425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Basa</a:t>
            </a:r>
          </a:p>
        </p:txBody>
      </p:sp>
      <p:sp>
        <p:nvSpPr>
          <p:cNvPr id="7179" name="Text Box 16"/>
          <p:cNvSpPr txBox="1">
            <a:spLocks noChangeArrowheads="1"/>
          </p:cNvSpPr>
          <p:nvPr/>
        </p:nvSpPr>
        <p:spPr bwMode="auto">
          <a:xfrm>
            <a:off x="179388" y="2924175"/>
            <a:ext cx="13684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Klavír</a:t>
            </a:r>
          </a:p>
        </p:txBody>
      </p:sp>
      <p:sp>
        <p:nvSpPr>
          <p:cNvPr id="7180" name="Text Box 17"/>
          <p:cNvSpPr txBox="1">
            <a:spLocks noChangeArrowheads="1"/>
          </p:cNvSpPr>
          <p:nvPr/>
        </p:nvSpPr>
        <p:spPr bwMode="auto">
          <a:xfrm>
            <a:off x="1692275" y="5805488"/>
            <a:ext cx="1368425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Harfa</a:t>
            </a:r>
          </a:p>
        </p:txBody>
      </p:sp>
      <p:sp>
        <p:nvSpPr>
          <p:cNvPr id="7181" name="Text Box 18"/>
          <p:cNvSpPr txBox="1">
            <a:spLocks noChangeArrowheads="1"/>
          </p:cNvSpPr>
          <p:nvPr/>
        </p:nvSpPr>
        <p:spPr bwMode="auto">
          <a:xfrm>
            <a:off x="4284663" y="4437063"/>
            <a:ext cx="1368425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Housle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Dechové nástroje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508625" y="620713"/>
            <a:ext cx="3025775" cy="149066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Zvuk těchto nástrojů vzniká pomocí píšťal mající otvor, kterým je do nich vháněn vzduch  z úst.</a:t>
            </a:r>
            <a:endParaRPr lang="cs-CZ">
              <a:latin typeface="Comic Sans MS" pitchFamily="66" charset="0"/>
            </a:endParaRPr>
          </a:p>
        </p:txBody>
      </p:sp>
      <p:pic>
        <p:nvPicPr>
          <p:cNvPr id="8196" name="Picture 6" descr="MC90012963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471782">
            <a:off x="5786438" y="1349375"/>
            <a:ext cx="661988" cy="337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7" descr="MC90030529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4868863"/>
            <a:ext cx="37925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8" descr="MC90030530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910117">
            <a:off x="0" y="2133600"/>
            <a:ext cx="400685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11" descr="MC90030531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263" y="3860800"/>
            <a:ext cx="3209925" cy="203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0" name="Text Box 12"/>
          <p:cNvSpPr txBox="1">
            <a:spLocks noChangeArrowheads="1"/>
          </p:cNvSpPr>
          <p:nvPr/>
        </p:nvSpPr>
        <p:spPr bwMode="auto">
          <a:xfrm>
            <a:off x="5148263" y="2420938"/>
            <a:ext cx="1368425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Flétna</a:t>
            </a:r>
          </a:p>
        </p:txBody>
      </p:sp>
      <p:sp>
        <p:nvSpPr>
          <p:cNvPr id="8201" name="Text Box 13"/>
          <p:cNvSpPr txBox="1">
            <a:spLocks noChangeArrowheads="1"/>
          </p:cNvSpPr>
          <p:nvPr/>
        </p:nvSpPr>
        <p:spPr bwMode="auto">
          <a:xfrm>
            <a:off x="6227763" y="6021388"/>
            <a:ext cx="1368425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Tuba</a:t>
            </a:r>
          </a:p>
        </p:txBody>
      </p:sp>
      <p:sp>
        <p:nvSpPr>
          <p:cNvPr id="8202" name="Text Box 14"/>
          <p:cNvSpPr txBox="1">
            <a:spLocks noChangeArrowheads="1"/>
          </p:cNvSpPr>
          <p:nvPr/>
        </p:nvSpPr>
        <p:spPr bwMode="auto">
          <a:xfrm>
            <a:off x="1187450" y="4508500"/>
            <a:ext cx="13684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Trubka</a:t>
            </a:r>
          </a:p>
        </p:txBody>
      </p:sp>
      <p:sp>
        <p:nvSpPr>
          <p:cNvPr id="8203" name="Text Box 15"/>
          <p:cNvSpPr txBox="1">
            <a:spLocks noChangeArrowheads="1"/>
          </p:cNvSpPr>
          <p:nvPr/>
        </p:nvSpPr>
        <p:spPr bwMode="auto">
          <a:xfrm>
            <a:off x="2195513" y="2492375"/>
            <a:ext cx="13684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Klarinet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Bicí nástroje</a:t>
            </a:r>
          </a:p>
        </p:txBody>
      </p:sp>
      <p:sp>
        <p:nvSpPr>
          <p:cNvPr id="9219" name="Text Box 5"/>
          <p:cNvSpPr txBox="1">
            <a:spLocks noChangeArrowheads="1"/>
          </p:cNvSpPr>
          <p:nvPr/>
        </p:nvSpPr>
        <p:spPr bwMode="auto">
          <a:xfrm>
            <a:off x="5508625" y="620713"/>
            <a:ext cx="3025775" cy="149066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K vytváření zvuku dochází pomocí úderů do nástroje, třesením nástrojem, či škrábáním na nástroj. </a:t>
            </a:r>
          </a:p>
        </p:txBody>
      </p:sp>
      <p:pic>
        <p:nvPicPr>
          <p:cNvPr id="9220" name="Picture 6" descr="MP90043878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557338"/>
            <a:ext cx="3506788" cy="260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8" descr="MC90012964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2781300"/>
            <a:ext cx="219075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9" descr="MC90022515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450" y="4581525"/>
            <a:ext cx="1516063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0" descr="MC90023268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363" y="5013325"/>
            <a:ext cx="18637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11" descr="MC900195192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4300" y="2276475"/>
            <a:ext cx="22828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5" name="Text Box 12"/>
          <p:cNvSpPr txBox="1">
            <a:spLocks noChangeArrowheads="1"/>
          </p:cNvSpPr>
          <p:nvPr/>
        </p:nvSpPr>
        <p:spPr bwMode="auto">
          <a:xfrm>
            <a:off x="468313" y="4076700"/>
            <a:ext cx="30956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Souprava bicích nástrojů</a:t>
            </a:r>
          </a:p>
        </p:txBody>
      </p:sp>
      <p:sp>
        <p:nvSpPr>
          <p:cNvPr id="9226" name="Text Box 13"/>
          <p:cNvSpPr txBox="1">
            <a:spLocks noChangeArrowheads="1"/>
          </p:cNvSpPr>
          <p:nvPr/>
        </p:nvSpPr>
        <p:spPr bwMode="auto">
          <a:xfrm>
            <a:off x="2124075" y="6021388"/>
            <a:ext cx="1368425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Činely</a:t>
            </a:r>
          </a:p>
        </p:txBody>
      </p:sp>
      <p:sp>
        <p:nvSpPr>
          <p:cNvPr id="9227" name="Text Box 14"/>
          <p:cNvSpPr txBox="1">
            <a:spLocks noChangeArrowheads="1"/>
          </p:cNvSpPr>
          <p:nvPr/>
        </p:nvSpPr>
        <p:spPr bwMode="auto">
          <a:xfrm>
            <a:off x="6659563" y="4652963"/>
            <a:ext cx="1368425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Triangl</a:t>
            </a:r>
          </a:p>
        </p:txBody>
      </p:sp>
      <p:sp>
        <p:nvSpPr>
          <p:cNvPr id="9228" name="Text Box 15"/>
          <p:cNvSpPr txBox="1">
            <a:spLocks noChangeArrowheads="1"/>
          </p:cNvSpPr>
          <p:nvPr/>
        </p:nvSpPr>
        <p:spPr bwMode="auto">
          <a:xfrm>
            <a:off x="6372225" y="6092825"/>
            <a:ext cx="13684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Tamburína</a:t>
            </a:r>
          </a:p>
        </p:txBody>
      </p:sp>
      <p:sp>
        <p:nvSpPr>
          <p:cNvPr id="9229" name="Text Box 16"/>
          <p:cNvSpPr txBox="1">
            <a:spLocks noChangeArrowheads="1"/>
          </p:cNvSpPr>
          <p:nvPr/>
        </p:nvSpPr>
        <p:spPr bwMode="auto">
          <a:xfrm>
            <a:off x="4067175" y="4076700"/>
            <a:ext cx="13684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Xylofon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Přenos zvuku pomocí elektroniky</a:t>
            </a:r>
          </a:p>
        </p:txBody>
      </p:sp>
      <p:sp>
        <p:nvSpPr>
          <p:cNvPr id="3" name="Nadpis 1"/>
          <p:cNvSpPr>
            <a:spLocks noGrp="1"/>
          </p:cNvSpPr>
          <p:nvPr>
            <p:ph type="title" idx="4294967295"/>
          </p:nvPr>
        </p:nvSpPr>
        <p:spPr>
          <a:xfrm>
            <a:off x="611188" y="1773238"/>
            <a:ext cx="1954212" cy="1143000"/>
          </a:xfrm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0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Mikrofon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5219700" y="1700213"/>
            <a:ext cx="3106738" cy="1143000"/>
          </a:xfrm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0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Reproduktor</a:t>
            </a:r>
          </a:p>
        </p:txBody>
      </p:sp>
      <p:pic>
        <p:nvPicPr>
          <p:cNvPr id="10245" name="Picture 7" descr="MC90044038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3038" y="2214563"/>
            <a:ext cx="2873376" cy="287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8" descr="MC90039689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2565400"/>
            <a:ext cx="2568575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1042988" y="4652963"/>
            <a:ext cx="2520950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Mikrofon je zařízení, které mění zvukový signál na signál elektrický. </a:t>
            </a:r>
            <a:endParaRPr lang="cs-CZ">
              <a:latin typeface="Comic Sans MS" pitchFamily="66" charset="0"/>
            </a:endParaRP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4572000" y="4437063"/>
            <a:ext cx="2520950" cy="1765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Reproduktor je zařízení, které má opačnou funkci než mikrofon – převádí elektrický signál na zvuk.  </a:t>
            </a:r>
            <a:endParaRPr lang="cs-CZ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Soubor:Lautsprecher 4-wege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1333500"/>
            <a:ext cx="3057525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250825" y="4365625"/>
            <a:ext cx="2520950" cy="23145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V reproduktorových soustavách jsou umístněny dva či více reproduktorů. Každý z nich přehrává pouze zvuky v určitém frekvenčním pásmu. </a:t>
            </a:r>
            <a:endParaRPr lang="cs-CZ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0825" y="1333500"/>
            <a:ext cx="2592388" cy="1143000"/>
          </a:xfrm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0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Reproduktorová soustava</a:t>
            </a:r>
          </a:p>
        </p:txBody>
      </p:sp>
      <p:sp>
        <p:nvSpPr>
          <p:cNvPr id="3" name="Nadpis 1"/>
          <p:cNvSpPr>
            <a:spLocks noGrp="1"/>
          </p:cNvSpPr>
          <p:nvPr>
            <p:ph type="title" idx="4294967295"/>
          </p:nvPr>
        </p:nvSpPr>
        <p:spPr>
          <a:xfrm>
            <a:off x="5867400" y="260350"/>
            <a:ext cx="1528763" cy="941388"/>
          </a:xfrm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0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Stereo uspořádání</a:t>
            </a:r>
          </a:p>
        </p:txBody>
      </p:sp>
      <p:pic>
        <p:nvPicPr>
          <p:cNvPr id="4" name="Picture 9" descr="stere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213100"/>
            <a:ext cx="4303712" cy="316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5508625" y="1484313"/>
            <a:ext cx="2520950" cy="1765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Pro stereo zvuk musí přehrávat dva reproduktory ve větší vzdálenosti od sebe = skládání zvuků. </a:t>
            </a:r>
            <a:endParaRPr lang="cs-CZ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rgbClr val="FFFF00"/>
          </a:solidFill>
          <a:ln w="508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Záznam zvuku na nosičích</a:t>
            </a:r>
          </a:p>
        </p:txBody>
      </p:sp>
      <p:pic>
        <p:nvPicPr>
          <p:cNvPr id="12291" name="Picture 5" descr="MC90040798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700213"/>
            <a:ext cx="170815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6" descr="MC90035222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1557338"/>
            <a:ext cx="1792287" cy="159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7" descr="MC90042607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388" y="1700213"/>
            <a:ext cx="1131887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9" descr="Soubor:Blu-ray 200G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4213" y="3860800"/>
            <a:ext cx="276225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11" descr="Soubor:Flash memory cards size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7763" y="3716338"/>
            <a:ext cx="2754312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13" descr="Soubor:Ipod 5th Generation whit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175" y="3789363"/>
            <a:ext cx="1693863" cy="203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7" name="Text Box 14"/>
          <p:cNvSpPr txBox="1">
            <a:spLocks noChangeArrowheads="1"/>
          </p:cNvSpPr>
          <p:nvPr/>
        </p:nvSpPr>
        <p:spPr bwMode="auto">
          <a:xfrm>
            <a:off x="1763713" y="6021388"/>
            <a:ext cx="1728787" cy="385762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Blu-ray disc</a:t>
            </a:r>
          </a:p>
        </p:txBody>
      </p:sp>
      <p:sp>
        <p:nvSpPr>
          <p:cNvPr id="12298" name="Text Box 15"/>
          <p:cNvSpPr txBox="1">
            <a:spLocks noChangeArrowheads="1"/>
          </p:cNvSpPr>
          <p:nvPr/>
        </p:nvSpPr>
        <p:spPr bwMode="auto">
          <a:xfrm>
            <a:off x="250825" y="3429000"/>
            <a:ext cx="1368425" cy="536575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Gramofonová deska</a:t>
            </a:r>
          </a:p>
        </p:txBody>
      </p:sp>
      <p:sp>
        <p:nvSpPr>
          <p:cNvPr id="12299" name="Text Box 16"/>
          <p:cNvSpPr txBox="1">
            <a:spLocks noChangeArrowheads="1"/>
          </p:cNvSpPr>
          <p:nvPr/>
        </p:nvSpPr>
        <p:spPr bwMode="auto">
          <a:xfrm>
            <a:off x="4211638" y="5805488"/>
            <a:ext cx="1368425" cy="660400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MP3 přehrávač</a:t>
            </a:r>
          </a:p>
        </p:txBody>
      </p:sp>
      <p:sp>
        <p:nvSpPr>
          <p:cNvPr id="12300" name="Text Box 17"/>
          <p:cNvSpPr txBox="1">
            <a:spLocks noChangeArrowheads="1"/>
          </p:cNvSpPr>
          <p:nvPr/>
        </p:nvSpPr>
        <p:spPr bwMode="auto">
          <a:xfrm>
            <a:off x="6443663" y="2924175"/>
            <a:ext cx="1368425" cy="385763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CD Disc</a:t>
            </a:r>
          </a:p>
        </p:txBody>
      </p:sp>
      <p:sp>
        <p:nvSpPr>
          <p:cNvPr id="12301" name="Text Box 18"/>
          <p:cNvSpPr txBox="1">
            <a:spLocks noChangeArrowheads="1"/>
          </p:cNvSpPr>
          <p:nvPr/>
        </p:nvSpPr>
        <p:spPr bwMode="auto">
          <a:xfrm>
            <a:off x="3276600" y="2997200"/>
            <a:ext cx="1800225" cy="536575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Magnetofonová páska</a:t>
            </a:r>
          </a:p>
        </p:txBody>
      </p:sp>
      <p:sp>
        <p:nvSpPr>
          <p:cNvPr id="12302" name="Text Box 19"/>
          <p:cNvSpPr txBox="1">
            <a:spLocks noChangeArrowheads="1"/>
          </p:cNvSpPr>
          <p:nvPr/>
        </p:nvSpPr>
        <p:spPr bwMode="auto">
          <a:xfrm>
            <a:off x="7308850" y="5084763"/>
            <a:ext cx="1512888" cy="660400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Paměťové karty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ChangeArrowheads="1"/>
          </p:cNvSpPr>
          <p:nvPr/>
        </p:nvSpPr>
        <p:spPr bwMode="auto">
          <a:xfrm>
            <a:off x="323850" y="338138"/>
            <a:ext cx="18653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omic Sans MS" pitchFamily="66" charset="0"/>
              </a:rPr>
              <a:t>Použité zdroje:</a:t>
            </a:r>
          </a:p>
          <a:p>
            <a:endParaRPr lang="cs-CZ" b="1"/>
          </a:p>
        </p:txBody>
      </p:sp>
      <p:sp>
        <p:nvSpPr>
          <p:cNvPr id="13315" name="Rectangle 5"/>
          <p:cNvSpPr>
            <a:spLocks noChangeArrowheads="1"/>
          </p:cNvSpPr>
          <p:nvPr/>
        </p:nvSpPr>
        <p:spPr bwMode="auto">
          <a:xfrm>
            <a:off x="323850" y="981075"/>
            <a:ext cx="803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František Jáchym a Jiří Tesař, Fyzika pro 9. ročník základní školy, SPN, 2001</a:t>
            </a:r>
          </a:p>
        </p:txBody>
      </p:sp>
      <p:sp>
        <p:nvSpPr>
          <p:cNvPr id="13316" name="Rectangle 7"/>
          <p:cNvSpPr>
            <a:spLocks noChangeArrowheads="1"/>
          </p:cNvSpPr>
          <p:nvPr/>
        </p:nvSpPr>
        <p:spPr bwMode="auto">
          <a:xfrm>
            <a:off x="468313" y="1628775"/>
            <a:ext cx="68643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hlinkClick r:id="rId2"/>
              </a:rPr>
              <a:t>http://cs.wikipedia.org/wiki/Soubor:Blu-ray_200GB.jpg</a:t>
            </a:r>
            <a:endParaRPr lang="cs-CZ"/>
          </a:p>
          <a:p>
            <a:r>
              <a:rPr lang="cs-CZ">
                <a:hlinkClick r:id="rId3"/>
              </a:rPr>
              <a:t>http://cs.wikipedia.org/wiki/Soubor:Flash_memory_cards_size.jpg</a:t>
            </a:r>
            <a:endParaRPr lang="cs-CZ"/>
          </a:p>
          <a:p>
            <a:r>
              <a:rPr lang="cs-CZ">
                <a:hlinkClick r:id="rId4"/>
              </a:rPr>
              <a:t>http://cs.wikipedia.org/wiki/Soubor:Ipod_5th_Generation_white.jpg</a:t>
            </a:r>
            <a:endParaRPr lang="cs-CZ"/>
          </a:p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539750" y="3716338"/>
            <a:ext cx="666079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Ostatní obrázky jsou vytvořeny vložením klipartů nebo </a:t>
            </a:r>
            <a:r>
              <a:rPr lang="cs-CZ" dirty="0" smtClean="0"/>
              <a:t>obrazců:</a:t>
            </a:r>
          </a:p>
          <a:p>
            <a:r>
              <a:rPr lang="cs-CZ" dirty="0" smtClean="0"/>
              <a:t>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358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Comic Sans MS</vt:lpstr>
      <vt:lpstr>Výchozí návrh</vt:lpstr>
      <vt:lpstr>Snímek 1</vt:lpstr>
      <vt:lpstr>Zvuk a hudba</vt:lpstr>
      <vt:lpstr>Hudba z hlediska fyziky</vt:lpstr>
      <vt:lpstr>Snímek 4</vt:lpstr>
      <vt:lpstr>Základem hudby je vznik zvuku na hudebních nástrojích.</vt:lpstr>
      <vt:lpstr>Strunné nástroje</vt:lpstr>
      <vt:lpstr>Dechové nástroje</vt:lpstr>
      <vt:lpstr>Bicí nástroje</vt:lpstr>
      <vt:lpstr>Přenos zvuku pomocí elektroniky</vt:lpstr>
      <vt:lpstr>Reproduktorová soustava</vt:lpstr>
      <vt:lpstr>Záznam zvuku na nosičích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20</cp:revision>
  <dcterms:created xsi:type="dcterms:W3CDTF">2013-04-08T13:54:04Z</dcterms:created>
  <dcterms:modified xsi:type="dcterms:W3CDTF">2014-05-03T10:26:35Z</dcterms:modified>
</cp:coreProperties>
</file>