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6"/>
  </p:notesMasterIdLst>
  <p:sldIdLst>
    <p:sldId id="279" r:id="rId2"/>
    <p:sldId id="259" r:id="rId3"/>
    <p:sldId id="260" r:id="rId4"/>
    <p:sldId id="267" r:id="rId5"/>
    <p:sldId id="264" r:id="rId6"/>
    <p:sldId id="270" r:id="rId7"/>
    <p:sldId id="280" r:id="rId8"/>
    <p:sldId id="271" r:id="rId9"/>
    <p:sldId id="275" r:id="rId10"/>
    <p:sldId id="272" r:id="rId11"/>
    <p:sldId id="278" r:id="rId12"/>
    <p:sldId id="276" r:id="rId13"/>
    <p:sldId id="277" r:id="rId14"/>
    <p:sldId id="28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VY_32_INOVACE_19_Zimní radovánky s měkkými souhláskami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Český jazyk pro 2. a 3.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29. 1.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  <dgm:t>
        <a:bodyPr/>
        <a:lstStyle/>
        <a:p>
          <a:endParaRPr lang="cs-CZ"/>
        </a:p>
      </dgm:t>
    </dgm:pt>
    <dgm:pt modelId="{EB210E99-FECE-49F2-86FD-20F903E541DE}" type="pres">
      <dgm:prSet presAssocID="{4C35D32F-0EAB-4CD7-82EE-45574DC2A586}" presName="circle6" presStyleLbl="node1" presStyleIdx="5" presStyleCnt="7"/>
      <dgm:spPr/>
      <dgm:t>
        <a:bodyPr/>
        <a:lstStyle/>
        <a:p>
          <a:endParaRPr lang="cs-CZ"/>
        </a:p>
      </dgm:t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  <dgm:t>
        <a:bodyPr/>
        <a:lstStyle/>
        <a:p>
          <a:endParaRPr lang="cs-CZ"/>
        </a:p>
      </dgm:t>
    </dgm:pt>
    <dgm:pt modelId="{8EB502EF-CA4F-4140-AFB6-D26D41E73615}" type="pres">
      <dgm:prSet presAssocID="{D05761FA-3C71-4DD0-9183-7C99EBE53F4B}" presName="circle7" presStyleLbl="node1" presStyleIdx="6" presStyleCnt="7"/>
      <dgm:spPr/>
      <dgm:t>
        <a:bodyPr/>
        <a:lstStyle/>
        <a:p>
          <a:endParaRPr lang="cs-CZ"/>
        </a:p>
      </dgm:t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FAAC3A-F3CC-47B8-93E7-B6B65DE6A9B5}" type="presOf" srcId="{4865AC3F-78E2-43BA-A56B-7C465B8FCF11}" destId="{FC425D1D-3DF2-408E-A4F8-250CA94A450A}" srcOrd="1" destOrd="0" presId="urn:microsoft.com/office/officeart/2005/8/layout/target3"/>
    <dgm:cxn modelId="{32EEADAB-6BCA-40B2-B69C-06A763959684}" type="presOf" srcId="{D8197B8C-B260-4A16-BDF4-0947B075E274}" destId="{5C0D1B75-263C-4468-B985-565C95B9422B}" srcOrd="1" destOrd="0" presId="urn:microsoft.com/office/officeart/2005/8/layout/target3"/>
    <dgm:cxn modelId="{30235F84-38F8-4201-B685-58A5207AE3DD}" type="presOf" srcId="{D1B46980-6531-4606-95E6-44980827E919}" destId="{2CDFEC33-8C2A-49C6-B23B-FA3577B1DCE9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E932AE63-8613-4973-8BFB-3A8BFECD5C77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71415111-5181-4FF5-AC8D-39A94B780D33}" type="presOf" srcId="{D1B46980-6531-4606-95E6-44980827E919}" destId="{004736B2-18D3-4D6D-AA18-DF3F81E9E312}" srcOrd="0" destOrd="0" presId="urn:microsoft.com/office/officeart/2005/8/layout/target3"/>
    <dgm:cxn modelId="{C1C622C4-523F-4CE8-BDA0-F3B578FA8121}" type="presOf" srcId="{D05761FA-3C71-4DD0-9183-7C99EBE53F4B}" destId="{6204D4B4-078C-4ACF-B823-77A728483A32}" srcOrd="0" destOrd="0" presId="urn:microsoft.com/office/officeart/2005/8/layout/target3"/>
    <dgm:cxn modelId="{48AAE885-CF42-4B3B-A4E4-6696CE51D31A}" type="presOf" srcId="{D05761FA-3C71-4DD0-9183-7C99EBE53F4B}" destId="{23526C68-77CF-4757-B0E2-EC80EC09B19D}" srcOrd="1" destOrd="0" presId="urn:microsoft.com/office/officeart/2005/8/layout/target3"/>
    <dgm:cxn modelId="{438BD22D-C50D-4682-9881-0EA2E61EBC4F}" type="presOf" srcId="{B651F6E3-6281-48DB-9319-2AEAFDAE7572}" destId="{70A198DD-41D2-4313-8B5B-1CF1BCF383FB}" srcOrd="1" destOrd="0" presId="urn:microsoft.com/office/officeart/2005/8/layout/target3"/>
    <dgm:cxn modelId="{8D3ACAB0-3D15-48A4-A6B3-29929257A996}" type="presOf" srcId="{4865AC3F-78E2-43BA-A56B-7C465B8FCF11}" destId="{54F8D70D-FB57-4298-A600-D8F61B2A354A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0EB24A3D-7BDF-4600-813C-6231DA551A71}" type="presOf" srcId="{757F3AB3-0718-4624-B441-E567A8F0AB56}" destId="{333A1088-737F-45CB-B68E-254E46348037}" srcOrd="0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390E95F3-8024-4B7C-9156-D6410079AB96}" type="presOf" srcId="{D1D4F407-5343-4D3F-B5B9-D407B03CAEB4}" destId="{D005CE8C-CC26-4C3E-AC11-E15060ECD759}" srcOrd="0" destOrd="0" presId="urn:microsoft.com/office/officeart/2005/8/layout/target3"/>
    <dgm:cxn modelId="{D96065A5-E9C9-4FC1-B406-87166705F543}" type="presOf" srcId="{B651F6E3-6281-48DB-9319-2AEAFDAE7572}" destId="{7145B55B-1B24-4B93-A1D4-B8021E4AC78C}" srcOrd="0" destOrd="0" presId="urn:microsoft.com/office/officeart/2005/8/layout/target3"/>
    <dgm:cxn modelId="{E52C473F-6E25-4E4D-B46A-391C38EEB0F2}" type="presOf" srcId="{4C35D32F-0EAB-4CD7-82EE-45574DC2A586}" destId="{A02C1AC3-4F1B-47BC-9A88-D00EAE61D85A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C6A6335C-62D0-41E8-9BED-F41021EA340F}" type="presOf" srcId="{D8197B8C-B260-4A16-BDF4-0947B075E274}" destId="{0F7944D4-5DCA-4B9E-A896-D52854246E44}" srcOrd="0" destOrd="0" presId="urn:microsoft.com/office/officeart/2005/8/layout/target3"/>
    <dgm:cxn modelId="{6ACB4D51-0DAF-4267-A58B-0FA9991CD1A1}" type="presOf" srcId="{4C35D32F-0EAB-4CD7-82EE-45574DC2A586}" destId="{2463512F-938D-4E07-9D5C-7B2E99ABD39E}" srcOrd="0" destOrd="0" presId="urn:microsoft.com/office/officeart/2005/8/layout/target3"/>
    <dgm:cxn modelId="{E715153A-80AA-4354-8F3D-2E34ADF3EC82}" type="presParOf" srcId="{333A1088-737F-45CB-B68E-254E46348037}" destId="{F5ABB229-8D3B-4694-996A-96F23CF14429}" srcOrd="0" destOrd="0" presId="urn:microsoft.com/office/officeart/2005/8/layout/target3"/>
    <dgm:cxn modelId="{E7BBEEE6-EB05-4E23-A2AE-AAA91BFB1BAE}" type="presParOf" srcId="{333A1088-737F-45CB-B68E-254E46348037}" destId="{F41139FD-01EE-4571-8B17-4FB00FC51163}" srcOrd="1" destOrd="0" presId="urn:microsoft.com/office/officeart/2005/8/layout/target3"/>
    <dgm:cxn modelId="{4B38C65E-38F4-4342-8F2E-A2C04E61B339}" type="presParOf" srcId="{333A1088-737F-45CB-B68E-254E46348037}" destId="{D005CE8C-CC26-4C3E-AC11-E15060ECD759}" srcOrd="2" destOrd="0" presId="urn:microsoft.com/office/officeart/2005/8/layout/target3"/>
    <dgm:cxn modelId="{3CC90B81-BB30-4103-971F-2340B64A5381}" type="presParOf" srcId="{333A1088-737F-45CB-B68E-254E46348037}" destId="{E2699407-A48D-4333-A645-7FA48F1FE3B7}" srcOrd="3" destOrd="0" presId="urn:microsoft.com/office/officeart/2005/8/layout/target3"/>
    <dgm:cxn modelId="{5413F307-E6D3-4A40-85AF-3BEA6C4308F7}" type="presParOf" srcId="{333A1088-737F-45CB-B68E-254E46348037}" destId="{D5EA2712-68D0-4098-BDE6-B295C6AB6119}" srcOrd="4" destOrd="0" presId="urn:microsoft.com/office/officeart/2005/8/layout/target3"/>
    <dgm:cxn modelId="{534D91C4-EAE5-44F1-83AF-CE03CBD0586A}" type="presParOf" srcId="{333A1088-737F-45CB-B68E-254E46348037}" destId="{54F8D70D-FB57-4298-A600-D8F61B2A354A}" srcOrd="5" destOrd="0" presId="urn:microsoft.com/office/officeart/2005/8/layout/target3"/>
    <dgm:cxn modelId="{3A0D5B51-7FAB-478D-8381-125C55B16EF8}" type="presParOf" srcId="{333A1088-737F-45CB-B68E-254E46348037}" destId="{C616B022-AA0C-4D3B-BDBF-093D86622E86}" srcOrd="6" destOrd="0" presId="urn:microsoft.com/office/officeart/2005/8/layout/target3"/>
    <dgm:cxn modelId="{AF31AC19-3291-4F0E-AA6E-2031C91F6210}" type="presParOf" srcId="{333A1088-737F-45CB-B68E-254E46348037}" destId="{69684AB7-5B8D-45A5-BC2F-6AF80EB883EF}" srcOrd="7" destOrd="0" presId="urn:microsoft.com/office/officeart/2005/8/layout/target3"/>
    <dgm:cxn modelId="{418FC61E-225F-45FD-A599-D95EAC03CCBB}" type="presParOf" srcId="{333A1088-737F-45CB-B68E-254E46348037}" destId="{004736B2-18D3-4D6D-AA18-DF3F81E9E312}" srcOrd="8" destOrd="0" presId="urn:microsoft.com/office/officeart/2005/8/layout/target3"/>
    <dgm:cxn modelId="{96FA71FD-C623-420B-928B-97C75883575A}" type="presParOf" srcId="{333A1088-737F-45CB-B68E-254E46348037}" destId="{9CCAD005-8609-4003-9C1F-3AFC293FB9F9}" srcOrd="9" destOrd="0" presId="urn:microsoft.com/office/officeart/2005/8/layout/target3"/>
    <dgm:cxn modelId="{1762FE7D-66D6-4779-800C-3F9D1F092531}" type="presParOf" srcId="{333A1088-737F-45CB-B68E-254E46348037}" destId="{0C4087F0-2DA9-4805-A823-C8C5404FEF67}" srcOrd="10" destOrd="0" presId="urn:microsoft.com/office/officeart/2005/8/layout/target3"/>
    <dgm:cxn modelId="{8452BD3E-0987-4ABB-A1C9-84538A3B12C7}" type="presParOf" srcId="{333A1088-737F-45CB-B68E-254E46348037}" destId="{7145B55B-1B24-4B93-A1D4-B8021E4AC78C}" srcOrd="11" destOrd="0" presId="urn:microsoft.com/office/officeart/2005/8/layout/target3"/>
    <dgm:cxn modelId="{B919F2E0-E6EA-4CEA-B5DD-35B3CDD86A5F}" type="presParOf" srcId="{333A1088-737F-45CB-B68E-254E46348037}" destId="{6919BCDB-3A39-4371-A415-42187620F612}" srcOrd="12" destOrd="0" presId="urn:microsoft.com/office/officeart/2005/8/layout/target3"/>
    <dgm:cxn modelId="{27930CE5-7200-4BD3-B66E-A6F135AEEB8D}" type="presParOf" srcId="{333A1088-737F-45CB-B68E-254E46348037}" destId="{19974A4C-782A-40F8-BDC1-A903A52CB5DC}" srcOrd="13" destOrd="0" presId="urn:microsoft.com/office/officeart/2005/8/layout/target3"/>
    <dgm:cxn modelId="{46252AF0-C618-4152-98CE-EA2FD08A9956}" type="presParOf" srcId="{333A1088-737F-45CB-B68E-254E46348037}" destId="{0F7944D4-5DCA-4B9E-A896-D52854246E44}" srcOrd="14" destOrd="0" presId="urn:microsoft.com/office/officeart/2005/8/layout/target3"/>
    <dgm:cxn modelId="{37FB4B25-FAAB-432B-8AA9-B55F39A12D4F}" type="presParOf" srcId="{333A1088-737F-45CB-B68E-254E46348037}" destId="{DFC55A8B-2DFD-41AE-A307-96A1D2E66396}" srcOrd="15" destOrd="0" presId="urn:microsoft.com/office/officeart/2005/8/layout/target3"/>
    <dgm:cxn modelId="{061E624C-8D3D-4239-8EDC-81353109C077}" type="presParOf" srcId="{333A1088-737F-45CB-B68E-254E46348037}" destId="{EB210E99-FECE-49F2-86FD-20F903E541DE}" srcOrd="16" destOrd="0" presId="urn:microsoft.com/office/officeart/2005/8/layout/target3"/>
    <dgm:cxn modelId="{93D8FC1B-124D-4DE6-A46A-97416A12710A}" type="presParOf" srcId="{333A1088-737F-45CB-B68E-254E46348037}" destId="{2463512F-938D-4E07-9D5C-7B2E99ABD39E}" srcOrd="17" destOrd="0" presId="urn:microsoft.com/office/officeart/2005/8/layout/target3"/>
    <dgm:cxn modelId="{9A69F95D-4A63-4EA2-92E6-8BD7678DC13B}" type="presParOf" srcId="{333A1088-737F-45CB-B68E-254E46348037}" destId="{59FE3E3B-A92F-4A98-9A20-76394874AFA6}" srcOrd="18" destOrd="0" presId="urn:microsoft.com/office/officeart/2005/8/layout/target3"/>
    <dgm:cxn modelId="{78F06DE5-A9AE-4874-835B-C9E76EE80DA0}" type="presParOf" srcId="{333A1088-737F-45CB-B68E-254E46348037}" destId="{8EB502EF-CA4F-4140-AFB6-D26D41E73615}" srcOrd="19" destOrd="0" presId="urn:microsoft.com/office/officeart/2005/8/layout/target3"/>
    <dgm:cxn modelId="{5BA32281-3FE0-4EDE-B71D-64D1A66C1191}" type="presParOf" srcId="{333A1088-737F-45CB-B68E-254E46348037}" destId="{6204D4B4-078C-4ACF-B823-77A728483A32}" srcOrd="20" destOrd="0" presId="urn:microsoft.com/office/officeart/2005/8/layout/target3"/>
    <dgm:cxn modelId="{A37B0371-1B3A-43C9-9973-4F4D6C663343}" type="presParOf" srcId="{333A1088-737F-45CB-B68E-254E46348037}" destId="{AED2198E-93D5-4001-81B4-73124B309672}" srcOrd="21" destOrd="0" presId="urn:microsoft.com/office/officeart/2005/8/layout/target3"/>
    <dgm:cxn modelId="{F1A1451A-4E57-4DA3-871D-C836A90D33C2}" type="presParOf" srcId="{333A1088-737F-45CB-B68E-254E46348037}" destId="{FC425D1D-3DF2-408E-A4F8-250CA94A450A}" srcOrd="22" destOrd="0" presId="urn:microsoft.com/office/officeart/2005/8/layout/target3"/>
    <dgm:cxn modelId="{B969F441-8F75-434E-A6F4-FBF2F92AB1E9}" type="presParOf" srcId="{333A1088-737F-45CB-B68E-254E46348037}" destId="{2CDFEC33-8C2A-49C6-B23B-FA3577B1DCE9}" srcOrd="23" destOrd="0" presId="urn:microsoft.com/office/officeart/2005/8/layout/target3"/>
    <dgm:cxn modelId="{090519DA-D674-4389-BC82-DECD872646DE}" type="presParOf" srcId="{333A1088-737F-45CB-B68E-254E46348037}" destId="{70A198DD-41D2-4313-8B5B-1CF1BCF383FB}" srcOrd="24" destOrd="0" presId="urn:microsoft.com/office/officeart/2005/8/layout/target3"/>
    <dgm:cxn modelId="{D46B6BF3-250A-42F3-9BB4-3FCE888A7374}" type="presParOf" srcId="{333A1088-737F-45CB-B68E-254E46348037}" destId="{5C0D1B75-263C-4468-B985-565C95B9422B}" srcOrd="25" destOrd="0" presId="urn:microsoft.com/office/officeart/2005/8/layout/target3"/>
    <dgm:cxn modelId="{110C831A-2F95-48DB-A259-C3B02B88B9AD}" type="presParOf" srcId="{333A1088-737F-45CB-B68E-254E46348037}" destId="{A02C1AC3-4F1B-47BC-9A88-D00EAE61D85A}" srcOrd="26" destOrd="0" presId="urn:microsoft.com/office/officeart/2005/8/layout/target3"/>
    <dgm:cxn modelId="{B6D4C256-0C9C-41CB-94AE-0EB86C75F4D1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20280" cy="25202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41955" y="0"/>
          <a:ext cx="7452828" cy="25202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241955" y="0"/>
        <a:ext cx="7452828" cy="252027"/>
      </dsp:txXfrm>
    </dsp:sp>
    <dsp:sp modelId="{D5EA2712-68D0-4098-BDE6-B295C6AB6119}">
      <dsp:nvSpPr>
        <dsp:cNvPr id="0" name=""/>
        <dsp:cNvSpPr/>
      </dsp:nvSpPr>
      <dsp:spPr>
        <a:xfrm>
          <a:off x="189020" y="252027"/>
          <a:ext cx="2142238" cy="21422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260140" y="252027"/>
          <a:ext cx="7452828" cy="21422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29. 1. 2012</a:t>
          </a:r>
          <a:endParaRPr lang="cs-CZ" sz="2000" kern="1200" dirty="0"/>
        </a:p>
      </dsp:txBody>
      <dsp:txXfrm>
        <a:off x="1260140" y="252027"/>
        <a:ext cx="7452828" cy="252027"/>
      </dsp:txXfrm>
    </dsp:sp>
    <dsp:sp modelId="{69684AB7-5B8D-45A5-BC2F-6AF80EB883EF}">
      <dsp:nvSpPr>
        <dsp:cNvPr id="0" name=""/>
        <dsp:cNvSpPr/>
      </dsp:nvSpPr>
      <dsp:spPr>
        <a:xfrm>
          <a:off x="378041" y="504055"/>
          <a:ext cx="1764196" cy="176419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260140" y="504055"/>
          <a:ext cx="7452828" cy="17641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260140" y="504055"/>
        <a:ext cx="7452828" cy="252027"/>
      </dsp:txXfrm>
    </dsp:sp>
    <dsp:sp modelId="{0C4087F0-2DA9-4805-A823-C8C5404FEF67}">
      <dsp:nvSpPr>
        <dsp:cNvPr id="0" name=""/>
        <dsp:cNvSpPr/>
      </dsp:nvSpPr>
      <dsp:spPr>
        <a:xfrm>
          <a:off x="567062" y="756082"/>
          <a:ext cx="1386155" cy="13861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260140" y="756082"/>
          <a:ext cx="7452828" cy="13861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VY_32_INOVACE_19_Zimní radovánky s měkkými souhláskami</a:t>
          </a:r>
          <a:endParaRPr lang="cs-CZ" sz="2000" kern="1200" dirty="0"/>
        </a:p>
      </dsp:txBody>
      <dsp:txXfrm>
        <a:off x="1260140" y="756082"/>
        <a:ext cx="7452828" cy="252030"/>
      </dsp:txXfrm>
    </dsp:sp>
    <dsp:sp modelId="{19974A4C-782A-40F8-BDC1-A903A52CB5DC}">
      <dsp:nvSpPr>
        <dsp:cNvPr id="0" name=""/>
        <dsp:cNvSpPr/>
      </dsp:nvSpPr>
      <dsp:spPr>
        <a:xfrm>
          <a:off x="756084" y="1008113"/>
          <a:ext cx="1008110" cy="10081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260140" y="1008113"/>
          <a:ext cx="7452828" cy="10081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Český jazyk pro 2. a 3. ročník</a:t>
          </a:r>
          <a:endParaRPr lang="cs-CZ" sz="2000" kern="1200" dirty="0"/>
        </a:p>
      </dsp:txBody>
      <dsp:txXfrm>
        <a:off x="1260140" y="1008113"/>
        <a:ext cx="7452828" cy="252027"/>
      </dsp:txXfrm>
    </dsp:sp>
    <dsp:sp modelId="{EB210E99-FECE-49F2-86FD-20F903E541DE}">
      <dsp:nvSpPr>
        <dsp:cNvPr id="0" name=""/>
        <dsp:cNvSpPr/>
      </dsp:nvSpPr>
      <dsp:spPr>
        <a:xfrm>
          <a:off x="945105" y="1260140"/>
          <a:ext cx="630069" cy="63006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260140" y="1260140"/>
          <a:ext cx="7452828" cy="6300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260140" y="1260140"/>
        <a:ext cx="7452828" cy="252027"/>
      </dsp:txXfrm>
    </dsp:sp>
    <dsp:sp modelId="{8EB502EF-CA4F-4140-AFB6-D26D41E73615}">
      <dsp:nvSpPr>
        <dsp:cNvPr id="0" name=""/>
        <dsp:cNvSpPr/>
      </dsp:nvSpPr>
      <dsp:spPr>
        <a:xfrm>
          <a:off x="1134126" y="1512168"/>
          <a:ext cx="252027" cy="2520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260140" y="1512168"/>
          <a:ext cx="7452828" cy="2520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260140" y="1512168"/>
        <a:ext cx="7452828" cy="252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A09249-F38E-4578-8498-091EE16F6A18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E3437-52B9-49EE-AA66-2A25BCECD6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748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E3437-52B9-49EE-AA66-2A25BCECD6F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264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7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959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95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334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111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776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272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840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84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5289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4146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84902-E9E9-4464-831B-7D08A7D05F7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41084-AAA1-45B8-AA3D-3FA56D9C1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409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microsoft.com/office/2007/relationships/hdphoto" Target="../media/hdphoto5.wdp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microsoft.com/office/2007/relationships/hdphoto" Target="../media/hdphoto8.wdp"/><Relationship Id="rId3" Type="http://schemas.openxmlformats.org/officeDocument/2006/relationships/audio" Target="../media/audio2.wav"/><Relationship Id="rId7" Type="http://schemas.openxmlformats.org/officeDocument/2006/relationships/image" Target="../media/image22.png"/><Relationship Id="rId12" Type="http://schemas.openxmlformats.org/officeDocument/2006/relationships/image" Target="../media/image2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microsoft.com/office/2007/relationships/hdphoto" Target="../media/hdphoto7.wdp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wmf"/><Relationship Id="rId9" Type="http://schemas.openxmlformats.org/officeDocument/2006/relationships/image" Target="../media/image23.wmf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27.wmf"/><Relationship Id="rId7" Type="http://schemas.openxmlformats.org/officeDocument/2006/relationships/image" Target="../media/image30.png"/><Relationship Id="rId12" Type="http://schemas.openxmlformats.org/officeDocument/2006/relationships/image" Target="../media/image33.pn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11" Type="http://schemas.microsoft.com/office/2007/relationships/hdphoto" Target="../media/hdphoto11.wdp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image" Target="../media/image28.wmf"/><Relationship Id="rId9" Type="http://schemas.openxmlformats.org/officeDocument/2006/relationships/image" Target="../media/image31.wmf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27.wmf"/><Relationship Id="rId7" Type="http://schemas.openxmlformats.org/officeDocument/2006/relationships/image" Target="../media/image30.png"/><Relationship Id="rId12" Type="http://schemas.openxmlformats.org/officeDocument/2006/relationships/image" Target="../media/image16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11" Type="http://schemas.microsoft.com/office/2007/relationships/hdphoto" Target="../media/hdphoto11.wdp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image" Target="../media/image28.wmf"/><Relationship Id="rId9" Type="http://schemas.openxmlformats.org/officeDocument/2006/relationships/image" Target="../media/image3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41.png"/><Relationship Id="rId3" Type="http://schemas.microsoft.com/office/2007/relationships/hdphoto" Target="../media/hdphoto12.wdp"/><Relationship Id="rId7" Type="http://schemas.microsoft.com/office/2007/relationships/hdphoto" Target="../media/hdphoto14.wdp"/><Relationship Id="rId12" Type="http://schemas.openxmlformats.org/officeDocument/2006/relationships/image" Target="../media/image16.wmf"/><Relationship Id="rId2" Type="http://schemas.openxmlformats.org/officeDocument/2006/relationships/image" Target="../media/image37.png"/><Relationship Id="rId16" Type="http://schemas.microsoft.com/office/2007/relationships/hdphoto" Target="../media/hdphoto17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microsoft.com/office/2007/relationships/hdphoto" Target="../media/hdphoto15.wdp"/><Relationship Id="rId5" Type="http://schemas.microsoft.com/office/2007/relationships/hdphoto" Target="../media/hdphoto13.wdp"/><Relationship Id="rId15" Type="http://schemas.openxmlformats.org/officeDocument/2006/relationships/image" Target="../media/image42.png"/><Relationship Id="rId10" Type="http://schemas.openxmlformats.org/officeDocument/2006/relationships/image" Target="../media/image40.png"/><Relationship Id="rId4" Type="http://schemas.openxmlformats.org/officeDocument/2006/relationships/image" Target="../media/image38.png"/><Relationship Id="rId9" Type="http://schemas.microsoft.com/office/2007/relationships/hdphoto" Target="../media/hdphoto10.wdp"/><Relationship Id="rId14" Type="http://schemas.microsoft.com/office/2007/relationships/hdphoto" Target="../media/hdphoto16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hdphoto" Target="../media/hdphoto13.wdp"/><Relationship Id="rId7" Type="http://schemas.microsoft.com/office/2007/relationships/hdphoto" Target="../media/hdphoto15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microsoft.com/office/2007/relationships/hdphoto" Target="../media/hdphoto10.wdp"/><Relationship Id="rId5" Type="http://schemas.microsoft.com/office/2007/relationships/hdphoto" Target="../media/hdphoto14.wdp"/><Relationship Id="rId10" Type="http://schemas.openxmlformats.org/officeDocument/2006/relationships/image" Target="../media/image30.png"/><Relationship Id="rId4" Type="http://schemas.openxmlformats.org/officeDocument/2006/relationships/image" Target="../media/image39.png"/><Relationship Id="rId9" Type="http://schemas.microsoft.com/office/2007/relationships/hdphoto" Target="../media/hdphoto12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4151809"/>
              </p:ext>
            </p:extLst>
          </p:nvPr>
        </p:nvGraphicFramePr>
        <p:xfrm>
          <a:off x="326804" y="1124744"/>
          <a:ext cx="8712968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6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248472"/>
          </a:xfrm>
        </p:spPr>
        <p:txBody>
          <a:bodyPr>
            <a:normAutofit fontScale="92500" lnSpcReduction="10000"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DUM pro 2. </a:t>
            </a:r>
            <a:r>
              <a:rPr lang="cs-CZ" smtClean="0">
                <a:latin typeface="Calibri" pitchFamily="34" charset="0"/>
                <a:cs typeface="Calibri" pitchFamily="34" charset="0"/>
              </a:rPr>
              <a:t>ročník</a:t>
            </a:r>
            <a:endParaRPr lang="cs-CZ" dirty="0" smtClean="0"/>
          </a:p>
          <a:p>
            <a:r>
              <a:rPr lang="cs-CZ" dirty="0" smtClean="0"/>
              <a:t>materiál je určen k výuce a procvičení měkkých souhlásek</a:t>
            </a:r>
          </a:p>
          <a:p>
            <a:r>
              <a:rPr lang="cs-CZ" dirty="0" smtClean="0"/>
              <a:t>po prezentaci měkkých souhlásek a slabik (snímky 3, 4) si na snímcích 5, 6, 7, 10 a 12 děti hravou formou procvičují pravopis i/í po měkkých souhláskách</a:t>
            </a:r>
          </a:p>
          <a:p>
            <a:r>
              <a:rPr lang="cs-CZ" dirty="0" smtClean="0"/>
              <a:t>snímky 10 a 12 lze vytisknout a použít jako pracovní listy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863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Skupina 35"/>
          <p:cNvGrpSpPr/>
          <p:nvPr/>
        </p:nvGrpSpPr>
        <p:grpSpPr>
          <a:xfrm>
            <a:off x="2086080" y="178134"/>
            <a:ext cx="4292815" cy="900125"/>
            <a:chOff x="2086080" y="178134"/>
            <a:chExt cx="4292815" cy="900125"/>
          </a:xfrm>
        </p:grpSpPr>
        <p:pic>
          <p:nvPicPr>
            <p:cNvPr id="35" name="Picture 3" descr="C:\Documents and Settings\Jana\Local Settings\Temporary Internet Files\Content.IE5\E3XUE8B7\MP900449089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>
                          <a14:backgroundMark x1="36778" y1="23556" x2="44222" y2="38556"/>
                          <a14:backgroundMark x1="66111" y1="24667" x2="54556" y2="42000"/>
                          <a14:backgroundMark x1="59778" y1="50667" x2="81667" y2="50667"/>
                          <a14:backgroundMark x1="54000" y1="57000" x2="65556" y2="74778"/>
                          <a14:backgroundMark x1="46556" y1="57000" x2="34444" y2="76000"/>
                          <a14:backgroundMark x1="43667" y1="50667" x2="18889" y2="50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4291" y="650514"/>
              <a:ext cx="427745" cy="427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3" descr="C:\Documents and Settings\Jana\Local Settings\Temporary Internet Files\Content.IE5\E3XUE8B7\MP900449089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>
                          <a14:backgroundMark x1="36778" y1="23556" x2="44222" y2="38556"/>
                          <a14:backgroundMark x1="66111" y1="24667" x2="54556" y2="42000"/>
                          <a14:backgroundMark x1="59778" y1="50667" x2="81667" y2="50667"/>
                          <a14:backgroundMark x1="54000" y1="57000" x2="65556" y2="74778"/>
                          <a14:backgroundMark x1="46556" y1="57000" x2="34444" y2="76000"/>
                          <a14:backgroundMark x1="43667" y1="50667" x2="18889" y2="50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6080" y="178134"/>
              <a:ext cx="720080" cy="720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3" name="Skupina 32"/>
            <p:cNvGrpSpPr/>
            <p:nvPr/>
          </p:nvGrpSpPr>
          <p:grpSpPr>
            <a:xfrm>
              <a:off x="2232592" y="288876"/>
              <a:ext cx="4146303" cy="723275"/>
              <a:chOff x="2232592" y="338119"/>
              <a:chExt cx="4146303" cy="72327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2232592" y="353508"/>
                <a:ext cx="414630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4000" dirty="0" err="1">
                    <a:ln>
                      <a:solidFill>
                        <a:schemeClr val="tx2">
                          <a:lumMod val="7500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Colonna MT" pitchFamily="82" charset="0"/>
                  </a:rPr>
                  <a:t>Mekké</a:t>
                </a:r>
                <a:r>
                  <a:rPr lang="cs-CZ" sz="4000" dirty="0" smtClean="0">
                    <a:solidFill>
                      <a:schemeClr val="accent1">
                        <a:lumMod val="75000"/>
                      </a:schemeClr>
                    </a:solidFill>
                    <a:latin typeface="Colonna MT" pitchFamily="82" charset="0"/>
                  </a:rPr>
                  <a:t> </a:t>
                </a:r>
                <a:r>
                  <a:rPr lang="cs-CZ" sz="4000" dirty="0" smtClean="0">
                    <a:ln>
                      <a:solidFill>
                        <a:schemeClr val="tx2">
                          <a:lumMod val="7500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8100" dir="18900000" algn="bl" rotWithShape="0">
                        <a:schemeClr val="accent1">
                          <a:lumMod val="60000"/>
                          <a:lumOff val="40000"/>
                          <a:alpha val="40000"/>
                        </a:schemeClr>
                      </a:outerShdw>
                    </a:effectLst>
                    <a:latin typeface="Colonna MT" pitchFamily="82" charset="0"/>
                  </a:rPr>
                  <a:t>souhlásky</a:t>
                </a:r>
                <a:r>
                  <a:rPr lang="cs-CZ" sz="4000" dirty="0" smtClean="0">
                    <a:solidFill>
                      <a:schemeClr val="accent1">
                        <a:lumMod val="75000"/>
                      </a:schemeClr>
                    </a:solidFill>
                    <a:latin typeface="Colonna MT" pitchFamily="82" charset="0"/>
                  </a:rPr>
                  <a:t> </a:t>
                </a:r>
                <a:endParaRPr lang="cs-CZ" sz="4000" dirty="0">
                  <a:solidFill>
                    <a:schemeClr val="accent1">
                      <a:lumMod val="75000"/>
                    </a:schemeClr>
                  </a:solidFill>
                  <a:latin typeface="Colonna MT" pitchFamily="82" charset="0"/>
                </a:endParaRPr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2694236" y="338119"/>
                <a:ext cx="6957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000" dirty="0">
                    <a:ln>
                      <a:solidFill>
                        <a:schemeClr val="tx2">
                          <a:lumMod val="7500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Colonna MT" pitchFamily="82" charset="0"/>
                  </a:rPr>
                  <a:t>v</a:t>
                </a:r>
              </a:p>
            </p:txBody>
          </p:sp>
        </p:grpSp>
      </p:grpSp>
      <p:grpSp>
        <p:nvGrpSpPr>
          <p:cNvPr id="22" name="Skupina 21"/>
          <p:cNvGrpSpPr/>
          <p:nvPr/>
        </p:nvGrpSpPr>
        <p:grpSpPr>
          <a:xfrm>
            <a:off x="213872" y="650514"/>
            <a:ext cx="2232248" cy="2230070"/>
            <a:chOff x="401525" y="248435"/>
            <a:chExt cx="2232248" cy="2230070"/>
          </a:xfrm>
        </p:grpSpPr>
        <p:pic>
          <p:nvPicPr>
            <p:cNvPr id="5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525" y="248435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1259632" y="931713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ž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6804248" y="271478"/>
            <a:ext cx="2232248" cy="2230070"/>
            <a:chOff x="5312840" y="243644"/>
            <a:chExt cx="2232248" cy="2230070"/>
          </a:xfrm>
        </p:grpSpPr>
        <p:pic>
          <p:nvPicPr>
            <p:cNvPr id="12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2840" y="243644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6156176" y="954650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č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6074232" y="2250034"/>
            <a:ext cx="2232248" cy="2230070"/>
            <a:chOff x="6265849" y="2119824"/>
            <a:chExt cx="2232248" cy="2230070"/>
          </a:xfrm>
        </p:grpSpPr>
        <p:pic>
          <p:nvPicPr>
            <p:cNvPr id="4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5849" y="2119824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ovéPole 19"/>
            <p:cNvSpPr txBox="1"/>
            <p:nvPr/>
          </p:nvSpPr>
          <p:spPr>
            <a:xfrm>
              <a:off x="7057937" y="2770672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c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1442546" y="2634756"/>
            <a:ext cx="2232248" cy="2230070"/>
            <a:chOff x="1259632" y="2315178"/>
            <a:chExt cx="2232248" cy="2230070"/>
          </a:xfrm>
        </p:grpSpPr>
        <p:pic>
          <p:nvPicPr>
            <p:cNvPr id="6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2315178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ovéPole 15"/>
            <p:cNvSpPr txBox="1"/>
            <p:nvPr/>
          </p:nvSpPr>
          <p:spPr>
            <a:xfrm>
              <a:off x="2060104" y="3045492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ř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-6351" y="4303095"/>
            <a:ext cx="2232248" cy="2230070"/>
            <a:chOff x="-6351" y="4303095"/>
            <a:chExt cx="2232248" cy="2230070"/>
          </a:xfrm>
        </p:grpSpPr>
        <p:pic>
          <p:nvPicPr>
            <p:cNvPr id="8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351" y="4303095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>
              <a:off x="763960" y="5033409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j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2806160" y="4687815"/>
            <a:ext cx="2232248" cy="2230070"/>
            <a:chOff x="2771800" y="4381854"/>
            <a:chExt cx="2232248" cy="2230070"/>
          </a:xfrm>
        </p:grpSpPr>
        <p:pic>
          <p:nvPicPr>
            <p:cNvPr id="11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1800" y="4381854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3563888" y="5148045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š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6804248" y="4417731"/>
            <a:ext cx="2232248" cy="2230070"/>
            <a:chOff x="6804248" y="4417731"/>
            <a:chExt cx="2232248" cy="2230070"/>
          </a:xfrm>
        </p:grpSpPr>
        <p:pic>
          <p:nvPicPr>
            <p:cNvPr id="9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4417731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ovéPole 20"/>
            <p:cNvSpPr txBox="1"/>
            <p:nvPr/>
          </p:nvSpPr>
          <p:spPr>
            <a:xfrm>
              <a:off x="7673455" y="5151286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ď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3602043" y="1135000"/>
            <a:ext cx="2232248" cy="2230070"/>
            <a:chOff x="3203848" y="931713"/>
            <a:chExt cx="2232248" cy="2230070"/>
          </a:xfrm>
        </p:grpSpPr>
        <p:pic>
          <p:nvPicPr>
            <p:cNvPr id="7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931713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4089720" y="1662027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ť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331101" y="3519127"/>
            <a:ext cx="2232248" cy="2230070"/>
            <a:chOff x="4440506" y="3266819"/>
            <a:chExt cx="2232248" cy="2230070"/>
          </a:xfrm>
        </p:grpSpPr>
        <p:pic>
          <p:nvPicPr>
            <p:cNvPr id="10" name="Picture 2" descr="C:\Documents and Settings\Jana\Local Settings\Temporary Internet Files\Content.IE5\93K67UOX\MP90042523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102" b="95313" l="5561" r="9619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0506" y="3266819"/>
              <a:ext cx="2232248" cy="2230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ovéPole 17"/>
            <p:cNvSpPr txBox="1"/>
            <p:nvPr/>
          </p:nvSpPr>
          <p:spPr>
            <a:xfrm>
              <a:off x="5232594" y="3991308"/>
              <a:ext cx="64807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400" b="1" dirty="0" smtClean="0">
                  <a:ln w="6350"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latin typeface="Arial Black" pitchFamily="34" charset="0"/>
                </a:rPr>
                <a:t>ň</a:t>
              </a:r>
              <a:endParaRPr lang="cs-CZ" sz="4400" b="1" dirty="0">
                <a:ln w="6350"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/>
                </a:solidFill>
                <a:latin typeface="Arial Black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940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000"/>
                            </p:stCondLst>
                            <p:childTnLst>
                              <p:par>
                                <p:cTn id="3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3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0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6000"/>
                            </p:stCondLst>
                            <p:childTnLst>
                              <p:par>
                                <p:cTn id="4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1000"/>
                            </p:stCondLst>
                            <p:childTnLst>
                              <p:par>
                                <p:cTn id="5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34000">
              <a:schemeClr val="accent1">
                <a:tint val="44500"/>
                <a:satMod val="160000"/>
              </a:schemeClr>
            </a:gs>
            <a:gs pos="67000">
              <a:schemeClr val="bg1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2" descr="C:\Documents and Settings\Jana\Local Settings\Temporary Internet Files\Content.IE5\75S19SFW\MC9002326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623" y="1253132"/>
            <a:ext cx="2447393" cy="214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3" descr="C:\Documents and Settings\Jana\Local Settings\Temporary Internet Files\Content.IE5\E3XUE8B7\MC9002321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38006"/>
            <a:ext cx="1447046" cy="204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2" b="97423" l="0" r="99471">
                        <a14:foregroundMark x1="13757" y1="31959" x2="6878" y2="50515"/>
                        <a14:foregroundMark x1="9524" y1="54124" x2="9524" y2="54124"/>
                        <a14:foregroundMark x1="6349" y1="37113" x2="6349" y2="37113"/>
                        <a14:foregroundMark x1="6878" y1="30928" x2="6878" y2="30928"/>
                        <a14:foregroundMark x1="22751" y1="37629" x2="22751" y2="37629"/>
                        <a14:foregroundMark x1="18519" y1="43299" x2="18519" y2="43299"/>
                        <a14:foregroundMark x1="15344" y1="40722" x2="15344" y2="40722"/>
                        <a14:foregroundMark x1="46032" y1="23196" x2="46032" y2="23196"/>
                        <a14:foregroundMark x1="26984" y1="19072" x2="52381" y2="18557"/>
                        <a14:foregroundMark x1="43915" y1="12887" x2="37037" y2="24227"/>
                        <a14:foregroundMark x1="43386" y1="6701" x2="43386" y2="6701"/>
                        <a14:foregroundMark x1="11111" y1="31443" x2="20635" y2="34536"/>
                        <a14:foregroundMark x1="5291" y1="50000" x2="5291" y2="5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5276" y="4562501"/>
            <a:ext cx="180022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4000" y1="23721" x2="24000" y2="237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0312" y="2133964"/>
            <a:ext cx="142875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vál 14"/>
          <p:cNvSpPr/>
          <p:nvPr/>
        </p:nvSpPr>
        <p:spPr>
          <a:xfrm>
            <a:off x="323528" y="2686005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7390244" y="2109757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605611" y="1701916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grpSp>
        <p:nvGrpSpPr>
          <p:cNvPr id="28" name="Skupina 27"/>
          <p:cNvGrpSpPr/>
          <p:nvPr/>
        </p:nvGrpSpPr>
        <p:grpSpPr>
          <a:xfrm>
            <a:off x="5882965" y="6047454"/>
            <a:ext cx="600112" cy="461666"/>
            <a:chOff x="4948576" y="6085388"/>
            <a:chExt cx="600112" cy="461666"/>
          </a:xfrm>
        </p:grpSpPr>
        <p:sp>
          <p:nvSpPr>
            <p:cNvPr id="22" name="Ovál 21"/>
            <p:cNvSpPr/>
            <p:nvPr/>
          </p:nvSpPr>
          <p:spPr>
            <a:xfrm>
              <a:off x="5032608" y="6115006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4948576" y="6085388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err="1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ci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4732552" y="5375941"/>
            <a:ext cx="600112" cy="472276"/>
            <a:chOff x="4079642" y="5476079"/>
            <a:chExt cx="600112" cy="472276"/>
          </a:xfrm>
        </p:grpSpPr>
        <p:sp>
          <p:nvSpPr>
            <p:cNvPr id="25" name="Ovál 24"/>
            <p:cNvSpPr/>
            <p:nvPr/>
          </p:nvSpPr>
          <p:spPr>
            <a:xfrm>
              <a:off x="4163674" y="5516307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4079642" y="5476079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ti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7213224" y="5967643"/>
            <a:ext cx="600112" cy="461665"/>
            <a:chOff x="5799352" y="5066412"/>
            <a:chExt cx="600112" cy="461665"/>
          </a:xfrm>
        </p:grpSpPr>
        <p:sp>
          <p:nvSpPr>
            <p:cNvPr id="26" name="Ovál 25"/>
            <p:cNvSpPr/>
            <p:nvPr/>
          </p:nvSpPr>
          <p:spPr>
            <a:xfrm>
              <a:off x="5868144" y="5077023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5799352" y="5066412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ni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6372200" y="5186199"/>
            <a:ext cx="600112" cy="461665"/>
            <a:chOff x="4793512" y="4955367"/>
            <a:chExt cx="600112" cy="461665"/>
          </a:xfrm>
        </p:grpSpPr>
        <p:sp>
          <p:nvSpPr>
            <p:cNvPr id="21" name="Ovál 20"/>
            <p:cNvSpPr/>
            <p:nvPr/>
          </p:nvSpPr>
          <p:spPr>
            <a:xfrm>
              <a:off x="4860032" y="4984984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4793512" y="4955367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err="1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ři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3968456" y="4422424"/>
            <a:ext cx="600112" cy="461665"/>
            <a:chOff x="3276732" y="4824550"/>
            <a:chExt cx="600112" cy="461665"/>
          </a:xfrm>
        </p:grpSpPr>
        <p:sp>
          <p:nvSpPr>
            <p:cNvPr id="23" name="Ovál 22"/>
            <p:cNvSpPr/>
            <p:nvPr/>
          </p:nvSpPr>
          <p:spPr>
            <a:xfrm>
              <a:off x="3347538" y="4854167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3276732" y="4824550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ji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3368344" y="6054909"/>
            <a:ext cx="600112" cy="461665"/>
            <a:chOff x="3368344" y="6054909"/>
            <a:chExt cx="600112" cy="461665"/>
          </a:xfrm>
        </p:grpSpPr>
        <p:sp>
          <p:nvSpPr>
            <p:cNvPr id="20" name="Ovál 19"/>
            <p:cNvSpPr/>
            <p:nvPr/>
          </p:nvSpPr>
          <p:spPr>
            <a:xfrm>
              <a:off x="3459850" y="6084526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3368344" y="6054909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či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2740991" y="5122602"/>
            <a:ext cx="600112" cy="462528"/>
            <a:chOff x="2867504" y="5386552"/>
            <a:chExt cx="600112" cy="462528"/>
          </a:xfrm>
        </p:grpSpPr>
        <p:sp>
          <p:nvSpPr>
            <p:cNvPr id="19" name="Ovál 18"/>
            <p:cNvSpPr/>
            <p:nvPr/>
          </p:nvSpPr>
          <p:spPr>
            <a:xfrm>
              <a:off x="2936296" y="5417032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2867504" y="5386552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err="1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ši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1639872" y="5988805"/>
            <a:ext cx="600112" cy="461665"/>
            <a:chOff x="2010036" y="5948355"/>
            <a:chExt cx="600112" cy="461665"/>
          </a:xfrm>
        </p:grpSpPr>
        <p:sp>
          <p:nvSpPr>
            <p:cNvPr id="12" name="Ovál 11"/>
            <p:cNvSpPr/>
            <p:nvPr/>
          </p:nvSpPr>
          <p:spPr>
            <a:xfrm>
              <a:off x="2086107" y="5948355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chemeClr val="bg1"/>
                  </a:solidFill>
                </a:rPr>
                <a:t>i</a:t>
              </a:r>
              <a:endParaRPr lang="cs-CZ" dirty="0">
                <a:solidFill>
                  <a:schemeClr val="bg1"/>
                </a:solidFill>
              </a:endParaRP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010036" y="5948355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err="1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ži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1178574" y="4955367"/>
            <a:ext cx="600112" cy="466293"/>
            <a:chOff x="1470518" y="4984984"/>
            <a:chExt cx="600112" cy="466293"/>
          </a:xfrm>
        </p:grpSpPr>
        <p:sp>
          <p:nvSpPr>
            <p:cNvPr id="24" name="Ovál 23"/>
            <p:cNvSpPr/>
            <p:nvPr/>
          </p:nvSpPr>
          <p:spPr>
            <a:xfrm>
              <a:off x="1554550" y="4984984"/>
              <a:ext cx="432048" cy="4320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1470518" y="4989612"/>
              <a:ext cx="600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di</a:t>
              </a:r>
              <a:endParaRPr lang="cs-CZ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3219835" y="293841"/>
            <a:ext cx="3194894" cy="668365"/>
            <a:chOff x="3219835" y="293841"/>
            <a:chExt cx="3194894" cy="668365"/>
          </a:xfrm>
        </p:grpSpPr>
        <p:sp>
          <p:nvSpPr>
            <p:cNvPr id="45" name="TextovéPole 44"/>
            <p:cNvSpPr txBox="1"/>
            <p:nvPr/>
          </p:nvSpPr>
          <p:spPr>
            <a:xfrm>
              <a:off x="3219835" y="315875"/>
              <a:ext cx="31948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dirty="0" err="1" smtClean="0">
                  <a:latin typeface="Imprint MT Shadow" pitchFamily="82" charset="0"/>
                </a:rPr>
                <a:t>Mekké</a:t>
              </a:r>
              <a:r>
                <a:rPr lang="cs-CZ" sz="3600" dirty="0" smtClean="0">
                  <a:latin typeface="Imprint MT Shadow" pitchFamily="82" charset="0"/>
                </a:rPr>
                <a:t> slabiky </a:t>
              </a:r>
              <a:endParaRPr lang="cs-CZ" sz="3600" dirty="0">
                <a:latin typeface="Imprint MT Shadow" pitchFamily="82" charset="0"/>
              </a:endParaRPr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3821635" y="293841"/>
              <a:ext cx="5194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latin typeface="Imprint MT Shadow" pitchFamily="82" charset="0"/>
                </a:rPr>
                <a:t>v</a:t>
              </a:r>
            </a:p>
            <a:p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4276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48901E-6 C 0.00955 -0.01319 0.01545 -0.02799 0.0309 -0.03725 C 0.03212 -0.03933 0.03264 -0.04187 0.03472 -0.04372 C 0.03576 -0.04488 0.03819 -0.04465 0.03993 -0.04511 C 0.0467 -0.04812 0.04913 -0.05274 0.05607 -0.05483 C 0.05955 -0.06292 0.06736 -0.06523 0.07621 -0.06778 C 0.09323 -0.07749 0.07274 -0.06616 0.07621 -0.06616 C 0.07916 -0.06616 0.0809 -0.06986 0.08351 -0.07102 C 0.08663 -0.07194 0.08976 -0.07194 0.09271 -0.07264 C 0.09114 -0.07102 0.08524 -0.0687 0.08732 -0.06778 C 0.09028 -0.06639 0.09323 -0.07009 0.09635 -0.07102 C 0.10764 -0.07449 0.11892 -0.07726 0.1309 -0.07911 C 0.12916 -0.0768 0.12535 -0.07518 0.12535 -0.07264 C 0.12535 -0.07102 0.12899 -0.07403 0.1309 -0.07426 C 0.13715 -0.07518 0.14305 -0.07518 0.14913 -0.07564 C 0.16545 -0.0731 0.1809 -0.07935 0.19653 -0.08374 C 0.20607 -0.08952 0.21597 -0.09045 0.22726 -0.09184 C 0.24861 -0.09808 0.2684 -0.10155 0.29097 -0.10317 C 0.32014 -0.10803 0.34965 -0.11427 0.37847 -0.12075 C 0.38785 -0.12307 0.39548 -0.12538 0.40573 -0.12561 C 0.46771 -0.12677 0.52934 -0.12677 0.59132 -0.12746 C 0.61771 -0.12839 0.64028 -0.13186 0.66597 -0.13533 C 0.6901 -0.13486 0.71458 -0.13533 0.73854 -0.13371 C 0.7559 -0.13255 0.78524 -0.11751 0.80069 -0.11127 C 0.82517 -0.10155 0.8559 -0.09415 0.88264 -0.09022 C 0.89861 -0.08305 0.91337 -0.08096 0.93003 -0.07564 C 0.93333 -0.07148 0.93437 -0.0694 0.94097 -0.0694 L 0.93003 -0.07426 " pathEditMode="relative" rAng="0" ptsTypes="ffffffffffffffffffffffffff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49" y="-677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0" presetClass="path" presetSubtype="0" repeatCount="indefinite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5293E-6 C -0.00504 -0.00925 -0.01111 -0.02128 -0.01771 -0.02891 C -0.0276 -0.04001 -0.0342 -0.04117 -0.04427 -0.0488 C -0.05695 -0.05829 -0.05087 -0.06083 -0.06545 -0.0643 C -0.08681 -0.0805 -0.10851 -0.08489 -0.13264 -0.0909 C -0.16215 -0.09831 -0.19167 -0.10987 -0.22118 -0.11542 C -0.26927 -0.11473 -0.31771 -0.1145 -0.36597 -0.11311 C -0.38455 -0.11265 -0.40313 -0.10895 -0.4191 -0.09761 C -0.42309 -0.09461 -0.42708 -0.09114 -0.43142 -0.08882 C -0.4349 -0.08697 -0.44219 -0.08443 -0.44219 -0.0842 C -0.44688 -0.07818 -0.45122 -0.07772 -0.45799 -0.07541 C -0.46649 -0.0687 -0.475 -0.0606 -0.4849 -0.05551 C -0.49097 -0.05204 -0.49809 -0.04973 -0.50399 -0.04649 C -0.51684 -0.03978 -0.52934 -0.02868 -0.54288 -0.02428 C -0.54635 -0.02128 -0.55052 -0.01943 -0.55347 -0.01549 C -0.55521 -0.01318 -0.5566 -0.01064 -0.55868 -0.00879 C -0.57014 0.00232 -0.58403 0.01088 -0.59236 0.02661 C -0.59913 0.03956 -0.60504 0.05552 -0.61545 0.06454 C -0.6191 0.0738 -0.62101 0.07888 -0.62778 0.08444 C -0.63229 0.09323 -0.63767 0.10317 -0.64549 0.10664 C -0.65451 0.11798 -0.66302 0.12099 -0.67552 0.12446 C -0.6816 0.12607 -0.68681 0.13116 -0.69306 0.13116 " pathEditMode="relative" rAng="0" ptsTypes="fffffffffffffffffffff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53" y="78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.00532 C 0.00174 -0.01435 0.00382 -0.01921 0.00972 -0.02477 C 0.02344 -0.05579 0.00226 -0.00995 0.01823 -0.0375 C 0.01945 -0.03912 0.01979 -0.04375 0.02084 -0.04607 C 0.02483 -0.05394 0.029 -0.05787 0.03334 -0.06296 C 0.05417 -0.08704 0.02691 -0.05787 0.04445 -0.08009 C 0.05156 -0.08912 0.05955 -0.09005 0.06667 -0.09699 C 0.07257 -0.10301 0.07622 -0.10509 0.08281 -0.11019 C 0.08733 -0.11366 0.09636 -0.11829 0.09636 -0.11806 C 0.13038 -0.11574 0.16337 -0.10764 0.19688 -0.10162 C 0.20712 -0.09699 0.21667 -0.08958 0.22656 -0.08426 C 0.23959 -0.07037 0.25226 -0.05347 0.26493 -0.0375 C 0.27413 -0.02593 0.28299 -0.00995 0.29236 -0.00324 C 0.29375 -0.00046 0.29566 0.00347 0.29722 0.00532 C 0.3007 0.0088 0.30729 0.01389 0.30729 0.01412 C 0.31632 0.02986 0.32604 0.03727 0.33577 0.04792 C 0.34375 0.05694 0.35139 0.06898 0.35938 0.07778 C 0.36268 0.08981 0.36563 0.09074 0.37049 0.09514 C 0.37847 0.10255 0.38629 0.11204 0.3941 0.1206 C 0.40122 0.1375 0.40729 0.15787 0.41389 0.17616 C 0.41684 0.1838 0.42136 0.1912 0.42396 0.20185 C 0.42761 0.21759 0.42535 0.21551 0.43004 0.23194 C 0.4316 0.23681 0.43368 0.23981 0.43507 0.24468 C 0.43976 0.26111 0.44254 0.28403 0.44757 0.30046 C 0.44983 0.32338 0.454 0.32593 0.4599 0.33819 C 0.46441 0.34884 0.46962 0.36366 0.47361 0.37685 C 0.47587 0.39931 0.47483 0.38542 0.47483 0.41991 " pathEditMode="relative" rAng="0" ptsTypes="ffffffffffffffffffffffffffA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5" y="1453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4" nodeType="withEffect">
                                  <p:stCondLst>
                                    <p:cond delay="155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3" nodeType="withEffect">
                                  <p:stCondLst>
                                    <p:cond delay="157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500"/>
                            </p:stCondLst>
                            <p:childTnLst>
                              <p:par>
                                <p:cTn id="8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8500"/>
                            </p:stCondLst>
                            <p:childTnLst>
                              <p:par>
                                <p:cTn id="1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6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7" grpId="1" animBg="1"/>
      <p:bldP spid="17" grpId="2" animBg="1"/>
      <p:bldP spid="18" grpId="0" animBg="1"/>
      <p:bldP spid="18" grpId="1" animBg="1"/>
      <p:bldP spid="18" grpId="3" animBg="1"/>
      <p:bldP spid="18" grpId="4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11000">
              <a:schemeClr val="accent1">
                <a:tint val="44500"/>
                <a:satMod val="160000"/>
              </a:schemeClr>
            </a:gs>
            <a:gs pos="21000">
              <a:schemeClr val="bg1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0" descr="C:\Documents and Settings\Jana\Local Settings\Temporary Internet Files\Content.IE5\IQZRG32A\MC9002330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" y="2060884"/>
            <a:ext cx="1728192" cy="159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Documents and Settings\Jana\Local Settings\Temporary Internet Files\Content.IE5\93K67UOX\MC9002321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619" y="4511883"/>
            <a:ext cx="1772970" cy="231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695366" y="188640"/>
            <a:ext cx="6283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Pomůžeš klukovi vybrat si správné sáňky? Jedině ty, na kterých je slovo s i/í po 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měkké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souhlásce,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budou dobře jezdit. Klikni na ně.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742938" y="1803111"/>
            <a:ext cx="1783533" cy="908303"/>
            <a:chOff x="1742938" y="1803111"/>
            <a:chExt cx="1783533" cy="908303"/>
          </a:xfrm>
        </p:grpSpPr>
        <p:pic>
          <p:nvPicPr>
            <p:cNvPr id="18" name="Picture 5" descr="C:\Documents and Settings\Jana\Local Settings\Temporary Internet Files\Content.IE5\KJRJUKIT\MC900352142[1].wmf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2938" y="1818139"/>
              <a:ext cx="1783533" cy="893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1913182" y="1803111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žirafa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3157477" y="2589233"/>
            <a:ext cx="1840971" cy="1077856"/>
            <a:chOff x="3157477" y="2589233"/>
            <a:chExt cx="1840971" cy="1077856"/>
          </a:xfrm>
        </p:grpSpPr>
        <p:pic>
          <p:nvPicPr>
            <p:cNvPr id="17" name="Picture 12" descr="C:\Documents and Settings\Jana\Local Settings\Temporary Internet Files\Content.IE5\RSBZXVRJ\MC900352321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477" y="2711414"/>
              <a:ext cx="1782762" cy="955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ovéPole 27"/>
            <p:cNvSpPr txBox="1"/>
            <p:nvPr/>
          </p:nvSpPr>
          <p:spPr>
            <a:xfrm>
              <a:off x="3879364" y="2589233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mísa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176" name="Skupina 7175"/>
          <p:cNvGrpSpPr/>
          <p:nvPr/>
        </p:nvGrpSpPr>
        <p:grpSpPr>
          <a:xfrm>
            <a:off x="4478821" y="3817206"/>
            <a:ext cx="1796813" cy="992802"/>
            <a:chOff x="4380697" y="3615816"/>
            <a:chExt cx="1796813" cy="992802"/>
          </a:xfrm>
        </p:grpSpPr>
        <p:pic>
          <p:nvPicPr>
            <p:cNvPr id="16" name="Picture 12" descr="C:\Documents and Settings\Jana\Local Settings\Temporary Internet Files\Content.IE5\RSBZXVRJ\MC900352321[1].wmf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394748" y="3652943"/>
              <a:ext cx="1782762" cy="955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ovéPole 29"/>
            <p:cNvSpPr txBox="1"/>
            <p:nvPr/>
          </p:nvSpPr>
          <p:spPr>
            <a:xfrm>
              <a:off x="4380697" y="3615816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šípek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6694507" y="3439238"/>
            <a:ext cx="2141667" cy="1072645"/>
            <a:chOff x="6694507" y="3439238"/>
            <a:chExt cx="2141667" cy="1072645"/>
          </a:xfrm>
        </p:grpSpPr>
        <p:pic>
          <p:nvPicPr>
            <p:cNvPr id="20" name="Picture 5" descr="C:\Documents and Settings\Jana\Local Settings\Temporary Internet Files\Content.IE5\KJRJUKIT\MC90035214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4507" y="3439238"/>
              <a:ext cx="2141667" cy="10726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ovéPole 30"/>
            <p:cNvSpPr txBox="1"/>
            <p:nvPr/>
          </p:nvSpPr>
          <p:spPr>
            <a:xfrm>
              <a:off x="6962102" y="3439238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Jitka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169" name="Skupina 7168"/>
          <p:cNvGrpSpPr/>
          <p:nvPr/>
        </p:nvGrpSpPr>
        <p:grpSpPr>
          <a:xfrm>
            <a:off x="1294348" y="3567026"/>
            <a:ext cx="2012636" cy="1271539"/>
            <a:chOff x="1063498" y="3775106"/>
            <a:chExt cx="2012636" cy="1271539"/>
          </a:xfrm>
        </p:grpSpPr>
        <p:pic>
          <p:nvPicPr>
            <p:cNvPr id="15" name="Picture 9" descr="C:\Documents and Settings\Jana\Local Settings\Temporary Internet Files\Content.IE5\RSBZXVRJ\MC900353705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3498" y="3775106"/>
              <a:ext cx="2012636" cy="12715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ovéPole 31"/>
            <p:cNvSpPr txBox="1"/>
            <p:nvPr/>
          </p:nvSpPr>
          <p:spPr>
            <a:xfrm>
              <a:off x="1616514" y="3775106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hřib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168" name="Skupina 7167"/>
          <p:cNvGrpSpPr/>
          <p:nvPr/>
        </p:nvGrpSpPr>
        <p:grpSpPr>
          <a:xfrm>
            <a:off x="2549631" y="4625971"/>
            <a:ext cx="2287532" cy="1445212"/>
            <a:chOff x="2735598" y="4494708"/>
            <a:chExt cx="2287532" cy="1445212"/>
          </a:xfrm>
        </p:grpSpPr>
        <p:pic>
          <p:nvPicPr>
            <p:cNvPr id="14" name="Picture 9" descr="C:\Documents and Settings\Jana\Local Settings\Temporary Internet Files\Content.IE5\RSBZXVRJ\MC900353705[1].wmf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35598" y="4494708"/>
              <a:ext cx="2287532" cy="14452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ovéPole 32"/>
            <p:cNvSpPr txBox="1"/>
            <p:nvPr/>
          </p:nvSpPr>
          <p:spPr>
            <a:xfrm>
              <a:off x="3275664" y="4494708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oči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175" name="Skupina 7174"/>
          <p:cNvGrpSpPr/>
          <p:nvPr/>
        </p:nvGrpSpPr>
        <p:grpSpPr>
          <a:xfrm>
            <a:off x="107504" y="5046645"/>
            <a:ext cx="2634558" cy="1786550"/>
            <a:chOff x="107504" y="5046645"/>
            <a:chExt cx="2634558" cy="1786550"/>
          </a:xfrm>
        </p:grpSpPr>
        <p:pic>
          <p:nvPicPr>
            <p:cNvPr id="21" name="Picture 4" descr="C:\Documents and Settings\Jana\Local Settings\Temporary Internet Files\Content.IE5\KJRJUKIT\MC900234297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5046645"/>
              <a:ext cx="2634558" cy="1786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TextovéPole 34"/>
            <p:cNvSpPr txBox="1"/>
            <p:nvPr/>
          </p:nvSpPr>
          <p:spPr>
            <a:xfrm>
              <a:off x="497430" y="5335258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bílek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698239" y="5497825"/>
            <a:ext cx="2289557" cy="1146715"/>
            <a:chOff x="5083062" y="5304149"/>
            <a:chExt cx="2289557" cy="1146715"/>
          </a:xfrm>
        </p:grpSpPr>
        <p:pic>
          <p:nvPicPr>
            <p:cNvPr id="19" name="Picture 5" descr="C:\Documents and Settings\Jana\Local Settings\Temporary Internet Files\Content.IE5\KJRJUKIT\MC900352142[1].wmf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083062" y="5304149"/>
              <a:ext cx="2289557" cy="11467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ovéPole 35"/>
            <p:cNvSpPr txBox="1"/>
            <p:nvPr/>
          </p:nvSpPr>
          <p:spPr>
            <a:xfrm>
              <a:off x="5843018" y="5335258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hodit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5377228" y="1569775"/>
            <a:ext cx="2634558" cy="1786550"/>
            <a:chOff x="5377228" y="1569775"/>
            <a:chExt cx="2634558" cy="1786550"/>
          </a:xfrm>
        </p:grpSpPr>
        <p:pic>
          <p:nvPicPr>
            <p:cNvPr id="22" name="Picture 4" descr="C:\Documents and Settings\Jana\Local Settings\Temporary Internet Files\Content.IE5\KJRJUKIT\MC900234297[1].wmf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7228" y="1569775"/>
              <a:ext cx="2634558" cy="1786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ovéPole 26"/>
            <p:cNvSpPr txBox="1"/>
            <p:nvPr/>
          </p:nvSpPr>
          <p:spPr>
            <a:xfrm>
              <a:off x="5709066" y="1853410"/>
              <a:ext cx="1119084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itchFamily="34" charset="0"/>
                  <a:cs typeface="Arial" pitchFamily="34" charset="0"/>
                </a:rPr>
                <a:t>citron</a:t>
              </a:r>
              <a:endParaRPr lang="cs-CZ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4" name="Picture 12" descr="C:\Documents and Settings\Jana\Local Settings\Temporary Internet Files\Content.IE5\IQZRG32A\MC900407882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450" y="100950"/>
            <a:ext cx="799051" cy="65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lačítko akce: Dopředu nebo Další 1">
            <a:hlinkClick r:id="" action="ppaction://hlinkshowjump?jump=nextslide" highlightClick="1"/>
          </p:cNvPr>
          <p:cNvSpPr/>
          <p:nvPr/>
        </p:nvSpPr>
        <p:spPr>
          <a:xfrm>
            <a:off x="8516959" y="561455"/>
            <a:ext cx="360040" cy="262482"/>
          </a:xfrm>
          <a:prstGeom prst="actionButtonForwardNex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06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6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7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6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7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7">
              <a:schemeClr val="tx2">
                <a:lumMod val="40000"/>
                <a:lumOff val="60000"/>
              </a:schemeClr>
            </a:gs>
            <a:gs pos="40000">
              <a:schemeClr val="bg1"/>
            </a:gs>
            <a:gs pos="17000">
              <a:schemeClr val="accent1">
                <a:lumMod val="20000"/>
                <a:lumOff val="80000"/>
              </a:schemeClr>
            </a:gs>
            <a:gs pos="98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Skupina 25"/>
          <p:cNvGrpSpPr/>
          <p:nvPr/>
        </p:nvGrpSpPr>
        <p:grpSpPr>
          <a:xfrm>
            <a:off x="1798733" y="4991079"/>
            <a:ext cx="1383040" cy="1450072"/>
            <a:chOff x="1691680" y="3501008"/>
            <a:chExt cx="1383040" cy="1450072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ovnoramenný trojúhelník 27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smetí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64883" y="1210798"/>
            <a:ext cx="1383040" cy="1450072"/>
            <a:chOff x="1691680" y="3501008"/>
            <a:chExt cx="1383040" cy="1450072"/>
          </a:xfrm>
        </p:grpSpPr>
        <p:cxnSp>
          <p:nvCxnSpPr>
            <p:cNvPr id="7" name="Přímá spojnice 6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vnoramenný trojúhelník 8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nic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1781544" y="2708679"/>
            <a:ext cx="1383040" cy="1450072"/>
            <a:chOff x="1691680" y="3501008"/>
            <a:chExt cx="1383040" cy="1450072"/>
          </a:xfrm>
        </p:grpSpPr>
        <p:cxnSp>
          <p:nvCxnSpPr>
            <p:cNvPr id="19" name="Přímá spojnice 18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ovnoramenný trojúhelník 19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košík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7647062" y="1261867"/>
            <a:ext cx="1383040" cy="1450072"/>
            <a:chOff x="1691680" y="3501008"/>
            <a:chExt cx="1383040" cy="1450072"/>
          </a:xfrm>
        </p:grpSpPr>
        <p:cxnSp>
          <p:nvCxnSpPr>
            <p:cNvPr id="58" name="Přímá spojnice 57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ovnoramenný trojúhelník 58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dívka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" name="Picture 24" descr="C:\Documents and Settings\Jana\Local Settings\Temporary Internet Files\Content.IE5\IQZRG32A\MC9002324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165" y="430076"/>
            <a:ext cx="1929786" cy="206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Documents and Settings\Jana\Local Settings\Temporary Internet Files\Content.IE5\93K67UOX\MC900396718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9BFFFF"/>
              </a:clrFrom>
              <a:clrTo>
                <a:srgbClr val="9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1425" y="333885"/>
            <a:ext cx="1710842" cy="189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2" name="Skupina 31"/>
          <p:cNvGrpSpPr/>
          <p:nvPr/>
        </p:nvGrpSpPr>
        <p:grpSpPr>
          <a:xfrm>
            <a:off x="4829711" y="1014138"/>
            <a:ext cx="1383040" cy="1450072"/>
            <a:chOff x="1691680" y="3501008"/>
            <a:chExt cx="1383040" cy="1450072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ovnoramenný trojúhelník 33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kříž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3627036" y="2168309"/>
            <a:ext cx="1383040" cy="1450072"/>
            <a:chOff x="1691680" y="3501008"/>
            <a:chExt cx="1383040" cy="1450072"/>
          </a:xfrm>
        </p:grpSpPr>
        <p:cxnSp>
          <p:nvCxnSpPr>
            <p:cNvPr id="37" name="Přímá spojnice 36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ovnoramenný trojúhelník 37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oči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4742815" y="2867895"/>
            <a:ext cx="1383040" cy="1450072"/>
            <a:chOff x="1691680" y="3501008"/>
            <a:chExt cx="1383040" cy="1450072"/>
          </a:xfrm>
        </p:grpSpPr>
        <p:cxnSp>
          <p:nvCxnSpPr>
            <p:cNvPr id="41" name="Přímá spojnice 40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Rovnoramenný trojúhelník 41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uši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3779912" y="4030682"/>
            <a:ext cx="1383040" cy="1450072"/>
            <a:chOff x="1691680" y="3501008"/>
            <a:chExt cx="1383040" cy="1450072"/>
          </a:xfrm>
        </p:grpSpPr>
        <p:cxnSp>
          <p:nvCxnSpPr>
            <p:cNvPr id="45" name="Přímá spojnice 44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ovnoramenný trojúhelník 45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err="1" smtClean="0">
                  <a:latin typeface="Arial" pitchFamily="34" charset="0"/>
                  <a:cs typeface="Arial" pitchFamily="34" charset="0"/>
                </a:rPr>
                <a:t>noti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4786907" y="4936082"/>
            <a:ext cx="1383040" cy="1450072"/>
            <a:chOff x="1691680" y="3501008"/>
            <a:chExt cx="1383040" cy="1450072"/>
          </a:xfrm>
        </p:grpSpPr>
        <p:cxnSp>
          <p:nvCxnSpPr>
            <p:cNvPr id="49" name="Přímá spojnice 48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Rovnoramenný trojúhelník 49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najít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6384077" y="1986649"/>
            <a:ext cx="1401442" cy="1606282"/>
            <a:chOff x="1636304" y="3344798"/>
            <a:chExt cx="1401442" cy="1606282"/>
          </a:xfrm>
        </p:grpSpPr>
        <p:cxnSp>
          <p:nvCxnSpPr>
            <p:cNvPr id="54" name="Přímá spojnice 53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ovnoramenný trojúhelník 54"/>
            <p:cNvSpPr/>
            <p:nvPr/>
          </p:nvSpPr>
          <p:spPr>
            <a:xfrm rot="5400000">
              <a:off x="1921622" y="309277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1636304" y="3506479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břicho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7749995" y="2813603"/>
            <a:ext cx="1383040" cy="1450072"/>
            <a:chOff x="1691680" y="3501008"/>
            <a:chExt cx="1383040" cy="1450072"/>
          </a:xfrm>
        </p:grpSpPr>
        <p:cxnSp>
          <p:nvCxnSpPr>
            <p:cNvPr id="62" name="Přímá spojnice 61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Rovnoramenný trojúhelník 62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err="1" smtClean="0">
                  <a:latin typeface="Arial" pitchFamily="34" charset="0"/>
                  <a:cs typeface="Arial" pitchFamily="34" charset="0"/>
                </a:rPr>
                <a:t>ríže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5" name="Skupina 64"/>
          <p:cNvGrpSpPr/>
          <p:nvPr/>
        </p:nvGrpSpPr>
        <p:grpSpPr>
          <a:xfrm>
            <a:off x="6512865" y="3737694"/>
            <a:ext cx="1383040" cy="1450072"/>
            <a:chOff x="1691680" y="3501008"/>
            <a:chExt cx="1383040" cy="1450072"/>
          </a:xfrm>
        </p:grpSpPr>
        <p:cxnSp>
          <p:nvCxnSpPr>
            <p:cNvPr id="66" name="Přímá spojnice 65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ovnoramenný trojúhelník 66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err="1" smtClean="0">
                  <a:latin typeface="Arial" pitchFamily="34" charset="0"/>
                  <a:cs typeface="Arial" pitchFamily="34" charset="0"/>
                </a:rPr>
                <a:t>šati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7749995" y="4717617"/>
            <a:ext cx="1383040" cy="1450072"/>
            <a:chOff x="1691680" y="3501008"/>
            <a:chExt cx="1383040" cy="1450072"/>
          </a:xfrm>
        </p:grpSpPr>
        <p:cxnSp>
          <p:nvCxnSpPr>
            <p:cNvPr id="70" name="Přímá spojnice 69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Rovnoramenný trojúhelník 70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jih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85940" y="1918684"/>
            <a:ext cx="1383040" cy="1450072"/>
            <a:chOff x="1691680" y="3501008"/>
            <a:chExt cx="1383040" cy="1450072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ovnoramenný trojúhelník 15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706568" y="3648406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křída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83568" y="4009293"/>
            <a:ext cx="1383040" cy="1450072"/>
            <a:chOff x="1691680" y="3501008"/>
            <a:chExt cx="1383040" cy="1450072"/>
          </a:xfrm>
        </p:grpSpPr>
        <p:cxnSp>
          <p:nvCxnSpPr>
            <p:cNvPr id="23" name="Přímá spojnice 22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ovnoramenný trojúhelník 23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šije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73" name="Picture 8" descr="C:\Documents and Settings\Jana\Local Settings\Temporary Internet Files\Content.IE5\75S19SFW\MC90015115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08110" y="142482"/>
            <a:ext cx="1753840" cy="202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01389" y="2009643"/>
            <a:ext cx="7553230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Kdo vyhraje závod ve slalomu na lyžích?</a:t>
            </a:r>
          </a:p>
          <a:p>
            <a:r>
              <a:rPr lang="cs-CZ" sz="3600" dirty="0" smtClean="0"/>
              <a:t>Klikni na lyžaře, který má na dráze  praporky se slovy, ve kterých je i/í doplněno správně.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62157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7">
              <a:schemeClr val="tx2">
                <a:lumMod val="40000"/>
                <a:lumOff val="60000"/>
              </a:schemeClr>
            </a:gs>
            <a:gs pos="40000">
              <a:schemeClr val="bg1"/>
            </a:gs>
            <a:gs pos="17000">
              <a:schemeClr val="accent1">
                <a:lumMod val="20000"/>
                <a:lumOff val="80000"/>
              </a:schemeClr>
            </a:gs>
            <a:gs pos="98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Skupina 25"/>
          <p:cNvGrpSpPr/>
          <p:nvPr/>
        </p:nvGrpSpPr>
        <p:grpSpPr>
          <a:xfrm>
            <a:off x="1798733" y="4991079"/>
            <a:ext cx="1383040" cy="1450072"/>
            <a:chOff x="1691680" y="3501008"/>
            <a:chExt cx="1383040" cy="1450072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ovnoramenný trojúhelník 27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smetí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64883" y="1210798"/>
            <a:ext cx="1383040" cy="1450072"/>
            <a:chOff x="1691680" y="3501008"/>
            <a:chExt cx="1383040" cy="1450072"/>
          </a:xfrm>
        </p:grpSpPr>
        <p:cxnSp>
          <p:nvCxnSpPr>
            <p:cNvPr id="7" name="Přímá spojnice 6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vnoramenný trojúhelník 8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nic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1781544" y="2708679"/>
            <a:ext cx="1383040" cy="1450072"/>
            <a:chOff x="1691680" y="3501008"/>
            <a:chExt cx="1383040" cy="1450072"/>
          </a:xfrm>
        </p:grpSpPr>
        <p:cxnSp>
          <p:nvCxnSpPr>
            <p:cNvPr id="19" name="Přímá spojnice 18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ovnoramenný trojúhelník 19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košík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7647062" y="1261867"/>
            <a:ext cx="1383040" cy="1450072"/>
            <a:chOff x="1691680" y="3501008"/>
            <a:chExt cx="1383040" cy="1450072"/>
          </a:xfrm>
        </p:grpSpPr>
        <p:cxnSp>
          <p:nvCxnSpPr>
            <p:cNvPr id="58" name="Přímá spojnice 57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ovnoramenný trojúhelník 58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dívka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" name="Picture 24" descr="C:\Documents and Settings\Jana\Local Settings\Temporary Internet Files\Content.IE5\IQZRG32A\MC9002324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165" y="430076"/>
            <a:ext cx="1929786" cy="206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Documents and Settings\Jana\Local Settings\Temporary Internet Files\Content.IE5\93K67UOX\MC900396718[1].wm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9BFFFF"/>
              </a:clrFrom>
              <a:clrTo>
                <a:srgbClr val="9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1425" y="333885"/>
            <a:ext cx="1710842" cy="189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2" name="Skupina 31"/>
          <p:cNvGrpSpPr/>
          <p:nvPr/>
        </p:nvGrpSpPr>
        <p:grpSpPr>
          <a:xfrm>
            <a:off x="4829711" y="1014138"/>
            <a:ext cx="1383040" cy="1450072"/>
            <a:chOff x="1691680" y="3501008"/>
            <a:chExt cx="1383040" cy="1450072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ovnoramenný trojúhelník 33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kříž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3627036" y="2168309"/>
            <a:ext cx="1383040" cy="1450072"/>
            <a:chOff x="1691680" y="3501008"/>
            <a:chExt cx="1383040" cy="1450072"/>
          </a:xfrm>
        </p:grpSpPr>
        <p:cxnSp>
          <p:nvCxnSpPr>
            <p:cNvPr id="37" name="Přímá spojnice 36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ovnoramenný trojúhelník 37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oči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4742815" y="2867895"/>
            <a:ext cx="1383040" cy="1450072"/>
            <a:chOff x="1691680" y="3501008"/>
            <a:chExt cx="1383040" cy="1450072"/>
          </a:xfrm>
        </p:grpSpPr>
        <p:cxnSp>
          <p:nvCxnSpPr>
            <p:cNvPr id="41" name="Přímá spojnice 40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Rovnoramenný trojúhelník 41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uši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3779912" y="4030682"/>
            <a:ext cx="1383040" cy="1450072"/>
            <a:chOff x="1691680" y="3501008"/>
            <a:chExt cx="1383040" cy="1450072"/>
          </a:xfrm>
        </p:grpSpPr>
        <p:cxnSp>
          <p:nvCxnSpPr>
            <p:cNvPr id="45" name="Přímá spojnice 44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ovnoramenný trojúhelník 45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err="1" smtClean="0">
                  <a:latin typeface="Arial" pitchFamily="34" charset="0"/>
                  <a:cs typeface="Arial" pitchFamily="34" charset="0"/>
                </a:rPr>
                <a:t>noti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4786907" y="4936082"/>
            <a:ext cx="1383040" cy="1450072"/>
            <a:chOff x="1691680" y="3501008"/>
            <a:chExt cx="1383040" cy="1450072"/>
          </a:xfrm>
        </p:grpSpPr>
        <p:cxnSp>
          <p:nvCxnSpPr>
            <p:cNvPr id="49" name="Přímá spojnice 48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Rovnoramenný trojúhelník 49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najít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6384077" y="1986649"/>
            <a:ext cx="1401442" cy="1606282"/>
            <a:chOff x="1636304" y="3344798"/>
            <a:chExt cx="1401442" cy="1606282"/>
          </a:xfrm>
        </p:grpSpPr>
        <p:cxnSp>
          <p:nvCxnSpPr>
            <p:cNvPr id="54" name="Přímá spojnice 53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ovnoramenný trojúhelník 54"/>
            <p:cNvSpPr/>
            <p:nvPr/>
          </p:nvSpPr>
          <p:spPr>
            <a:xfrm rot="5400000">
              <a:off x="1921622" y="309277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1636304" y="3506479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břicho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7749995" y="2813603"/>
            <a:ext cx="1383040" cy="1450072"/>
            <a:chOff x="1691680" y="3501008"/>
            <a:chExt cx="1383040" cy="1450072"/>
          </a:xfrm>
        </p:grpSpPr>
        <p:cxnSp>
          <p:nvCxnSpPr>
            <p:cNvPr id="62" name="Přímá spojnice 61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Rovnoramenný trojúhelník 62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err="1" smtClean="0">
                  <a:latin typeface="Arial" pitchFamily="34" charset="0"/>
                  <a:cs typeface="Arial" pitchFamily="34" charset="0"/>
                </a:rPr>
                <a:t>ríže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5" name="Skupina 64"/>
          <p:cNvGrpSpPr/>
          <p:nvPr/>
        </p:nvGrpSpPr>
        <p:grpSpPr>
          <a:xfrm>
            <a:off x="6512865" y="3737694"/>
            <a:ext cx="1383040" cy="1450072"/>
            <a:chOff x="1691680" y="3501008"/>
            <a:chExt cx="1383040" cy="1450072"/>
          </a:xfrm>
        </p:grpSpPr>
        <p:cxnSp>
          <p:nvCxnSpPr>
            <p:cNvPr id="66" name="Přímá spojnice 65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ovnoramenný trojúhelník 66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err="1" smtClean="0">
                  <a:latin typeface="Arial" pitchFamily="34" charset="0"/>
                  <a:cs typeface="Arial" pitchFamily="34" charset="0"/>
                </a:rPr>
                <a:t>šati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7749995" y="4717617"/>
            <a:ext cx="1383040" cy="1450072"/>
            <a:chOff x="1691680" y="3501008"/>
            <a:chExt cx="1383040" cy="1450072"/>
          </a:xfrm>
        </p:grpSpPr>
        <p:cxnSp>
          <p:nvCxnSpPr>
            <p:cNvPr id="70" name="Přímá spojnice 69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Rovnoramenný trojúhelník 70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jih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85940" y="1918684"/>
            <a:ext cx="1383040" cy="1450072"/>
            <a:chOff x="1691680" y="3501008"/>
            <a:chExt cx="1383040" cy="1450072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ovnoramenný trojúhelník 15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706568" y="3648406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křída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83568" y="4009293"/>
            <a:ext cx="1383040" cy="1450072"/>
            <a:chOff x="1691680" y="3501008"/>
            <a:chExt cx="1383040" cy="1450072"/>
          </a:xfrm>
        </p:grpSpPr>
        <p:cxnSp>
          <p:nvCxnSpPr>
            <p:cNvPr id="23" name="Přímá spojnice 22"/>
            <p:cNvCxnSpPr/>
            <p:nvPr/>
          </p:nvCxnSpPr>
          <p:spPr>
            <a:xfrm>
              <a:off x="1691680" y="3501008"/>
              <a:ext cx="14888" cy="1450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ovnoramenný trojúhelník 23"/>
            <p:cNvSpPr/>
            <p:nvPr/>
          </p:nvSpPr>
          <p:spPr>
            <a:xfrm rot="5400000">
              <a:off x="1958596" y="3248980"/>
              <a:ext cx="864096" cy="1368152"/>
            </a:xfrm>
            <a:prstGeom prst="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691680" y="3685674"/>
              <a:ext cx="1209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Arial" pitchFamily="34" charset="0"/>
                  <a:cs typeface="Arial" pitchFamily="34" charset="0"/>
                </a:rPr>
                <a:t>šije</a:t>
              </a:r>
              <a:endParaRPr lang="cs-CZ" sz="28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73" name="Picture 8" descr="C:\Documents and Settings\Jana\Local Settings\Temporary Internet Files\Content.IE5\75S19SFW\MC9001511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08110" y="142482"/>
            <a:ext cx="1753840" cy="202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70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875 C 0.00781 0.11713 0.00677 0.11644 0.01753 0.13635 C 0.01927 0.14422 0.01944 0.15371 0.02239 0.16088 C 0.02726 0.17269 0.0342 0.18148 0.0375 0.19422 C 0.03854 0.20857 0.0401 0.2169 0.04253 0.22986 C 0.04444 0.2544 0.04913 0.27871 0.0625 0.29653 C 0.06493 0.30625 0.07048 0.31598 0.07587 0.32315 C 0.07934 0.33797 0.07448 0.32223 0.08246 0.33426 C 0.08507 0.3382 0.0868 0.34306 0.08906 0.34746 C 0.08993 0.34931 0.09132 0.35047 0.09253 0.35209 C 0.09757 0.37199 0.09739 0.39306 0.11406 0.40093 C 0.1309 0.42223 0.12048 0.4625 0.1092 0.48542 C 0.10729 0.48935 0.10764 0.49468 0.10573 0.49861 C 0.10347 0.50301 0.10139 0.50764 0.09913 0.51204 C 0.08524 0.54005 0.10798 0.49352 0.09253 0.52755 C 0.09045 0.53218 0.08576 0.54098 0.08576 0.54121 C 0.08385 0.54908 0.0809 0.55602 0.07743 0.5632 C 0.07691 0.56528 0.07656 0.5676 0.07587 0.56968 C 0.075 0.57199 0.07326 0.57385 0.07239 0.57639 C 0.06927 0.58635 0.06788 0.59931 0.0658 0.60973 C 0.06701 0.63658 0.06597 0.67685 0.08576 0.69422 C 0.08871 0.70579 0.08524 0.69699 0.09253 0.70533 C 0.10191 0.71621 0.11042 0.73125 0.12239 0.73635 C 0.12639 0.74167 0.13107 0.74838 0.13576 0.75185 C 0.13732 0.75324 0.13923 0.75324 0.1408 0.75417 C 0.14305 0.75533 0.14531 0.75672 0.14739 0.75857 C 0.15035 0.76135 0.15295 0.76459 0.15573 0.7676 C 0.16024 0.77223 0.16163 0.77778 0.16753 0.77431 " pathEditMode="relative" rAng="0" ptsTypes="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90" y="3451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11000">
              <a:schemeClr val="accent1">
                <a:tint val="44500"/>
                <a:satMod val="160000"/>
              </a:schemeClr>
            </a:gs>
            <a:gs pos="21000">
              <a:schemeClr val="bg1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Jana\Local Settings\Temporary Internet Files\Content.IE5\8UMYXVNH\MC9004173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96020" y="69775"/>
            <a:ext cx="3328424" cy="310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00" b="95000" l="10000" r="94706">
                        <a14:foregroundMark x1="54706" y1="28500" x2="58235" y2="28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221087"/>
            <a:ext cx="2049398" cy="241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752" y="4433822"/>
            <a:ext cx="2426902" cy="2118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4" descr="C:\Documents and Settings\Jana\Local Settings\Temporary Internet Files\Content.IE5\IQZRG32A\MC90023243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36057"/>
            <a:ext cx="1929786" cy="206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lna 3"/>
          <p:cNvSpPr/>
          <p:nvPr/>
        </p:nvSpPr>
        <p:spPr>
          <a:xfrm>
            <a:off x="251520" y="260648"/>
            <a:ext cx="2808312" cy="1296144"/>
          </a:xfrm>
          <a:prstGeom prst="wav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251520" y="476672"/>
            <a:ext cx="0" cy="26642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064104" y="476672"/>
            <a:ext cx="0" cy="26642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971600" y="476672"/>
            <a:ext cx="1728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CÍL</a:t>
            </a:r>
            <a:endParaRPr lang="cs-CZ" sz="6000" dirty="0"/>
          </a:p>
        </p:txBody>
      </p:sp>
      <p:pic>
        <p:nvPicPr>
          <p:cNvPr id="16" name="Picture 24" descr="C:\Documents and Settings\Jana\Local Settings\Temporary Internet Files\Content.IE5\IQZRG32A\MC90023243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20958" y="2398662"/>
            <a:ext cx="1929786" cy="206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Documents and Settings\Jana\Local Settings\Temporary Internet Files\Content.IE5\93K67UOX\MC90029033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364" y="3473799"/>
            <a:ext cx="1001163" cy="149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9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6507" l="0" r="89933">
                        <a14:foregroundMark x1="34228" y1="27948" x2="34228" y2="279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966395"/>
            <a:ext cx="1419225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8" descr="C:\Documents and Settings\Jana\Local Settings\Temporary Internet Files\Content.IE5\KJRJUKIT\MC900387149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167" b="99667" l="9850" r="89816">
                        <a14:foregroundMark x1="52087" y1="48667" x2="52087" y2="4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362" y="1167912"/>
            <a:ext cx="1969768" cy="197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70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584 0.08542 L -0.21146 0.10972 C -0.19375 0.11551 -0.16719 0.11736 -0.14098 0.11574 C -0.10921 0.11319 -0.08473 0.10718 -0.06737 0.09861 L 0.01476 0.06181 " pathEditMode="relative" rAng="-193471" ptsTypes="FffFF">
                                      <p:cBhvr>
                                        <p:cTn id="16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25" y="90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7">
              <a:schemeClr val="tx2">
                <a:lumMod val="40000"/>
                <a:lumOff val="60000"/>
              </a:schemeClr>
            </a:gs>
            <a:gs pos="40000">
              <a:schemeClr val="bg1"/>
            </a:gs>
            <a:gs pos="17000">
              <a:schemeClr val="accent1">
                <a:lumMod val="20000"/>
                <a:lumOff val="80000"/>
              </a:schemeClr>
            </a:gs>
            <a:gs pos="98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Jana\Local Settings\Temporary Internet Files\Content.IE5\KJRJUKIT\MC9001830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920" y="196010"/>
            <a:ext cx="3142278" cy="318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Jana\Local Settings\Temporary Internet Files\Content.IE5\DOCEXLXU\MC9002321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47" y="332420"/>
            <a:ext cx="290853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Documents and Settings\Jana\Local Settings\Temporary Internet Files\Content.IE5\Z229WJ1S\MC9003553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260" y="529984"/>
            <a:ext cx="2232248" cy="268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07" b="95349" l="0" r="927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5477">
            <a:off x="1743236" y="349412"/>
            <a:ext cx="954310" cy="78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250" b="100000" l="485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299" y="814678"/>
            <a:ext cx="592473" cy="27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 descr="C:\Documents and Settings\Jana\Local Settings\Temporary Internet Files\Content.IE5\E3XUE8B7\MC90034037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55976" y="196010"/>
            <a:ext cx="1620162" cy="270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824" b="91176" l="1786" r="919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924" y="260648"/>
            <a:ext cx="85741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422754" y="3063279"/>
            <a:ext cx="8048823" cy="3489488"/>
            <a:chOff x="422754" y="3063279"/>
            <a:chExt cx="8048823" cy="3489488"/>
          </a:xfrm>
        </p:grpSpPr>
        <p:pic>
          <p:nvPicPr>
            <p:cNvPr id="41" name="Picture 2" descr="C:\Documents and Settings\Jana\Local Settings\Temporary Internet Files\Content.IE5\KJRJUKIT\MC900436383[1]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54" y="3673295"/>
              <a:ext cx="2657455" cy="2602089"/>
            </a:xfrm>
            <a:prstGeom prst="rect">
              <a:avLst/>
            </a:prstGeom>
            <a:solidFill>
              <a:schemeClr val="bg1"/>
            </a:solidFill>
            <a:extLst/>
          </p:spPr>
        </p:pic>
        <p:sp>
          <p:nvSpPr>
            <p:cNvPr id="42" name="Oválný popisek 41"/>
            <p:cNvSpPr/>
            <p:nvPr/>
          </p:nvSpPr>
          <p:spPr>
            <a:xfrm rot="295110">
              <a:off x="3198796" y="3063279"/>
              <a:ext cx="5272781" cy="3489488"/>
            </a:xfrm>
            <a:prstGeom prst="wedgeEllipseCallout">
              <a:avLst>
                <a:gd name="adj1" fmla="val -63317"/>
                <a:gd name="adj2" fmla="val 30178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5" name="TextovéPole 34"/>
          <p:cNvSpPr txBox="1"/>
          <p:nvPr/>
        </p:nvSpPr>
        <p:spPr>
          <a:xfrm>
            <a:off x="3990122" y="3561528"/>
            <a:ext cx="378722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Pomoz dětem dostavět sněhuláky. Doplň </a:t>
            </a:r>
            <a:r>
              <a:rPr lang="cs-CZ" sz="2600" dirty="0" err="1" smtClean="0"/>
              <a:t>i,í</a:t>
            </a:r>
            <a:r>
              <a:rPr lang="cs-CZ" sz="2600" dirty="0" smtClean="0"/>
              <a:t> /y, ý do slov a potom můžeš kliknutím na klobouk, koště a mrkev sněhuláky dokončit.</a:t>
            </a:r>
          </a:p>
        </p:txBody>
      </p:sp>
    </p:spTree>
    <p:extLst>
      <p:ext uri="{BB962C8B-B14F-4D97-AF65-F5344CB8AC3E}">
        <p14:creationId xmlns:p14="http://schemas.microsoft.com/office/powerpoint/2010/main" val="31975177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7">
              <a:schemeClr val="tx2">
                <a:lumMod val="40000"/>
                <a:lumOff val="60000"/>
              </a:schemeClr>
            </a:gs>
            <a:gs pos="40000">
              <a:schemeClr val="bg1"/>
            </a:gs>
            <a:gs pos="17000">
              <a:schemeClr val="accent1">
                <a:lumMod val="20000"/>
                <a:lumOff val="80000"/>
              </a:schemeClr>
            </a:gs>
            <a:gs pos="98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Jana\Local Settings\Temporary Internet Files\Content.IE5\KJRJUKIT\MC9001830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920" y="196010"/>
            <a:ext cx="3142278" cy="318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Jana\Local Settings\Temporary Internet Files\Content.IE5\DOCEXLXU\MC9002321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47" y="332420"/>
            <a:ext cx="290853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Documents and Settings\Jana\Local Settings\Temporary Internet Files\Content.IE5\Z229WJ1S\MC9003553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260" y="529984"/>
            <a:ext cx="2232248" cy="268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07" b="95349" l="0" r="927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5477">
            <a:off x="1743236" y="349412"/>
            <a:ext cx="954310" cy="78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250" b="100000" l="485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299" y="814678"/>
            <a:ext cx="592473" cy="27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 descr="C:\Documents and Settings\Jana\Local Settings\Temporary Internet Files\Content.IE5\E3XUE8B7\MC90034037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55976" y="196010"/>
            <a:ext cx="1620162" cy="270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07" b="95349" l="0" r="927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5477">
            <a:off x="1056297" y="3321171"/>
            <a:ext cx="954310" cy="78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2" descr="C:\Documents and Settings\Jana\Local Settings\Temporary Internet Files\Content.IE5\E3XUE8B7\MC90034037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189784" y="3483300"/>
            <a:ext cx="1620162" cy="270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250" b="100000" l="485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952" y="3723965"/>
            <a:ext cx="592473" cy="27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4218743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c_l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67403" y="4688871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kř_ž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58494" y="5170016"/>
            <a:ext cx="127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paž_tka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67403" y="5653698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koš_le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69511" y="6162193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hr_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4180485" y="4315341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mrak_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4180344" y="4785469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lž_ce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171435" y="5266614"/>
            <a:ext cx="127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váh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_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4180344" y="5750296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muž_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182452" y="6258791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noc_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6895923" y="4281573"/>
            <a:ext cx="1492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j_novatka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895782" y="4751701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ž_to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886873" y="5232846"/>
            <a:ext cx="127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pon_k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895782" y="5716528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c_rkus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897890" y="6225023"/>
            <a:ext cx="119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župan_</a:t>
            </a: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824" b="91176" l="1786" r="919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924" y="260648"/>
            <a:ext cx="85741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12" descr="C:\Documents and Settings\Jana\Local Settings\Temporary Internet Files\Content.IE5\IQZRG32A\MC900407882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450" y="100950"/>
            <a:ext cx="799051" cy="65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8516959" y="561455"/>
            <a:ext cx="360040" cy="262482"/>
          </a:xfrm>
          <a:prstGeom prst="actionButtonForwardNex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95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323528" y="426482"/>
            <a:ext cx="8588959" cy="5284956"/>
            <a:chOff x="251520" y="548680"/>
            <a:chExt cx="8588959" cy="5284956"/>
          </a:xfrm>
        </p:grpSpPr>
        <p:sp>
          <p:nvSpPr>
            <p:cNvPr id="3" name="Obláček 2"/>
            <p:cNvSpPr/>
            <p:nvPr/>
          </p:nvSpPr>
          <p:spPr>
            <a:xfrm>
              <a:off x="251520" y="548680"/>
              <a:ext cx="8409447" cy="3168352"/>
            </a:xfrm>
            <a:prstGeom prst="cloudCallout">
              <a:avLst>
                <a:gd name="adj1" fmla="val 36530"/>
                <a:gd name="adj2" fmla="val 103386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pic>
          <p:nvPicPr>
            <p:cNvPr id="6146" name="Picture 2" descr="C:\Documents and Settings\Jana\Local Settings\Temporary Internet Files\Content.IE5\75S19SFW\MC900436382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4005064"/>
              <a:ext cx="1676191" cy="18285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4991" y="980728"/>
            <a:ext cx="8229600" cy="2016224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Postav si sněhuláky. Pozor!</a:t>
            </a:r>
            <a:br>
              <a:rPr lang="cs-CZ" sz="4000" dirty="0" smtClean="0">
                <a:latin typeface="Arial" pitchFamily="34" charset="0"/>
                <a:cs typeface="Arial" pitchFamily="34" charset="0"/>
              </a:rPr>
            </a:br>
            <a:r>
              <a:rPr lang="cs-CZ" sz="4000" dirty="0" smtClean="0">
                <a:latin typeface="Arial" pitchFamily="34" charset="0"/>
                <a:cs typeface="Arial" pitchFamily="34" charset="0"/>
              </a:rPr>
              <a:t> Jeden bude složený ze slov s i/í a </a:t>
            </a:r>
            <a:br>
              <a:rPr lang="cs-CZ" sz="4000" dirty="0" smtClean="0">
                <a:latin typeface="Arial" pitchFamily="34" charset="0"/>
                <a:cs typeface="Arial" pitchFamily="34" charset="0"/>
              </a:rPr>
            </a:br>
            <a:r>
              <a:rPr lang="cs-CZ" sz="4000" dirty="0" smtClean="0">
                <a:latin typeface="Arial" pitchFamily="34" charset="0"/>
                <a:cs typeface="Arial" pitchFamily="34" charset="0"/>
              </a:rPr>
              <a:t>druhý s y/ý.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926204"/>
            <a:ext cx="2238375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 descr="C:\Documents and Settings\Jana\Local Settings\Temporary Internet Files\Content.IE5\Z229WJ1S\MC9002793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831303"/>
            <a:ext cx="1953459" cy="250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55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5" b="100000" l="0" r="98630">
                        <a14:foregroundMark x1="53196" y1="25664" x2="44749" y2="95133"/>
                        <a14:foregroundMark x1="30365" y1="63717" x2="68265" y2="67699"/>
                        <a14:foregroundMark x1="42237" y1="54867" x2="40639" y2="27434"/>
                        <a14:foregroundMark x1="50685" y1="51770" x2="66210" y2="39823"/>
                        <a14:foregroundMark x1="50228" y1="65929" x2="60046" y2="89823"/>
                        <a14:foregroundMark x1="0" y1="31858" x2="17123" y2="32743"/>
                        <a14:foregroundMark x1="10502" y1="1327" x2="15753" y2="26991"/>
                        <a14:foregroundMark x1="84703" y1="31858" x2="84703" y2="31858"/>
                        <a14:foregroundMark x1="84475" y1="32743" x2="89498" y2="7080"/>
                        <a14:foregroundMark x1="81963" y1="39381" x2="98858" y2="38053"/>
                        <a14:backgroundMark x1="8904" y1="7080" x2="2283" y2="28761"/>
                        <a14:backgroundMark x1="12100" y1="27434" x2="14840" y2="30088"/>
                        <a14:backgroundMark x1="12329" y1="17699" x2="12785" y2="212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323" y="1865821"/>
            <a:ext cx="417195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123" l="0" r="100000">
                        <a14:foregroundMark x1="51327" y1="2193" x2="49558" y2="96491"/>
                        <a14:foregroundMark x1="2212" y1="50000" x2="97345" y2="49561"/>
                        <a14:foregroundMark x1="52655" y1="47807" x2="80973" y2="15351"/>
                        <a14:foregroundMark x1="47345" y1="48684" x2="16372" y2="14474"/>
                        <a14:foregroundMark x1="10619" y1="49123" x2="47345" y2="17544"/>
                        <a14:foregroundMark x1="4425" y1="31140" x2="50000" y2="10088"/>
                        <a14:foregroundMark x1="51327" y1="5702" x2="71239" y2="17982"/>
                        <a14:foregroundMark x1="28319" y1="8333" x2="43363" y2="11842"/>
                        <a14:foregroundMark x1="17257" y1="42982" x2="13717" y2="25000"/>
                        <a14:foregroundMark x1="69469" y1="14474" x2="66372" y2="14474"/>
                        <a14:foregroundMark x1="50442" y1="19737" x2="73451" y2="20614"/>
                        <a14:foregroundMark x1="76991" y1="23684" x2="81858" y2="45614"/>
                        <a14:foregroundMark x1="84956" y1="51316" x2="52212" y2="86404"/>
                        <a14:foregroundMark x1="49558" y1="83772" x2="12389" y2="52193"/>
                        <a14:foregroundMark x1="15044" y1="83333" x2="50885" y2="49123"/>
                        <a14:foregroundMark x1="59735" y1="65789" x2="83186" y2="78509"/>
                        <a14:foregroundMark x1="77434" y1="40789" x2="91593" y2="32895"/>
                        <a14:foregroundMark x1="78761" y1="58333" x2="90708" y2="75439"/>
                        <a14:foregroundMark x1="43363" y1="61842" x2="72566" y2="59211"/>
                        <a14:foregroundMark x1="56195" y1="41667" x2="70796" y2="42982"/>
                        <a14:foregroundMark x1="4425" y1="70175" x2="22124" y2="59211"/>
                        <a14:foregroundMark x1="24336" y1="78509" x2="48230" y2="91667"/>
                        <a14:foregroundMark x1="28319" y1="93421" x2="33628" y2="82895"/>
                        <a14:foregroundMark x1="74336" y1="92105" x2="62832" y2="73684"/>
                        <a14:foregroundMark x1="96460" y1="67105" x2="87611" y2="48684"/>
                        <a14:foregroundMark x1="59292" y1="97368" x2="60177" y2="79386"/>
                        <a14:foregroundMark x1="4867" y1="29825" x2="20796" y2="7456"/>
                        <a14:foregroundMark x1="21681" y1="8333" x2="46460" y2="439"/>
                        <a14:backgroundMark x1="1327" y1="26754" x2="26549" y2="439"/>
                        <a14:backgroundMark x1="70354" y1="1316" x2="98230" y2="22807"/>
                        <a14:backgroundMark x1="12389" y1="12281" x2="442" y2="439"/>
                        <a14:backgroundMark x1="84956" y1="11404" x2="99558" y2="8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37" y="4257626"/>
            <a:ext cx="215265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2245" l="0" r="96460">
                        <a14:foregroundMark x1="28982" y1="64490" x2="65044" y2="42041"/>
                        <a14:foregroundMark x1="42257" y1="23265" x2="58407" y2="81224"/>
                        <a14:foregroundMark x1="49779" y1="55510" x2="39602" y2="87755"/>
                        <a14:foregroundMark x1="221" y1="30204" x2="16372" y2="30204"/>
                        <a14:foregroundMark x1="15265" y1="26531" x2="9292" y2="0"/>
                        <a14:foregroundMark x1="86726" y1="6122" x2="81416" y2="30204"/>
                        <a14:foregroundMark x1="29646" y1="44082" x2="37832" y2="26122"/>
                        <a14:foregroundMark x1="62168" y1="32653" x2="66593" y2="50204"/>
                        <a14:foregroundMark x1="67257" y1="57959" x2="60841" y2="83673"/>
                        <a14:foregroundMark x1="42699" y1="92653" x2="54867" y2="91020"/>
                        <a14:foregroundMark x1="39602" y1="89388" x2="28097" y2="64898"/>
                        <a14:foregroundMark x1="79646" y1="36735" x2="96460" y2="35918"/>
                        <a14:foregroundMark x1="29646" y1="44082" x2="28097" y2="61633"/>
                        <a14:backgroundMark x1="38274" y1="24082" x2="30531" y2="4898"/>
                        <a14:backgroundMark x1="9292" y1="6531" x2="442" y2="27347"/>
                        <a14:backgroundMark x1="11504" y1="26939" x2="11504" y2="26939"/>
                        <a14:backgroundMark x1="13274" y1="27347" x2="13274" y2="27347"/>
                        <a14:backgroundMark x1="14823" y1="28980" x2="14823" y2="289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840" y="4309897"/>
            <a:ext cx="430530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0" name="Skupina 59"/>
          <p:cNvGrpSpPr/>
          <p:nvPr/>
        </p:nvGrpSpPr>
        <p:grpSpPr>
          <a:xfrm>
            <a:off x="7488140" y="5034699"/>
            <a:ext cx="1388859" cy="1394627"/>
            <a:chOff x="1662084" y="1560428"/>
            <a:chExt cx="1388859" cy="1394627"/>
          </a:xfrm>
        </p:grpSpPr>
        <p:sp>
          <p:nvSpPr>
            <p:cNvPr id="4" name="Ovál 3"/>
            <p:cNvSpPr/>
            <p:nvPr/>
          </p:nvSpPr>
          <p:spPr>
            <a:xfrm>
              <a:off x="1662084" y="1560428"/>
              <a:ext cx="1388859" cy="139462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Vývojový diagram: spojnice 9"/>
            <p:cNvSpPr/>
            <p:nvPr/>
          </p:nvSpPr>
          <p:spPr>
            <a:xfrm>
              <a:off x="2015368" y="1917811"/>
              <a:ext cx="185181" cy="18595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Vývojový diagram: spojnice 10"/>
            <p:cNvSpPr/>
            <p:nvPr/>
          </p:nvSpPr>
          <p:spPr>
            <a:xfrm>
              <a:off x="2458976" y="1909464"/>
              <a:ext cx="185181" cy="18595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Picture 1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6250" b="100000" l="4854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6238" y="2130318"/>
              <a:ext cx="761824" cy="356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8" name="Skupina 17"/>
            <p:cNvGrpSpPr/>
            <p:nvPr/>
          </p:nvGrpSpPr>
          <p:grpSpPr>
            <a:xfrm>
              <a:off x="2079172" y="2506495"/>
              <a:ext cx="625112" cy="185950"/>
              <a:chOff x="3806592" y="3538540"/>
              <a:chExt cx="773440" cy="305936"/>
            </a:xfrm>
          </p:grpSpPr>
          <p:sp>
            <p:nvSpPr>
              <p:cNvPr id="14" name="Vývojový diagram: spojnice 13"/>
              <p:cNvSpPr/>
              <p:nvPr/>
            </p:nvSpPr>
            <p:spPr>
              <a:xfrm>
                <a:off x="3806592" y="353854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Vývojový diagram: spojnice 14"/>
              <p:cNvSpPr/>
              <p:nvPr/>
            </p:nvSpPr>
            <p:spPr>
              <a:xfrm>
                <a:off x="4004320" y="367989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Vývojový diagram: spojnice 15"/>
              <p:cNvSpPr/>
              <p:nvPr/>
            </p:nvSpPr>
            <p:spPr>
              <a:xfrm>
                <a:off x="4220736" y="370046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Vývojový diagram: spojnice 16"/>
              <p:cNvSpPr/>
              <p:nvPr/>
            </p:nvSpPr>
            <p:spPr>
              <a:xfrm>
                <a:off x="4436016" y="357035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7778" l="441" r="99119">
                        <a14:foregroundMark x1="12335" y1="20889" x2="86344" y2="76444"/>
                        <a14:foregroundMark x1="11454" y1="74667" x2="85022" y2="21333"/>
                        <a14:foregroundMark x1="37445" y1="83111" x2="80617" y2="82222"/>
                        <a14:foregroundMark x1="42291" y1="97778" x2="65198" y2="88889"/>
                        <a14:foregroundMark x1="49339" y1="6667" x2="50661" y2="0"/>
                        <a14:foregroundMark x1="2643" y1="36444" x2="19824" y2="9778"/>
                        <a14:foregroundMark x1="66520" y1="5333" x2="99119" y2="47556"/>
                        <a14:foregroundMark x1="83700" y1="15111" x2="96035" y2="30667"/>
                        <a14:foregroundMark x1="28634" y1="7556" x2="47137" y2="444"/>
                        <a14:foregroundMark x1="22907" y1="9333" x2="36564" y2="3556"/>
                        <a14:foregroundMark x1="54626" y1="1778" x2="74449" y2="7556"/>
                        <a14:foregroundMark x1="74890" y1="8889" x2="89427" y2="19111"/>
                        <a14:foregroundMark x1="21586" y1="88444" x2="3965" y2="67111"/>
                        <a14:foregroundMark x1="4846" y1="66667" x2="441" y2="50667"/>
                        <a14:foregroundMark x1="4846" y1="69333" x2="13656" y2="83111"/>
                        <a14:foregroundMark x1="13656" y1="83556" x2="29956" y2="93778"/>
                        <a14:foregroundMark x1="22467" y1="91556" x2="40969" y2="97778"/>
                        <a14:foregroundMark x1="81498" y1="87556" x2="96035" y2="69333"/>
                        <a14:foregroundMark x1="96035" y1="68000" x2="99119" y2="52000"/>
                        <a14:foregroundMark x1="81498" y1="88000" x2="61674" y2="96889"/>
                        <a14:foregroundMark x1="44934" y1="97333" x2="56828" y2="97778"/>
                        <a14:foregroundMark x1="13656" y1="16444" x2="36123" y2="1778"/>
                        <a14:backgroundMark x1="14978" y1="13333" x2="881" y2="1333"/>
                        <a14:backgroundMark x1="84581" y1="12889" x2="97357" y2="2222"/>
                        <a14:backgroundMark x1="11454" y1="83111" x2="881" y2="9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801" y="1875346"/>
            <a:ext cx="216217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4" name="Skupina 63"/>
          <p:cNvGrpSpPr/>
          <p:nvPr/>
        </p:nvGrpSpPr>
        <p:grpSpPr>
          <a:xfrm>
            <a:off x="799237" y="2380819"/>
            <a:ext cx="1389052" cy="1379137"/>
            <a:chOff x="5793664" y="1652199"/>
            <a:chExt cx="1389052" cy="1379137"/>
          </a:xfrm>
        </p:grpSpPr>
        <p:sp>
          <p:nvSpPr>
            <p:cNvPr id="38" name="Ovál 37"/>
            <p:cNvSpPr/>
            <p:nvPr/>
          </p:nvSpPr>
          <p:spPr>
            <a:xfrm>
              <a:off x="5793664" y="1652199"/>
              <a:ext cx="1389052" cy="137913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Vývojový diagram: spojnice 40"/>
            <p:cNvSpPr/>
            <p:nvPr/>
          </p:nvSpPr>
          <p:spPr>
            <a:xfrm>
              <a:off x="6146997" y="2005612"/>
              <a:ext cx="185207" cy="183885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Vývojový diagram: spojnice 41"/>
            <p:cNvSpPr/>
            <p:nvPr/>
          </p:nvSpPr>
          <p:spPr>
            <a:xfrm>
              <a:off x="6590668" y="1997359"/>
              <a:ext cx="185207" cy="183885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3" name="Picture 1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6250" b="100000" l="4854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7833" y="2215759"/>
              <a:ext cx="761930" cy="3525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>
              <a:off x="6175590" y="2587758"/>
              <a:ext cx="625199" cy="183885"/>
              <a:chOff x="3806592" y="3538540"/>
              <a:chExt cx="773440" cy="305936"/>
            </a:xfrm>
          </p:grpSpPr>
          <p:sp>
            <p:nvSpPr>
              <p:cNvPr id="54" name="Vývojový diagram: spojnice 53"/>
              <p:cNvSpPr/>
              <p:nvPr/>
            </p:nvSpPr>
            <p:spPr>
              <a:xfrm>
                <a:off x="3806592" y="353854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5" name="Vývojový diagram: spojnice 54"/>
              <p:cNvSpPr/>
              <p:nvPr/>
            </p:nvSpPr>
            <p:spPr>
              <a:xfrm>
                <a:off x="4004320" y="367989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6" name="Vývojový diagram: spojnice 55"/>
              <p:cNvSpPr/>
              <p:nvPr/>
            </p:nvSpPr>
            <p:spPr>
              <a:xfrm>
                <a:off x="4220736" y="370046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7" name="Vývojový diagram: spojnice 56"/>
              <p:cNvSpPr/>
              <p:nvPr/>
            </p:nvSpPr>
            <p:spPr>
              <a:xfrm>
                <a:off x="4436016" y="357035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pic>
        <p:nvPicPr>
          <p:cNvPr id="81" name="Picture 12" descr="C:\Documents and Settings\Jana\Local Settings\Temporary Internet Files\Content.IE5\IQZRG32A\MC900407882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450" y="100950"/>
            <a:ext cx="799051" cy="65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lačítko akce: Dopředu nebo Další 44">
            <a:hlinkClick r:id="" action="ppaction://hlinkshowjump?jump=nextslide" highlightClick="1"/>
          </p:cNvPr>
          <p:cNvSpPr/>
          <p:nvPr/>
        </p:nvSpPr>
        <p:spPr>
          <a:xfrm>
            <a:off x="8516959" y="561455"/>
            <a:ext cx="360040" cy="262482"/>
          </a:xfrm>
          <a:prstGeom prst="actionButtonForwardNex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735" b="100000" l="0" r="100000">
                        <a14:foregroundMark x1="47742" y1="54867" x2="50968" y2="46018"/>
                        <a14:foregroundMark x1="43871" y1="67257" x2="43871" y2="672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857" y="403297"/>
            <a:ext cx="147637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735" b="89381" l="0" r="100000">
                        <a14:foregroundMark x1="50968" y1="53982" x2="50968" y2="53982"/>
                        <a14:foregroundMark x1="50323" y1="36283" x2="50323" y2="36283"/>
                        <a14:foregroundMark x1="50323" y1="46903" x2="50323" y2="469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763" y="443051"/>
            <a:ext cx="147637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0718935"/>
      </p:ext>
    </p:extLst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Skupina 64"/>
          <p:cNvGrpSpPr/>
          <p:nvPr/>
        </p:nvGrpSpPr>
        <p:grpSpPr>
          <a:xfrm>
            <a:off x="1735711" y="851542"/>
            <a:ext cx="1447395" cy="914007"/>
            <a:chOff x="1660876" y="882722"/>
            <a:chExt cx="1447395" cy="914007"/>
          </a:xfrm>
        </p:grpSpPr>
        <p:sp>
          <p:nvSpPr>
            <p:cNvPr id="5" name="Obdélník 4"/>
            <p:cNvSpPr/>
            <p:nvPr/>
          </p:nvSpPr>
          <p:spPr>
            <a:xfrm>
              <a:off x="1921621" y="968381"/>
              <a:ext cx="925906" cy="74380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9" name="Skupina 58"/>
            <p:cNvGrpSpPr/>
            <p:nvPr/>
          </p:nvGrpSpPr>
          <p:grpSpPr>
            <a:xfrm>
              <a:off x="1660876" y="882722"/>
              <a:ext cx="1447395" cy="914007"/>
              <a:chOff x="1660876" y="882722"/>
              <a:chExt cx="1447395" cy="914007"/>
            </a:xfrm>
          </p:grpSpPr>
          <p:sp>
            <p:nvSpPr>
              <p:cNvPr id="8" name="Ohnutý pruh 7"/>
              <p:cNvSpPr/>
              <p:nvPr/>
            </p:nvSpPr>
            <p:spPr>
              <a:xfrm rot="5400000">
                <a:off x="2708064" y="1079537"/>
                <a:ext cx="278925" cy="521489"/>
              </a:xfrm>
              <a:prstGeom prst="blockArc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Ohnutý pruh 8"/>
              <p:cNvSpPr/>
              <p:nvPr/>
            </p:nvSpPr>
            <p:spPr>
              <a:xfrm rot="16200000" flipH="1">
                <a:off x="1782158" y="1079537"/>
                <a:ext cx="278925" cy="521489"/>
              </a:xfrm>
              <a:prstGeom prst="blockArc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2143173" y="882722"/>
                <a:ext cx="502913" cy="9140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4000" dirty="0" smtClean="0">
                    <a:ln>
                      <a:solidFill>
                        <a:schemeClr val="tx1"/>
                      </a:solidFill>
                    </a:ln>
                    <a:solidFill>
                      <a:schemeClr val="bg1"/>
                    </a:solidFill>
                    <a:latin typeface="Bodoni MT Black" pitchFamily="18" charset="0"/>
                  </a:rPr>
                  <a:t>i</a:t>
                </a:r>
                <a:endParaRPr lang="cs-CZ" sz="4000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Bodoni MT Black" pitchFamily="18" charset="0"/>
                </a:endParaRPr>
              </a:p>
            </p:txBody>
          </p:sp>
        </p:grpSp>
      </p:grp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123" l="0" r="100000">
                        <a14:foregroundMark x1="51327" y1="2193" x2="49558" y2="96491"/>
                        <a14:foregroundMark x1="2212" y1="50000" x2="97345" y2="49561"/>
                        <a14:foregroundMark x1="52655" y1="47807" x2="80973" y2="15351"/>
                        <a14:foregroundMark x1="47345" y1="48684" x2="16372" y2="14474"/>
                        <a14:foregroundMark x1="10619" y1="49123" x2="47345" y2="17544"/>
                        <a14:foregroundMark x1="4425" y1="31140" x2="50000" y2="10088"/>
                        <a14:foregroundMark x1="51327" y1="5702" x2="71239" y2="17982"/>
                        <a14:foregroundMark x1="28319" y1="8333" x2="43363" y2="11842"/>
                        <a14:foregroundMark x1="17257" y1="42982" x2="13717" y2="25000"/>
                        <a14:foregroundMark x1="69469" y1="14474" x2="66372" y2="14474"/>
                        <a14:foregroundMark x1="50442" y1="19737" x2="73451" y2="20614"/>
                        <a14:foregroundMark x1="76991" y1="23684" x2="81858" y2="45614"/>
                        <a14:foregroundMark x1="84956" y1="51316" x2="52212" y2="86404"/>
                        <a14:foregroundMark x1="49558" y1="83772" x2="12389" y2="52193"/>
                        <a14:foregroundMark x1="15044" y1="83333" x2="50885" y2="49123"/>
                        <a14:foregroundMark x1="59735" y1="65789" x2="83186" y2="78509"/>
                        <a14:foregroundMark x1="77434" y1="40789" x2="91593" y2="32895"/>
                        <a14:foregroundMark x1="78761" y1="58333" x2="90708" y2="75439"/>
                        <a14:foregroundMark x1="43363" y1="61842" x2="72566" y2="59211"/>
                        <a14:foregroundMark x1="56195" y1="41667" x2="70796" y2="42982"/>
                        <a14:foregroundMark x1="4425" y1="70175" x2="22124" y2="59211"/>
                        <a14:foregroundMark x1="24336" y1="78509" x2="48230" y2="91667"/>
                        <a14:foregroundMark x1="28319" y1="93421" x2="33628" y2="82895"/>
                        <a14:foregroundMark x1="74336" y1="92105" x2="62832" y2="73684"/>
                        <a14:foregroundMark x1="96460" y1="67105" x2="87611" y2="48684"/>
                        <a14:foregroundMark x1="59292" y1="97368" x2="60177" y2="79386"/>
                        <a14:foregroundMark x1="4867" y1="29825" x2="20796" y2="7456"/>
                        <a14:foregroundMark x1="21681" y1="8333" x2="46460" y2="439"/>
                        <a14:backgroundMark x1="1327" y1="26754" x2="26549" y2="439"/>
                        <a14:backgroundMark x1="70354" y1="1316" x2="98230" y2="22807"/>
                        <a14:backgroundMark x1="12389" y1="12281" x2="442" y2="439"/>
                        <a14:backgroundMark x1="84956" y1="11404" x2="99558" y2="8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504" y="4224268"/>
            <a:ext cx="215265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2245" l="0" r="96460">
                        <a14:foregroundMark x1="28982" y1="64490" x2="65044" y2="42041"/>
                        <a14:foregroundMark x1="42257" y1="23265" x2="58407" y2="81224"/>
                        <a14:foregroundMark x1="49779" y1="55510" x2="39602" y2="87755"/>
                        <a14:foregroundMark x1="221" y1="30204" x2="16372" y2="30204"/>
                        <a14:foregroundMark x1="15265" y1="26531" x2="9292" y2="0"/>
                        <a14:foregroundMark x1="86726" y1="6122" x2="81416" y2="30204"/>
                        <a14:foregroundMark x1="29646" y1="44082" x2="37832" y2="26122"/>
                        <a14:foregroundMark x1="62168" y1="32653" x2="66593" y2="50204"/>
                        <a14:foregroundMark x1="67257" y1="57959" x2="60841" y2="83673"/>
                        <a14:foregroundMark x1="42699" y1="92653" x2="54867" y2="91020"/>
                        <a14:foregroundMark x1="39602" y1="89388" x2="28097" y2="64898"/>
                        <a14:foregroundMark x1="79646" y1="36735" x2="96460" y2="35918"/>
                        <a14:foregroundMark x1="29646" y1="44082" x2="28097" y2="61633"/>
                        <a14:backgroundMark x1="38274" y1="24082" x2="30531" y2="4898"/>
                        <a14:backgroundMark x1="9292" y1="6531" x2="442" y2="27347"/>
                        <a14:backgroundMark x1="11504" y1="26939" x2="11504" y2="26939"/>
                        <a14:backgroundMark x1="13274" y1="27347" x2="13274" y2="27347"/>
                        <a14:backgroundMark x1="14823" y1="28980" x2="14823" y2="289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47605"/>
            <a:ext cx="430530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2" name="Skupina 61"/>
          <p:cNvGrpSpPr/>
          <p:nvPr/>
        </p:nvGrpSpPr>
        <p:grpSpPr>
          <a:xfrm>
            <a:off x="6150201" y="783470"/>
            <a:ext cx="1447596" cy="903855"/>
            <a:chOff x="5757237" y="909422"/>
            <a:chExt cx="1447596" cy="903855"/>
          </a:xfrm>
        </p:grpSpPr>
        <p:sp>
          <p:nvSpPr>
            <p:cNvPr id="35" name="Obdélník 34"/>
            <p:cNvSpPr/>
            <p:nvPr/>
          </p:nvSpPr>
          <p:spPr>
            <a:xfrm>
              <a:off x="6018017" y="1066728"/>
              <a:ext cx="926035" cy="73554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Ohnutý pruh 38"/>
            <p:cNvSpPr/>
            <p:nvPr/>
          </p:nvSpPr>
          <p:spPr>
            <a:xfrm rot="5400000">
              <a:off x="6806138" y="1173717"/>
              <a:ext cx="275827" cy="521562"/>
            </a:xfrm>
            <a:prstGeom prst="blockArc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40" name="Ohnutý pruh 39"/>
            <p:cNvSpPr/>
            <p:nvPr/>
          </p:nvSpPr>
          <p:spPr>
            <a:xfrm rot="16200000" flipH="1">
              <a:off x="5880104" y="1173717"/>
              <a:ext cx="275827" cy="521562"/>
            </a:xfrm>
            <a:prstGeom prst="blockArc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6239601" y="909422"/>
              <a:ext cx="502983" cy="903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000" dirty="0" smtClean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Bodoni MT Black" pitchFamily="18" charset="0"/>
                </a:rPr>
                <a:t>y</a:t>
              </a:r>
              <a:endParaRPr lang="cs-CZ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odoni MT Black" pitchFamily="18" charset="0"/>
              </a:endParaRPr>
            </a:p>
          </p:txBody>
        </p:sp>
      </p:grp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778" l="441" r="99119">
                        <a14:foregroundMark x1="12335" y1="20889" x2="86344" y2="76444"/>
                        <a14:foregroundMark x1="11454" y1="74667" x2="85022" y2="21333"/>
                        <a14:foregroundMark x1="37445" y1="83111" x2="80617" y2="82222"/>
                        <a14:foregroundMark x1="42291" y1="97778" x2="65198" y2="88889"/>
                        <a14:foregroundMark x1="49339" y1="6667" x2="50661" y2="0"/>
                        <a14:foregroundMark x1="2643" y1="36444" x2="19824" y2="9778"/>
                        <a14:foregroundMark x1="66520" y1="5333" x2="99119" y2="47556"/>
                        <a14:foregroundMark x1="83700" y1="15111" x2="96035" y2="30667"/>
                        <a14:foregroundMark x1="28634" y1="7556" x2="47137" y2="444"/>
                        <a14:foregroundMark x1="22907" y1="9333" x2="36564" y2="3556"/>
                        <a14:foregroundMark x1="54626" y1="1778" x2="74449" y2="7556"/>
                        <a14:foregroundMark x1="74890" y1="8889" x2="89427" y2="19111"/>
                        <a14:foregroundMark x1="21586" y1="88444" x2="3965" y2="67111"/>
                        <a14:foregroundMark x1="4846" y1="66667" x2="441" y2="50667"/>
                        <a14:foregroundMark x1="4846" y1="69333" x2="13656" y2="83111"/>
                        <a14:foregroundMark x1="13656" y1="83556" x2="29956" y2="93778"/>
                        <a14:foregroundMark x1="22467" y1="91556" x2="40969" y2="97778"/>
                        <a14:foregroundMark x1="81498" y1="87556" x2="96035" y2="69333"/>
                        <a14:foregroundMark x1="96035" y1="68000" x2="99119" y2="52000"/>
                        <a14:foregroundMark x1="81498" y1="88000" x2="61674" y2="96889"/>
                        <a14:foregroundMark x1="44934" y1="97333" x2="56828" y2="97778"/>
                        <a14:foregroundMark x1="13656" y1="16444" x2="36123" y2="1778"/>
                        <a14:backgroundMark x1="14978" y1="13333" x2="881" y2="1333"/>
                        <a14:backgroundMark x1="84581" y1="12889" x2="97357" y2="2222"/>
                        <a14:backgroundMark x1="11454" y1="83111" x2="881" y2="9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142" y="4207846"/>
            <a:ext cx="216217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85" b="100000" l="0" r="98630">
                        <a14:foregroundMark x1="53196" y1="25664" x2="44749" y2="95133"/>
                        <a14:foregroundMark x1="30365" y1="63717" x2="68265" y2="67699"/>
                        <a14:foregroundMark x1="42237" y1="54867" x2="40639" y2="27434"/>
                        <a14:foregroundMark x1="50685" y1="51770" x2="66210" y2="39823"/>
                        <a14:foregroundMark x1="50228" y1="65929" x2="60046" y2="89823"/>
                        <a14:foregroundMark x1="0" y1="31858" x2="17123" y2="32743"/>
                        <a14:foregroundMark x1="10502" y1="1327" x2="15753" y2="26991"/>
                        <a14:foregroundMark x1="84703" y1="31858" x2="84703" y2="31858"/>
                        <a14:foregroundMark x1="84475" y1="32743" x2="89498" y2="7080"/>
                        <a14:foregroundMark x1="81963" y1="39381" x2="98858" y2="38053"/>
                        <a14:backgroundMark x1="8904" y1="7080" x2="2283" y2="28761"/>
                        <a14:backgroundMark x1="12100" y1="27434" x2="14840" y2="30088"/>
                        <a14:backgroundMark x1="12329" y1="17699" x2="12785" y2="212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64162"/>
            <a:ext cx="417195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75856" y="188640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KONTROLA</a:t>
            </a:r>
            <a:endParaRPr lang="cs-CZ" sz="36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vál 6"/>
          <p:cNvSpPr>
            <a:spLocks noChangeAspect="1"/>
          </p:cNvSpPr>
          <p:nvPr/>
        </p:nvSpPr>
        <p:spPr>
          <a:xfrm>
            <a:off x="1385307" y="4224268"/>
            <a:ext cx="2189043" cy="2189043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1640055" y="2756056"/>
            <a:ext cx="1635884" cy="1635884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0" name="Skupina 59"/>
          <p:cNvGrpSpPr/>
          <p:nvPr/>
        </p:nvGrpSpPr>
        <p:grpSpPr>
          <a:xfrm>
            <a:off x="1764980" y="1550292"/>
            <a:ext cx="1388859" cy="1394627"/>
            <a:chOff x="1662084" y="1560428"/>
            <a:chExt cx="1388859" cy="1394627"/>
          </a:xfrm>
        </p:grpSpPr>
        <p:sp>
          <p:nvSpPr>
            <p:cNvPr id="4" name="Ovál 3"/>
            <p:cNvSpPr/>
            <p:nvPr/>
          </p:nvSpPr>
          <p:spPr>
            <a:xfrm>
              <a:off x="1662084" y="1560428"/>
              <a:ext cx="1388859" cy="139462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Vývojový diagram: spojnice 9"/>
            <p:cNvSpPr/>
            <p:nvPr/>
          </p:nvSpPr>
          <p:spPr>
            <a:xfrm>
              <a:off x="2015368" y="1917811"/>
              <a:ext cx="185181" cy="18595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Vývojový diagram: spojnice 10"/>
            <p:cNvSpPr/>
            <p:nvPr/>
          </p:nvSpPr>
          <p:spPr>
            <a:xfrm>
              <a:off x="2458976" y="1909464"/>
              <a:ext cx="185181" cy="18595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Picture 1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6250" b="100000" l="4854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6238" y="2130318"/>
              <a:ext cx="761824" cy="356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8" name="Skupina 17"/>
            <p:cNvGrpSpPr/>
            <p:nvPr/>
          </p:nvGrpSpPr>
          <p:grpSpPr>
            <a:xfrm>
              <a:off x="2079172" y="2506495"/>
              <a:ext cx="625112" cy="185950"/>
              <a:chOff x="3806592" y="3538540"/>
              <a:chExt cx="773440" cy="305936"/>
            </a:xfrm>
          </p:grpSpPr>
          <p:sp>
            <p:nvSpPr>
              <p:cNvPr id="14" name="Vývojový diagram: spojnice 13"/>
              <p:cNvSpPr/>
              <p:nvPr/>
            </p:nvSpPr>
            <p:spPr>
              <a:xfrm>
                <a:off x="3806592" y="353854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Vývojový diagram: spojnice 14"/>
              <p:cNvSpPr/>
              <p:nvPr/>
            </p:nvSpPr>
            <p:spPr>
              <a:xfrm>
                <a:off x="4004320" y="367989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Vývojový diagram: spojnice 15"/>
              <p:cNvSpPr/>
              <p:nvPr/>
            </p:nvSpPr>
            <p:spPr>
              <a:xfrm>
                <a:off x="4220736" y="370046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Vývojový diagram: spojnice 16"/>
              <p:cNvSpPr/>
              <p:nvPr/>
            </p:nvSpPr>
            <p:spPr>
              <a:xfrm>
                <a:off x="4436016" y="357035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48" name="Ovál 47"/>
          <p:cNvSpPr>
            <a:spLocks noChangeAspect="1"/>
          </p:cNvSpPr>
          <p:nvPr/>
        </p:nvSpPr>
        <p:spPr>
          <a:xfrm>
            <a:off x="5757274" y="4161928"/>
            <a:ext cx="2189043" cy="2189043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6038837" y="2756056"/>
            <a:ext cx="1635884" cy="1635884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4" name="Skupina 63"/>
          <p:cNvGrpSpPr/>
          <p:nvPr/>
        </p:nvGrpSpPr>
        <p:grpSpPr>
          <a:xfrm>
            <a:off x="6162253" y="1519657"/>
            <a:ext cx="1389052" cy="1379137"/>
            <a:chOff x="5793664" y="1652199"/>
            <a:chExt cx="1389052" cy="1379137"/>
          </a:xfrm>
        </p:grpSpPr>
        <p:sp>
          <p:nvSpPr>
            <p:cNvPr id="38" name="Ovál 37"/>
            <p:cNvSpPr/>
            <p:nvPr/>
          </p:nvSpPr>
          <p:spPr>
            <a:xfrm>
              <a:off x="5793664" y="1652199"/>
              <a:ext cx="1389052" cy="1379137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Vývojový diagram: spojnice 40"/>
            <p:cNvSpPr/>
            <p:nvPr/>
          </p:nvSpPr>
          <p:spPr>
            <a:xfrm>
              <a:off x="6146997" y="2005612"/>
              <a:ext cx="185207" cy="183885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Vývojový diagram: spojnice 41"/>
            <p:cNvSpPr/>
            <p:nvPr/>
          </p:nvSpPr>
          <p:spPr>
            <a:xfrm>
              <a:off x="6590668" y="1997359"/>
              <a:ext cx="185207" cy="183885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3" name="Picture 1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6250" b="100000" l="4854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7833" y="2215759"/>
              <a:ext cx="761930" cy="3525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4" name="Skupina 43"/>
            <p:cNvGrpSpPr/>
            <p:nvPr/>
          </p:nvGrpSpPr>
          <p:grpSpPr>
            <a:xfrm>
              <a:off x="6175590" y="2587758"/>
              <a:ext cx="625199" cy="183885"/>
              <a:chOff x="3806592" y="3538540"/>
              <a:chExt cx="773440" cy="305936"/>
            </a:xfrm>
          </p:grpSpPr>
          <p:sp>
            <p:nvSpPr>
              <p:cNvPr id="54" name="Vývojový diagram: spojnice 53"/>
              <p:cNvSpPr/>
              <p:nvPr/>
            </p:nvSpPr>
            <p:spPr>
              <a:xfrm>
                <a:off x="3806592" y="353854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5" name="Vývojový diagram: spojnice 54"/>
              <p:cNvSpPr/>
              <p:nvPr/>
            </p:nvSpPr>
            <p:spPr>
              <a:xfrm>
                <a:off x="4004320" y="367989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6" name="Vývojový diagram: spojnice 55"/>
              <p:cNvSpPr/>
              <p:nvPr/>
            </p:nvSpPr>
            <p:spPr>
              <a:xfrm>
                <a:off x="4220736" y="3700460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7" name="Vývojový diagram: spojnice 56"/>
              <p:cNvSpPr/>
              <p:nvPr/>
            </p:nvSpPr>
            <p:spPr>
              <a:xfrm>
                <a:off x="4436016" y="3570352"/>
                <a:ext cx="144016" cy="144016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4482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8" grpId="0" animBg="1"/>
      <p:bldP spid="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>
            <a:normAutofit/>
          </a:bodyPr>
          <a:lstStyle/>
          <a:p>
            <a:r>
              <a:rPr lang="cs-CZ" sz="2400" dirty="0"/>
              <a:t>vlastní </a:t>
            </a:r>
            <a:r>
              <a:rPr lang="cs-CZ" sz="2400" dirty="0" smtClean="0"/>
              <a:t>tvorba</a:t>
            </a:r>
          </a:p>
          <a:p>
            <a:r>
              <a:rPr lang="cs-CZ" sz="2400" dirty="0" smtClean="0"/>
              <a:t>webová </a:t>
            </a:r>
            <a:r>
              <a:rPr lang="cs-CZ" sz="2400" dirty="0"/>
              <a:t>galerie : http://office.microsoft.com/cs-cz/images/?CTT=6&amp;ver=14&amp;app=powerpnt.exe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167844" y="40466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Použité </a:t>
            </a:r>
            <a:r>
              <a:rPr lang="cs-CZ" sz="2400" dirty="0" smtClean="0"/>
              <a:t>zdroje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5547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</Words>
  <Application>Microsoft Office PowerPoint</Application>
  <PresentationFormat>Předvádění na obrazovce (4:3)</PresentationFormat>
  <Paragraphs>103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Postav si sněhuláky. Pozor!  Jeden bude složený ze slov s i/í a  druhý s y/ý.</vt:lpstr>
      <vt:lpstr>Prezentace aplikace PowerPoint</vt:lpstr>
      <vt:lpstr>Prezentace aplikace PowerPoint</vt:lpstr>
      <vt:lpstr>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19_Zimní radovánky s měkkými souhláskami</dc:title>
  <dc:creator/>
  <dc:description>ZŠ Hnátnice</dc:description>
  <cp:lastModifiedBy/>
  <cp:revision>1</cp:revision>
  <dcterms:created xsi:type="dcterms:W3CDTF">2012-01-29T19:38:19Z</dcterms:created>
  <dcterms:modified xsi:type="dcterms:W3CDTF">2012-04-02T15:58:44Z</dcterms:modified>
</cp:coreProperties>
</file>