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8" r:id="rId3"/>
    <p:sldId id="259" r:id="rId4"/>
    <p:sldId id="260" r:id="rId5"/>
    <p:sldId id="268" r:id="rId6"/>
    <p:sldId id="261" r:id="rId7"/>
    <p:sldId id="263" r:id="rId8"/>
    <p:sldId id="270" r:id="rId9"/>
    <p:sldId id="269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5F705-E8CE-4EEF-AA32-271F39B2CA45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C6E68-0642-4AA3-866D-7A7F8571B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5F705-E8CE-4EEF-AA32-271F39B2CA45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C6E68-0642-4AA3-866D-7A7F8571B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5F705-E8CE-4EEF-AA32-271F39B2CA45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C6E68-0642-4AA3-866D-7A7F8571B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5F705-E8CE-4EEF-AA32-271F39B2CA45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C6E68-0642-4AA3-866D-7A7F8571B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5F705-E8CE-4EEF-AA32-271F39B2CA45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C6E68-0642-4AA3-866D-7A7F8571B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5F705-E8CE-4EEF-AA32-271F39B2CA45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C6E68-0642-4AA3-866D-7A7F8571B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5F705-E8CE-4EEF-AA32-271F39B2CA45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C6E68-0642-4AA3-866D-7A7F8571B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5F705-E8CE-4EEF-AA32-271F39B2CA45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C6E68-0642-4AA3-866D-7A7F8571B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5F705-E8CE-4EEF-AA32-271F39B2CA45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C6E68-0642-4AA3-866D-7A7F8571B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5F705-E8CE-4EEF-AA32-271F39B2CA45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C6E68-0642-4AA3-866D-7A7F8571B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75F705-E8CE-4EEF-AA32-271F39B2CA45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BC6E68-0642-4AA3-866D-7A7F8571B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75F705-E8CE-4EEF-AA32-271F39B2CA45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BC6E68-0642-4AA3-866D-7A7F8571B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132856"/>
            <a:ext cx="6400800" cy="4725144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VY_12_INOVACE_OS.6.Cer.03_Manzelstvi</a:t>
            </a:r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7.1.2014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</a:t>
            </a:r>
            <a:r>
              <a:rPr lang="cs-CZ" sz="1100" smtClean="0">
                <a:solidFill>
                  <a:schemeClr val="tx1"/>
                </a:solidFill>
              </a:rPr>
              <a:t>: </a:t>
            </a:r>
            <a:r>
              <a:rPr lang="cs-CZ" sz="1100" b="1" smtClean="0">
                <a:solidFill>
                  <a:schemeClr val="tx1"/>
                </a:solidFill>
              </a:rPr>
              <a:t>Obraz </a:t>
            </a:r>
            <a:r>
              <a:rPr lang="cs-CZ" sz="1100" b="1" dirty="0" smtClean="0">
                <a:solidFill>
                  <a:schemeClr val="tx1"/>
                </a:solidFill>
              </a:rPr>
              <a:t>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MANŽELSTVÍ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manželství.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052737"/>
            <a:ext cx="7772400" cy="3528391"/>
          </a:xfrm>
        </p:spPr>
        <p:txBody>
          <a:bodyPr/>
          <a:lstStyle/>
          <a:p>
            <a:r>
              <a:rPr lang="cs-CZ" u="sng" dirty="0"/>
              <a:t>MANŽELSTVÍ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9" name="Picture 5" descr="C:\Users\ADMIN\AppData\Local\Microsoft\Windows\Temporary Internet Files\Content.IE5\N4OICJ81\MC9004046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52838" y="3830638"/>
            <a:ext cx="1838325" cy="1412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692696"/>
            <a:ext cx="7704856" cy="5544616"/>
          </a:xfrm>
        </p:spPr>
        <p:txBody>
          <a:bodyPr/>
          <a:lstStyle/>
          <a:p>
            <a:r>
              <a:rPr lang="cs-CZ" dirty="0"/>
              <a:t> </a:t>
            </a:r>
          </a:p>
          <a:p>
            <a:pPr algn="l"/>
            <a:r>
              <a:rPr lang="cs-CZ" dirty="0">
                <a:solidFill>
                  <a:schemeClr val="tx1"/>
                </a:solidFill>
              </a:rPr>
              <a:t>   Nejčastější formou rodiny je u nás stále manželství. Lze ho uzavřít jen na základě dobrovolného rozhodnutí muže a ženy.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   Nebylo a není tomu tak všude. V některých kulturách dodnes partnery pro své potomky vybírá především rodina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dirty="0">
                <a:solidFill>
                  <a:schemeClr val="tx1"/>
                </a:solidFill>
              </a:rPr>
              <a:t>   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Zjisti v jakých kulturách?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2050" name="Picture 2" descr="C:\Users\ADMIN\AppData\Local\Microsoft\Windows\Temporary Internet Files\Content.IE5\8BJA0FSP\MC9003978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65875" y="4629150"/>
            <a:ext cx="1400175" cy="1831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052736"/>
            <a:ext cx="7416824" cy="5112568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/>
              <a:t> </a:t>
            </a:r>
            <a:r>
              <a:rPr lang="cs-CZ" dirty="0">
                <a:solidFill>
                  <a:schemeClr val="tx1"/>
                </a:solidFill>
              </a:rPr>
              <a:t>V některých případech však dobrovolné rozhodnutí a přání nestačí – náš právní řád to 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neumožňuje:     osobám </a:t>
            </a:r>
            <a:r>
              <a:rPr lang="cs-CZ" dirty="0">
                <a:solidFill>
                  <a:schemeClr val="tx1"/>
                </a:solidFill>
              </a:rPr>
              <a:t>blízce příbuzným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                       </a:t>
            </a:r>
            <a:r>
              <a:rPr lang="cs-CZ" dirty="0" smtClean="0">
                <a:solidFill>
                  <a:schemeClr val="tx1"/>
                </a:solidFill>
              </a:rPr>
              <a:t>     osobám </a:t>
            </a:r>
            <a:r>
              <a:rPr lang="cs-CZ" dirty="0">
                <a:solidFill>
                  <a:schemeClr val="tx1"/>
                </a:solidFill>
              </a:rPr>
              <a:t>duševně nemocným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                       </a:t>
            </a:r>
            <a:r>
              <a:rPr lang="cs-CZ" dirty="0" smtClean="0">
                <a:solidFill>
                  <a:schemeClr val="tx1"/>
                </a:solidFill>
              </a:rPr>
              <a:t>     osobám </a:t>
            </a:r>
            <a:r>
              <a:rPr lang="cs-CZ" dirty="0">
                <a:solidFill>
                  <a:schemeClr val="tx1"/>
                </a:solidFill>
              </a:rPr>
              <a:t>neplnoletým – soud je oprávněn povolit manželství nezletilé osobě straší 16 let</a:t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                        </a:t>
            </a:r>
            <a:r>
              <a:rPr lang="cs-CZ" dirty="0" smtClean="0">
                <a:solidFill>
                  <a:schemeClr val="tx1"/>
                </a:solidFill>
              </a:rPr>
              <a:t>    osobám </a:t>
            </a:r>
            <a:r>
              <a:rPr lang="cs-CZ" dirty="0">
                <a:solidFill>
                  <a:schemeClr val="tx1"/>
                </a:solidFill>
              </a:rPr>
              <a:t>již ženatým či </a:t>
            </a:r>
            <a:r>
              <a:rPr lang="cs-CZ" dirty="0" smtClean="0">
                <a:solidFill>
                  <a:schemeClr val="tx1"/>
                </a:solidFill>
              </a:rPr>
              <a:t>vdaným</a:t>
            </a:r>
            <a:r>
              <a:rPr lang="cs-CZ" dirty="0">
                <a:solidFill>
                  <a:schemeClr val="tx1"/>
                </a:solidFill>
              </a:rPr>
              <a:t/>
            </a:r>
            <a:br>
              <a:rPr lang="cs-CZ" dirty="0">
                <a:solidFill>
                  <a:schemeClr val="tx1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                 </a:t>
            </a:r>
            <a:r>
              <a:rPr lang="cs-CZ" dirty="0" smtClean="0">
                <a:solidFill>
                  <a:schemeClr val="tx1"/>
                </a:solidFill>
              </a:rPr>
              <a:t>           osobám stejného                              </a:t>
            </a:r>
            <a:r>
              <a:rPr lang="cs-CZ" dirty="0">
                <a:solidFill>
                  <a:schemeClr val="tx1"/>
                </a:solidFill>
              </a:rPr>
              <a:t>Osobám homosexuálně orientovaných je umožňuje tzv. registrované partnerství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  Zjisti, od kterého roku je registrované partnerství u nás povoleno.  Které země v EU jej povoluje? 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8" name="Picture 12" descr="C:\Users\ADMIN\AppData\Local\Microsoft\Windows\Temporary Internet Files\Content.IE5\8V6256O4\MC9000834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149080"/>
            <a:ext cx="1584176" cy="2007334"/>
          </a:xfrm>
          <a:prstGeom prst="rect">
            <a:avLst/>
          </a:prstGeom>
          <a:noFill/>
        </p:spPr>
      </p:pic>
      <p:sp>
        <p:nvSpPr>
          <p:cNvPr id="16" name="Zástupný symbol pro obsah 1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Manželství uzavíráme za přítomnosti dvou  svědků před </a:t>
            </a:r>
          </a:p>
          <a:p>
            <a:pPr>
              <a:buNone/>
            </a:pPr>
            <a:r>
              <a:rPr lang="cs-CZ" sz="2800" dirty="0" smtClean="0"/>
              <a:t>státním orgánem ( civilní sňatek ) nebo před orgánem </a:t>
            </a:r>
          </a:p>
          <a:p>
            <a:pPr>
              <a:buNone/>
            </a:pPr>
            <a:r>
              <a:rPr lang="cs-CZ" sz="2800" dirty="0" smtClean="0"/>
              <a:t>státem registrované církve ( církevní sňatek ).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 svatbě se váže mnoho zvyků a pověr. Znáš nějaké?</a:t>
            </a:r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692696"/>
            <a:ext cx="8208912" cy="5544616"/>
          </a:xfrm>
        </p:spPr>
        <p:txBody>
          <a:bodyPr/>
          <a:lstStyle/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dirty="0" smtClean="0">
                <a:solidFill>
                  <a:schemeClr val="tx1"/>
                </a:solidFill>
              </a:rPr>
              <a:t>V</a:t>
            </a:r>
            <a:r>
              <a:rPr lang="cs-CZ" dirty="0">
                <a:solidFill>
                  <a:schemeClr val="tx1"/>
                </a:solidFill>
              </a:rPr>
              <a:t> minulosti nebylo nic neobvyklého, že sňatek uzavíraly děti. I dnes se v řadě kultur můžeme setkat s tím, že se děvčátka vdávají při dosažení dvanácti let (některé oblasti střední Ameriky</a:t>
            </a:r>
            <a:r>
              <a:rPr lang="cs-CZ" dirty="0" smtClean="0">
                <a:solidFill>
                  <a:schemeClr val="tx1"/>
                </a:solidFill>
              </a:rPr>
              <a:t>).  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b="1" dirty="0">
                <a:solidFill>
                  <a:schemeClr val="tx1"/>
                </a:solidFill>
              </a:rPr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548680"/>
            <a:ext cx="8136904" cy="5832648"/>
          </a:xfrm>
        </p:spPr>
        <p:txBody>
          <a:bodyPr>
            <a:normAutofit/>
          </a:bodyPr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Manželství se uzavírá za přítomnosti dvou svědků před státním orgánem (civilní sňatek) nebo orgánem státem registrované církve (církevní sňatek</a:t>
            </a:r>
            <a:r>
              <a:rPr lang="cs-CZ" dirty="0" smtClean="0">
                <a:solidFill>
                  <a:schemeClr val="tx1"/>
                </a:solidFill>
              </a:rPr>
              <a:t>).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u="sng" dirty="0">
                <a:solidFill>
                  <a:schemeClr val="tx1"/>
                </a:solidFill>
              </a:rPr>
              <a:t>Výročí svatby</a:t>
            </a:r>
            <a:r>
              <a:rPr lang="cs-CZ" dirty="0">
                <a:solidFill>
                  <a:schemeClr val="tx1"/>
                </a:solidFill>
              </a:rPr>
              <a:t>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5 let   dřevěná                                                            10 let cínová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15 let křišťálová                                                 20 let porcelánová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25 let stříbrná svatba                                                30 let perlová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40 let rubínová                                                   50 let zlatá svatba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60 let diamantová svatba                            70 let platinová svatba</a:t>
            </a:r>
          </a:p>
          <a:p>
            <a:endParaRPr lang="cs-CZ" sz="24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3074" name="Picture 2" descr="C:\Users\ADMIN\AppData\Local\Microsoft\Windows\Temporary Internet Files\Content.IE5\N4OICJ81\MC9004301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90988" y="3886200"/>
            <a:ext cx="1222375" cy="1822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Úkol:</a:t>
            </a:r>
          </a:p>
          <a:p>
            <a:pPr>
              <a:buNone/>
            </a:pPr>
            <a:endParaRPr lang="cs-CZ" sz="24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Vysvětli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pomocí slovníků význam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slov: 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polygamie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, monogamie, 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bigamie.</a:t>
            </a:r>
          </a:p>
          <a:p>
            <a:pPr>
              <a:buNone/>
            </a:pPr>
            <a:endParaRPr lang="cs-CZ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Kdy mluvíme o zlaté svatbě?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Zdroje :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JANOŠKOVÁ </a:t>
            </a:r>
            <a:r>
              <a:rPr lang="cs-CZ" sz="1800" dirty="0">
                <a:solidFill>
                  <a:schemeClr val="tx1"/>
                </a:solidFill>
              </a:rPr>
              <a:t>Dagmar, Občanská výchova s blokem Rodinná výchova pro 6.ročník základních škol a primu víceletého gymnázia, 1. vyd. Plzeň: Fraus 2003 136 s. ISBN 80-7238-207-1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Obrázky:</a:t>
            </a:r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KLIPART: Microsoft Office PowerPoint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3790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1080119"/>
          </a:xfrm>
        </p:spPr>
        <p:txBody>
          <a:bodyPr/>
          <a:lstStyle/>
          <a:p>
            <a:r>
              <a:rPr lang="cs-CZ" dirty="0" smtClean="0"/>
              <a:t>Odpověď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268760"/>
            <a:ext cx="7776864" cy="518457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Vysvětli pomocí slovníků význam slov: </a:t>
            </a:r>
          </a:p>
          <a:p>
            <a:pPr algn="l"/>
            <a:r>
              <a:rPr lang="cs-CZ" sz="2800" b="1" dirty="0" smtClean="0">
                <a:solidFill>
                  <a:schemeClr val="tx1"/>
                </a:solidFill>
              </a:rPr>
              <a:t>polygamie,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0070C0"/>
                </a:solidFill>
              </a:rPr>
              <a:t>monogamie,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bigamie.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Polygamie </a:t>
            </a:r>
            <a:r>
              <a:rPr lang="cs-CZ" sz="2800" dirty="0" smtClean="0">
                <a:solidFill>
                  <a:schemeClr val="tx1"/>
                </a:solidFill>
              </a:rPr>
              <a:t>-</a:t>
            </a:r>
            <a:r>
              <a:rPr lang="cs-CZ" sz="2800" dirty="0" err="1" smtClean="0">
                <a:solidFill>
                  <a:schemeClr val="tx1"/>
                </a:solidFill>
              </a:rPr>
              <a:t>mnohomanželství</a:t>
            </a:r>
            <a:r>
              <a:rPr lang="cs-CZ" sz="2800" dirty="0" smtClean="0">
                <a:solidFill>
                  <a:schemeClr val="tx1"/>
                </a:solidFill>
              </a:rPr>
              <a:t>, soužití muže a ženy s více partnery opačného pohlaví </a:t>
            </a:r>
          </a:p>
          <a:p>
            <a:pPr algn="l"/>
            <a:r>
              <a:rPr lang="cs-CZ" sz="2800" dirty="0" smtClean="0">
                <a:solidFill>
                  <a:srgbClr val="0070C0"/>
                </a:solidFill>
              </a:rPr>
              <a:t>Monogamie – manželství jednoho muže s jednou ženou</a:t>
            </a:r>
          </a:p>
          <a:p>
            <a:pPr algn="l"/>
            <a:r>
              <a:rPr lang="cs-CZ" sz="2800" dirty="0" smtClean="0">
                <a:solidFill>
                  <a:srgbClr val="FF0000"/>
                </a:solidFill>
              </a:rPr>
              <a:t>Bigamie - dvojí manželství, buď ve formě dvojženství nebo </a:t>
            </a:r>
            <a:r>
              <a:rPr lang="cs-CZ" sz="2800" dirty="0" err="1" smtClean="0">
                <a:solidFill>
                  <a:srgbClr val="FF0000"/>
                </a:solidFill>
              </a:rPr>
              <a:t>dvojmužství</a:t>
            </a:r>
            <a:r>
              <a:rPr lang="cs-CZ" sz="2800" dirty="0" smtClean="0">
                <a:solidFill>
                  <a:srgbClr val="FF0000"/>
                </a:solidFill>
              </a:rPr>
              <a:t>, v ČR trestný </a:t>
            </a:r>
            <a:r>
              <a:rPr lang="cs-CZ" sz="2800" dirty="0" smtClean="0">
                <a:solidFill>
                  <a:srgbClr val="FF0000"/>
                </a:solidFill>
              </a:rPr>
              <a:t>čin.</a:t>
            </a:r>
          </a:p>
          <a:p>
            <a:pPr algn="l"/>
            <a:r>
              <a:rPr lang="cs-CZ" sz="2800" dirty="0" smtClean="0">
                <a:solidFill>
                  <a:schemeClr val="tx1"/>
                </a:solidFill>
              </a:rPr>
              <a:t>O zlaté svatbě mluvíme po 25 letech společného soužití.</a:t>
            </a:r>
          </a:p>
          <a:p>
            <a:pPr algn="l"/>
            <a:endParaRPr lang="cs-CZ" sz="2800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235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MANŽELSTVÍ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Odpověď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18</cp:revision>
  <dcterms:created xsi:type="dcterms:W3CDTF">2014-01-05T18:38:06Z</dcterms:created>
  <dcterms:modified xsi:type="dcterms:W3CDTF">2014-05-03T16:45:29Z</dcterms:modified>
</cp:coreProperties>
</file>