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61" r:id="rId5"/>
    <p:sldId id="262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DFF00-C68B-4CE3-B470-29BB2F05BEFF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70EFD-69E5-4BB9-BB6A-25CDAA1BA0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1920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DFF00-C68B-4CE3-B470-29BB2F05BEFF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70EFD-69E5-4BB9-BB6A-25CDAA1BA0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5083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DFF00-C68B-4CE3-B470-29BB2F05BEFF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70EFD-69E5-4BB9-BB6A-25CDAA1BA0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77221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DFF00-C68B-4CE3-B470-29BB2F05BEFF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70EFD-69E5-4BB9-BB6A-25CDAA1BA0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231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DFF00-C68B-4CE3-B470-29BB2F05BEFF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70EFD-69E5-4BB9-BB6A-25CDAA1BA0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170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DFF00-C68B-4CE3-B470-29BB2F05BEFF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70EFD-69E5-4BB9-BB6A-25CDAA1BA0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6480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DFF00-C68B-4CE3-B470-29BB2F05BEFF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70EFD-69E5-4BB9-BB6A-25CDAA1BA0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9006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DFF00-C68B-4CE3-B470-29BB2F05BEFF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70EFD-69E5-4BB9-BB6A-25CDAA1BA0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271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DFF00-C68B-4CE3-B470-29BB2F05BEFF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70EFD-69E5-4BB9-BB6A-25CDAA1BA0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58146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DFF00-C68B-4CE3-B470-29BB2F05BEFF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70EFD-69E5-4BB9-BB6A-25CDAA1BA0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2613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DFF00-C68B-4CE3-B470-29BB2F05BEFF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870EFD-69E5-4BB9-BB6A-25CDAA1BA0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3480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DDFF00-C68B-4CE3-B470-29BB2F05BEFF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870EFD-69E5-4BB9-BB6A-25CDAA1BA0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5330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Parlament_%C4%8Cesk%C3%A9_republiky" TargetMode="External"/><Relationship Id="rId2" Type="http://schemas.openxmlformats.org/officeDocument/2006/relationships/hyperlink" Target="https://cs.wikipedia.org/wiki/Sen%C3%A1t_%C4%8CR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916832"/>
            <a:ext cx="6400800" cy="4941168"/>
          </a:xfrm>
        </p:spPr>
        <p:txBody>
          <a:bodyPr>
            <a:no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VY_12_INOVACE_OS.6.Cer.17_Volby</a:t>
            </a:r>
            <a:endParaRPr lang="cs-CZ" sz="1100" dirty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26.1.2014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VOLBY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volby.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Citace : JANOŠKOVÁ Dagmar, Občanská výchova s blokem Rodinná výchova pro 6.ročník základních škol a primu víceletého gymnázia, 1. </a:t>
            </a:r>
            <a:r>
              <a:rPr lang="cs-CZ" sz="1100" b="1" dirty="0" err="1" smtClean="0">
                <a:solidFill>
                  <a:schemeClr val="tx1"/>
                </a:solidFill>
              </a:rPr>
              <a:t>vyd</a:t>
            </a:r>
            <a:r>
              <a:rPr lang="cs-CZ" sz="1100" b="1" dirty="0" smtClean="0">
                <a:solidFill>
                  <a:schemeClr val="tx1"/>
                </a:solidFill>
              </a:rPr>
              <a:t>. Plzeň: </a:t>
            </a:r>
            <a:r>
              <a:rPr lang="cs-CZ" sz="1100" b="1" dirty="0" err="1" smtClean="0">
                <a:solidFill>
                  <a:schemeClr val="tx1"/>
                </a:solidFill>
              </a:rPr>
              <a:t>Fraus</a:t>
            </a:r>
            <a:r>
              <a:rPr lang="cs-CZ" sz="1100" b="1" dirty="0" smtClean="0">
                <a:solidFill>
                  <a:schemeClr val="tx1"/>
                </a:solidFill>
              </a:rPr>
              <a:t> 2003 136 s. ISBN 80-7238-207-1.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476672"/>
            <a:ext cx="5760720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5980717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64904"/>
            <a:ext cx="8229600" cy="129614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Volb</a:t>
            </a:r>
            <a:r>
              <a:rPr lang="cs-CZ" sz="3200" dirty="0"/>
              <a:t>y</a:t>
            </a:r>
          </a:p>
        </p:txBody>
      </p:sp>
    </p:spTree>
    <p:extLst>
      <p:ext uri="{BB962C8B-B14F-4D97-AF65-F5344CB8AC3E}">
        <p14:creationId xmlns:p14="http://schemas.microsoft.com/office/powerpoint/2010/main" xmlns="" val="20208070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</a:t>
            </a:r>
            <a:r>
              <a:rPr lang="cs-CZ" sz="2400" dirty="0" smtClean="0"/>
              <a:t>Volby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Přímé – volím přímo </a:t>
            </a:r>
            <a:r>
              <a:rPr lang="cs-CZ" sz="2400" dirty="0" smtClean="0"/>
              <a:t>poslance</a:t>
            </a:r>
          </a:p>
          <a:p>
            <a:r>
              <a:rPr lang="cs-CZ" sz="2400" dirty="0" smtClean="0"/>
              <a:t>Nepřímé -  volím přes zprostředkovaného zástupce</a:t>
            </a:r>
            <a:endParaRPr lang="cs-CZ" sz="2400" dirty="0" smtClean="0"/>
          </a:p>
          <a:p>
            <a:r>
              <a:rPr lang="cs-CZ" sz="2400" dirty="0" smtClean="0"/>
              <a:t>Tajné – nesmí být zjištěno komu dal volič svůj hlas </a:t>
            </a:r>
          </a:p>
          <a:p>
            <a:r>
              <a:rPr lang="cs-CZ" sz="2400" dirty="0" smtClean="0"/>
              <a:t>Rovné </a:t>
            </a:r>
            <a:r>
              <a:rPr lang="cs-CZ" sz="2400" dirty="0" smtClean="0"/>
              <a:t>– všichni mají stejné právo volit bez ohledu na společenské postavení </a:t>
            </a:r>
          </a:p>
          <a:p>
            <a:r>
              <a:rPr lang="cs-CZ" sz="2400" dirty="0" smtClean="0"/>
              <a:t>Všeobecné – volit mohou všichni bez ohledu na rasu, náboženství, vzdělání, pohlaví </a:t>
            </a:r>
          </a:p>
          <a:p>
            <a:endParaRPr lang="cs-CZ" sz="2400" dirty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Voličem se stává každý občan české republiky po dovršení 18 let, který není zbaven právních úkonů.</a:t>
            </a:r>
            <a:endParaRPr lang="cs-CZ" sz="2400" dirty="0"/>
          </a:p>
        </p:txBody>
      </p:sp>
      <p:pic>
        <p:nvPicPr>
          <p:cNvPr id="2050" name="Picture 2" descr="C:\Users\ADMIN\AppData\Local\Microsoft\Windows\Temporary Internet Files\Content.IE5\8BJA0FSP\MC9002975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157192"/>
            <a:ext cx="2376264" cy="1260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767887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Úkol: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Kdo je to volič?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Jaké máme typy voleb?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Co jsou to všeobecné volby?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Odpověď: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Volič je každý občan ČR, který dosáhl věku 18 let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 není zbaven právní způsobilosti.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Typy voleb jsou: přímé, nepřímé, rovné, tajné,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všeobecné.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Všeobecné volby - volit můžou všichni bez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ohledu na rasu, náboženství, vzdělání, pohlaví. 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908720"/>
            <a:ext cx="7848872" cy="53285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Zdroje: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  <a:hlinkClick r:id="rId2"/>
              </a:rPr>
              <a:t>https://cs.wikipedia.org/wiki/Sen%C3%A1t_%C4%8CR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>
                <a:solidFill>
                  <a:schemeClr val="tx1"/>
                </a:solidFill>
                <a:hlinkClick r:id="rId3"/>
              </a:rPr>
              <a:t>https://cs.wikipedia.org/wiki/Parlament_%</a:t>
            </a:r>
            <a:r>
              <a:rPr lang="cs-CZ" sz="2400" dirty="0" smtClean="0">
                <a:solidFill>
                  <a:schemeClr val="tx1"/>
                </a:solidFill>
                <a:hlinkClick r:id="rId3"/>
              </a:rPr>
              <a:t>C4%8Cesk%C3%A9_republiky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endParaRPr lang="cs-CZ" sz="2400" dirty="0">
              <a:solidFill>
                <a:schemeClr val="tx1"/>
              </a:solidFill>
            </a:endParaRPr>
          </a:p>
          <a:p>
            <a:pPr algn="l"/>
            <a:r>
              <a:rPr lang="cs-CZ" sz="2400" dirty="0">
                <a:solidFill>
                  <a:schemeClr val="tx1"/>
                </a:solidFill>
              </a:rPr>
              <a:t>Obrázky: KLIPART: Microsoft Office PowerPoint</a:t>
            </a: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78446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169</Words>
  <Application>Microsoft Office PowerPoint</Application>
  <PresentationFormat>Předvádění na obrazovce (4:3)</PresentationFormat>
  <Paragraphs>54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Volby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6</cp:revision>
  <dcterms:created xsi:type="dcterms:W3CDTF">2014-04-14T04:25:28Z</dcterms:created>
  <dcterms:modified xsi:type="dcterms:W3CDTF">2014-05-03T17:31:53Z</dcterms:modified>
</cp:coreProperties>
</file>