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6" r:id="rId3"/>
    <p:sldId id="257" r:id="rId4"/>
    <p:sldId id="258" r:id="rId5"/>
    <p:sldId id="261" r:id="rId6"/>
    <p:sldId id="262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330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056CF-B3DE-418C-B390-B4862E0714B4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CBB83D-D088-43A5-A129-3AA9EB4156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696005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056CF-B3DE-418C-B390-B4862E0714B4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CBB83D-D088-43A5-A129-3AA9EB4156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718051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056CF-B3DE-418C-B390-B4862E0714B4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CBB83D-D088-43A5-A129-3AA9EB4156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131971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056CF-B3DE-418C-B390-B4862E0714B4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CBB83D-D088-43A5-A129-3AA9EB4156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040758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056CF-B3DE-418C-B390-B4862E0714B4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CBB83D-D088-43A5-A129-3AA9EB4156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397127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056CF-B3DE-418C-B390-B4862E0714B4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CBB83D-D088-43A5-A129-3AA9EB4156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938080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056CF-B3DE-418C-B390-B4862E0714B4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CBB83D-D088-43A5-A129-3AA9EB4156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978783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056CF-B3DE-418C-B390-B4862E0714B4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CBB83D-D088-43A5-A129-3AA9EB4156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225693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056CF-B3DE-418C-B390-B4862E0714B4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CBB83D-D088-43A5-A129-3AA9EB4156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585374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056CF-B3DE-418C-B390-B4862E0714B4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CBB83D-D088-43A5-A129-3AA9EB4156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913853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056CF-B3DE-418C-B390-B4862E0714B4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CBB83D-D088-43A5-A129-3AA9EB4156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905849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4056CF-B3DE-418C-B390-B4862E0714B4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CBB83D-D088-43A5-A129-3AA9EB4156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585461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1772816"/>
            <a:ext cx="6400800" cy="5085184"/>
          </a:xfrm>
        </p:spPr>
        <p:txBody>
          <a:bodyPr>
            <a:noAutofit/>
          </a:bodyPr>
          <a:lstStyle/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Název školy: </a:t>
            </a:r>
            <a:r>
              <a:rPr lang="cs-CZ" sz="1100" b="1" dirty="0" smtClean="0">
                <a:solidFill>
                  <a:schemeClr val="tx1"/>
                </a:solidFill>
              </a:rPr>
              <a:t>Základní škola a Mateřská škola Kladno, Norská 2633</a:t>
            </a:r>
            <a:br>
              <a:rPr lang="cs-CZ" sz="1100" b="1" dirty="0" smtClean="0">
                <a:solidFill>
                  <a:schemeClr val="tx1"/>
                </a:solidFill>
              </a:rPr>
            </a:b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Autor: Martina Černá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Název materiálu:  </a:t>
            </a:r>
          </a:p>
          <a:p>
            <a:pPr algn="l"/>
            <a:r>
              <a:rPr lang="cs-CZ" sz="1100" b="1" dirty="0" smtClean="0">
                <a:solidFill>
                  <a:schemeClr val="tx1"/>
                </a:solidFill>
              </a:rPr>
              <a:t>VY_12_INOVACE_OS.6.Cer.31_Prvni_pomoc_neprima_srdecni_masaz</a:t>
            </a:r>
            <a:endParaRPr lang="cs-CZ" sz="1100" dirty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Datum</a:t>
            </a:r>
            <a:r>
              <a:rPr lang="cs-CZ" sz="1100" b="1" dirty="0" smtClean="0">
                <a:solidFill>
                  <a:schemeClr val="tx1"/>
                </a:solidFill>
              </a:rPr>
              <a:t>: 30.1.2014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Ročník: </a:t>
            </a:r>
            <a:r>
              <a:rPr lang="cs-CZ" sz="1100" b="1" dirty="0" smtClean="0">
                <a:solidFill>
                  <a:schemeClr val="tx1"/>
                </a:solidFill>
              </a:rPr>
              <a:t>ŠESTÝ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Vzdělávací oblast: </a:t>
            </a:r>
            <a:r>
              <a:rPr lang="cs-CZ" sz="1100" b="1" dirty="0" smtClean="0">
                <a:solidFill>
                  <a:schemeClr val="tx1"/>
                </a:solidFill>
              </a:rPr>
              <a:t>Člověk a společnost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Vzdělávací obor: </a:t>
            </a:r>
            <a:r>
              <a:rPr lang="cs-CZ" sz="1100" b="1" dirty="0" smtClean="0">
                <a:solidFill>
                  <a:schemeClr val="tx1"/>
                </a:solidFill>
              </a:rPr>
              <a:t>Obraz světa</a:t>
            </a:r>
            <a:r>
              <a:rPr lang="cs-CZ" sz="1100" dirty="0" smtClean="0">
                <a:solidFill>
                  <a:schemeClr val="tx1"/>
                </a:solidFill>
              </a:rPr>
              <a:t/>
            </a:r>
            <a:br>
              <a:rPr lang="cs-CZ" sz="1100" dirty="0" smtClean="0">
                <a:solidFill>
                  <a:schemeClr val="tx1"/>
                </a:solidFill>
              </a:rPr>
            </a:b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Název: </a:t>
            </a:r>
            <a:r>
              <a:rPr lang="cs-CZ" sz="1100" b="1" dirty="0" smtClean="0">
                <a:solidFill>
                  <a:schemeClr val="tx1"/>
                </a:solidFill>
              </a:rPr>
              <a:t>PRVNÍ POMOC – NEPŘÍMÁ SRDEČNÍ MASÁŽ</a:t>
            </a:r>
            <a:br>
              <a:rPr lang="cs-CZ" sz="1100" b="1" dirty="0" smtClean="0">
                <a:solidFill>
                  <a:schemeClr val="tx1"/>
                </a:solidFill>
              </a:rPr>
            </a:br>
            <a:endParaRPr lang="cs-CZ" sz="1100" b="1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Číslo operačního programu: </a:t>
            </a:r>
            <a:r>
              <a:rPr lang="cs-CZ" sz="1100" b="1" dirty="0" smtClean="0">
                <a:solidFill>
                  <a:schemeClr val="tx1"/>
                </a:solidFill>
              </a:rPr>
              <a:t>CZ.1.07/1.4.00/21.3489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Název projektu: </a:t>
            </a:r>
            <a:r>
              <a:rPr lang="cs-CZ" sz="1100" b="1" dirty="0" smtClean="0">
                <a:solidFill>
                  <a:schemeClr val="tx1"/>
                </a:solidFill>
              </a:rPr>
              <a:t>UČÍME SE S RADOSTÍ</a:t>
            </a:r>
          </a:p>
          <a:p>
            <a:pPr algn="l"/>
            <a:endParaRPr lang="cs-CZ" sz="1100" b="1" dirty="0" smtClean="0">
              <a:solidFill>
                <a:schemeClr val="tx1"/>
              </a:solidFill>
            </a:endParaRPr>
          </a:p>
          <a:p>
            <a:pPr algn="l"/>
            <a:r>
              <a:rPr lang="cs-CZ" sz="1100" b="1" dirty="0" smtClean="0">
                <a:solidFill>
                  <a:schemeClr val="tx1"/>
                </a:solidFill>
              </a:rPr>
              <a:t>Anotace: Tento materiál slouží k zopakování pojmu nepřímá srdeční masáž.</a:t>
            </a:r>
          </a:p>
          <a:p>
            <a:pPr algn="l"/>
            <a:r>
              <a:rPr lang="cs-CZ" sz="1100" b="1" dirty="0" smtClean="0">
                <a:solidFill>
                  <a:schemeClr val="tx1"/>
                </a:solidFill>
              </a:rPr>
              <a:t>Citace: </a:t>
            </a:r>
            <a:r>
              <a:rPr lang="cs-CZ" sz="1100" dirty="0">
                <a:solidFill>
                  <a:schemeClr val="tx1"/>
                </a:solidFill>
              </a:rPr>
              <a:t>B. </a:t>
            </a:r>
            <a:r>
              <a:rPr lang="cs-CZ" sz="1100" dirty="0" err="1">
                <a:solidFill>
                  <a:schemeClr val="tx1"/>
                </a:solidFill>
              </a:rPr>
              <a:t>Šefrna</a:t>
            </a:r>
            <a:r>
              <a:rPr lang="cs-CZ" sz="1100" dirty="0">
                <a:solidFill>
                  <a:schemeClr val="tx1"/>
                </a:solidFill>
              </a:rPr>
              <a:t> - Poskytování první pomoci, ČÚV ČSČK, 1982</a:t>
            </a:r>
            <a:br>
              <a:rPr lang="cs-CZ" sz="1100" dirty="0">
                <a:solidFill>
                  <a:schemeClr val="tx1"/>
                </a:solidFill>
              </a:rPr>
            </a:br>
            <a:r>
              <a:rPr lang="cs-CZ" sz="1100" dirty="0" smtClean="0">
                <a:solidFill>
                  <a:schemeClr val="tx1"/>
                </a:solidFill>
              </a:rPr>
              <a:t>Příručka první pomoci, učebnicové texty pro odbornou přípravu jednotek požární ochrany 1998, vydalo: Sdružení pro nadaci </a:t>
            </a:r>
            <a:r>
              <a:rPr lang="cs-CZ" sz="1100" dirty="0" err="1" smtClean="0">
                <a:solidFill>
                  <a:schemeClr val="tx1"/>
                </a:solidFill>
              </a:rPr>
              <a:t>Gallus</a:t>
            </a:r>
            <a:r>
              <a:rPr lang="cs-CZ" sz="1100" dirty="0" smtClean="0">
                <a:solidFill>
                  <a:schemeClr val="tx1"/>
                </a:solidFill>
              </a:rPr>
              <a:t> </a:t>
            </a:r>
            <a:r>
              <a:rPr lang="cs-CZ" sz="1100" dirty="0" err="1" smtClean="0">
                <a:solidFill>
                  <a:schemeClr val="tx1"/>
                </a:solidFill>
              </a:rPr>
              <a:t>Rubes</a:t>
            </a:r>
            <a:r>
              <a:rPr lang="cs-CZ" sz="1100" dirty="0" smtClean="0">
                <a:solidFill>
                  <a:schemeClr val="tx1"/>
                </a:solidFill>
              </a:rPr>
              <a:t> za přispění státní dotace Ministerstva vnitra – Ředitelství hasičského záchranného sboru České republiky, 255 stran, ISBN 80-07- 01036x</a:t>
            </a:r>
            <a:endParaRPr lang="cs-CZ" sz="1100" dirty="0">
              <a:solidFill>
                <a:schemeClr val="tx1"/>
              </a:solidFill>
            </a:endParaRPr>
          </a:p>
          <a:p>
            <a:pPr algn="l"/>
            <a:endParaRPr lang="cs-CZ" sz="1100" b="1" dirty="0" smtClean="0">
              <a:solidFill>
                <a:schemeClr val="tx1"/>
              </a:solidFill>
            </a:endParaRPr>
          </a:p>
          <a:p>
            <a:pPr algn="l"/>
            <a:endParaRPr lang="cs-CZ" sz="1100" b="1" dirty="0" smtClean="0">
              <a:solidFill>
                <a:schemeClr val="tx1"/>
              </a:solidFill>
            </a:endParaRPr>
          </a:p>
          <a:p>
            <a:pPr algn="l"/>
            <a:endParaRPr lang="cs-CZ" sz="1100" b="1" dirty="0" smtClean="0">
              <a:solidFill>
                <a:schemeClr val="tx1"/>
              </a:solidFill>
            </a:endParaRPr>
          </a:p>
          <a:p>
            <a:pPr algn="l"/>
            <a:endParaRPr lang="cs-CZ" sz="1100" dirty="0" smtClean="0">
              <a:solidFill>
                <a:schemeClr val="tx1"/>
              </a:solidFill>
            </a:endParaRPr>
          </a:p>
          <a:p>
            <a:pPr algn="l"/>
            <a:endParaRPr lang="cs-CZ" sz="1100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40" y="260648"/>
            <a:ext cx="5760720" cy="1224136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42869622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3200" u="sng" dirty="0" smtClean="0"/>
              <a:t>První pomoc – nepřímá srdeční masáž</a:t>
            </a:r>
            <a:endParaRPr lang="cs-CZ" sz="3200" u="sng" dirty="0"/>
          </a:p>
        </p:txBody>
      </p:sp>
    </p:spTree>
    <p:extLst>
      <p:ext uri="{BB962C8B-B14F-4D97-AF65-F5344CB8AC3E}">
        <p14:creationId xmlns="" xmlns:p14="http://schemas.microsoft.com/office/powerpoint/2010/main" val="10380755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Cirkulaci </a:t>
            </a:r>
            <a:r>
              <a:rPr lang="cs-CZ" sz="2000" dirty="0" smtClean="0"/>
              <a:t>krve tělem zajišťuje srdce. Pokud srdce přestane pracovat, nedostane se krev k buňkám a dochází k nezvratnému poškození mozku. 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Nejprve zkontrolujeme tep na  krkavici. Pokud tep není hmatný, znamená to, že srdce nepracuje a my přistoupíme k nepřímé masáži srdce.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/>
              <a:t>Ta spočívá v tom, že se stlačuje dolní polovina hrudní kosti, tím se vytlačuje krev ze srdce, při uvolnění tlaku se srdce opět naplní.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</p:txBody>
      </p:sp>
    </p:spTree>
    <p:extLst>
      <p:ext uri="{BB962C8B-B14F-4D97-AF65-F5344CB8AC3E}">
        <p14:creationId xmlns="" xmlns:p14="http://schemas.microsoft.com/office/powerpoint/2010/main" val="15202736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000" u="sng" dirty="0" smtClean="0"/>
              <a:t>Postup srdeční masáže</a:t>
            </a:r>
          </a:p>
          <a:p>
            <a:r>
              <a:rPr lang="cs-CZ" sz="2000" dirty="0" smtClean="0"/>
              <a:t>Uložte postiženého na rovnou a pevnou podložku a klekněte si u něj v úrovni hrudníku. Najděte hrudní kost (plochá kost ve středu hrudníku) a vyměřte její střed.</a:t>
            </a:r>
          </a:p>
          <a:p>
            <a:r>
              <a:rPr lang="cs-CZ" sz="2000" dirty="0" smtClean="0"/>
              <a:t>Položte zápěstí jedné ruky do středu dolní poloviny hrudní kosti, na tuto ruku přiložte zápěstí druhé ruky, prsty se nesmějí dotýkat hrudníku, ruce se dotýkají jen hrudní kosti, ne žeber.</a:t>
            </a:r>
          </a:p>
          <a:p>
            <a:r>
              <a:rPr lang="cs-CZ" sz="2000" dirty="0" smtClean="0"/>
              <a:t>Poklekněte tak, abyste měl(a) ramena nad hrudní kostí postiženého a </a:t>
            </a:r>
            <a:r>
              <a:rPr lang="cs-CZ" sz="2000" b="1" dirty="0" smtClean="0"/>
              <a:t>lokty a paže byly narovnány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Stlačte hrudní kost asi o 5 cm, pak uvolněte tlak, ruce nechte stále ležet na hrudníku.</a:t>
            </a:r>
          </a:p>
          <a:p>
            <a:r>
              <a:rPr lang="cs-CZ" sz="2000" dirty="0" smtClean="0"/>
              <a:t>Proveďte celkem 30 stlačení hrudní kosti rychlostí 100 stlačení za minutu.</a:t>
            </a:r>
          </a:p>
          <a:p>
            <a:r>
              <a:rPr lang="cs-CZ" sz="2000" dirty="0" smtClean="0"/>
              <a:t>Po 30 stlačeních hrudní kosti se přesuňte k ústům postiženého a proveďte dva vdechy z úst do úst.</a:t>
            </a:r>
          </a:p>
          <a:p>
            <a:r>
              <a:rPr lang="cs-CZ" sz="2000" dirty="0" smtClean="0"/>
              <a:t>Pokračujte dále asi minutu, po každých 30 stlačeních hrudníku udělejte dva vdechy z úst do úst.</a:t>
            </a:r>
          </a:p>
          <a:p>
            <a:r>
              <a:rPr lang="cs-CZ" sz="2000" dirty="0" smtClean="0"/>
              <a:t>Potom v krátké přestávce</a:t>
            </a:r>
            <a:r>
              <a:rPr lang="cs-CZ" sz="2000" u="sng" dirty="0" smtClean="0"/>
              <a:t> </a:t>
            </a:r>
            <a:r>
              <a:rPr lang="cs-CZ" sz="2000" dirty="0" smtClean="0"/>
              <a:t>zkontrolujte tep na krkavici, pak pokračujte stejně a kontrolujte tep každé tři minuty.</a:t>
            </a:r>
          </a:p>
          <a:p>
            <a:r>
              <a:rPr lang="cs-CZ" sz="2000" dirty="0" smtClean="0"/>
              <a:t>Když nahmatáte tep na krkavici, ihned přerušte srdeční masáž.</a:t>
            </a:r>
          </a:p>
          <a:p>
            <a:r>
              <a:rPr lang="cs-CZ" sz="2000" dirty="0" smtClean="0"/>
              <a:t>Pokračujte v dýchání z úst do úst, dokud nezačne postižený sám dýchat; pak ho uložte do stabilizované polohy.</a:t>
            </a:r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="" xmlns:p14="http://schemas.microsoft.com/office/powerpoint/2010/main" val="30029306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4392488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Úkol: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K čemu může dojít při zástavě srdce?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Jak mají vypadat ruce připravené k masáži?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Kolik stlačení hrudníku provádíme za 1 minutu?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Odpověď: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2400" dirty="0" smtClean="0"/>
              <a:t>Při zástavě srdce může dojít k nezvratnému poškození mozku</a:t>
            </a:r>
          </a:p>
          <a:p>
            <a:pPr>
              <a:buNone/>
            </a:pPr>
            <a:r>
              <a:rPr lang="cs-CZ" sz="2400" dirty="0" smtClean="0"/>
              <a:t>a následně ke smrti.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Ramena jsou nad hrudní kostí, lokty a paže jsou narovnány.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Stlačení hrudníku do jedné minuty je 100.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Zdroje:</a:t>
            </a:r>
          </a:p>
          <a:p>
            <a:pPr marL="0" indent="0">
              <a:buNone/>
            </a:pPr>
            <a:r>
              <a:rPr lang="cs-CZ" sz="2000" dirty="0"/>
              <a:t>B. </a:t>
            </a:r>
            <a:r>
              <a:rPr lang="cs-CZ" sz="2000" dirty="0" err="1"/>
              <a:t>Šefrna</a:t>
            </a:r>
            <a:r>
              <a:rPr lang="cs-CZ" sz="2000" dirty="0"/>
              <a:t> - Poskytování první pomoci, ČÚV ČSČK, </a:t>
            </a:r>
            <a:r>
              <a:rPr lang="cs-CZ" sz="2000" dirty="0" smtClean="0"/>
              <a:t>1982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Příručka první pomoci, učebnicové texty pro odbornou přípravu jednotek požární ochrany 1998, vydalo: Sdružení pro nadaci </a:t>
            </a:r>
            <a:r>
              <a:rPr lang="cs-CZ" sz="2000" dirty="0" err="1" smtClean="0"/>
              <a:t>Gallus</a:t>
            </a:r>
            <a:r>
              <a:rPr lang="cs-CZ" sz="2000" dirty="0" smtClean="0"/>
              <a:t> </a:t>
            </a:r>
            <a:r>
              <a:rPr lang="cs-CZ" sz="2000" dirty="0" err="1" smtClean="0"/>
              <a:t>Rubes</a:t>
            </a:r>
            <a:r>
              <a:rPr lang="cs-CZ" sz="2000" dirty="0" smtClean="0"/>
              <a:t> za přispění státní dotace Ministerstva vnitra – Ředitelství hasičského záchranného sboru České republiky, 255 stran, ISBN 80-07- </a:t>
            </a:r>
            <a:r>
              <a:rPr lang="cs-CZ" sz="2000" dirty="0" smtClean="0"/>
              <a:t>01036x</a:t>
            </a: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 smtClean="0"/>
          </a:p>
        </p:txBody>
      </p:sp>
    </p:spTree>
    <p:extLst>
      <p:ext uri="{BB962C8B-B14F-4D97-AF65-F5344CB8AC3E}">
        <p14:creationId xmlns="" xmlns:p14="http://schemas.microsoft.com/office/powerpoint/2010/main" val="240069945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</TotalTime>
  <Words>292</Words>
  <Application>Microsoft Office PowerPoint</Application>
  <PresentationFormat>Předvádění na obrazovce (4:3)</PresentationFormat>
  <Paragraphs>63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První pomoc – nepřímá srdeční masáž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První pomoc – nepřímá srdeční masáž</dc:title>
  <dc:creator>ADMIN</dc:creator>
  <cp:lastModifiedBy>ADMIN</cp:lastModifiedBy>
  <cp:revision>15</cp:revision>
  <dcterms:created xsi:type="dcterms:W3CDTF">2014-04-14T18:55:10Z</dcterms:created>
  <dcterms:modified xsi:type="dcterms:W3CDTF">2014-05-04T21:27:21Z</dcterms:modified>
</cp:coreProperties>
</file>