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8" r:id="rId1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588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CE65-2E95-4CB1-BD5D-5AF288280C8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3AEEE-5D07-49AC-81CE-B0240DE9B3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3568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CE65-2E95-4CB1-BD5D-5AF288280C8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3AEEE-5D07-49AC-81CE-B0240DE9B3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96891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CE65-2E95-4CB1-BD5D-5AF288280C8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3AEEE-5D07-49AC-81CE-B0240DE9B3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35153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CE65-2E95-4CB1-BD5D-5AF288280C8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3AEEE-5D07-49AC-81CE-B0240DE9B3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44922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CE65-2E95-4CB1-BD5D-5AF288280C8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3AEEE-5D07-49AC-81CE-B0240DE9B3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57225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CE65-2E95-4CB1-BD5D-5AF288280C8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3AEEE-5D07-49AC-81CE-B0240DE9B3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73367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CE65-2E95-4CB1-BD5D-5AF288280C8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3AEEE-5D07-49AC-81CE-B0240DE9B3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13577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CE65-2E95-4CB1-BD5D-5AF288280C8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3AEEE-5D07-49AC-81CE-B0240DE9B3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564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CE65-2E95-4CB1-BD5D-5AF288280C8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3AEEE-5D07-49AC-81CE-B0240DE9B3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1950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CE65-2E95-4CB1-BD5D-5AF288280C8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3AEEE-5D07-49AC-81CE-B0240DE9B3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616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54781"/>
            <a:ext cx="2057400" cy="3290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54781"/>
            <a:ext cx="6019800" cy="32908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CE65-2E95-4CB1-BD5D-5AF288280C8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3AEEE-5D07-49AC-81CE-B0240DE9B3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958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4CCE65-2E95-4CB1-BD5D-5AF288280C8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33AEEE-5D07-49AC-81CE-B0240DE9B3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7791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3/31/Jiri_Karasek_ze_Lvovic_1891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hyperlink" Target="http://upload.wikimedia.org/wikipedia/commons/e/e2/Ji%C5%99%C3%AD_Kar%C3%A1sek_ze_Lvovic,_signature.jp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CC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7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404603777"/>
              </p:ext>
            </p:extLst>
          </p:nvPr>
        </p:nvGraphicFramePr>
        <p:xfrm>
          <a:off x="467544" y="1548191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literatura (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Jiří Karásek z Lvovic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popisuje život a dílo jednoho z nejoriginálnějších českých básníků první poloviny 20.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století.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4. 7. 2013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8" name="Skupina 7"/>
          <p:cNvGrpSpPr/>
          <p:nvPr/>
        </p:nvGrpSpPr>
        <p:grpSpPr>
          <a:xfrm>
            <a:off x="130145" y="-1019"/>
            <a:ext cx="8883709" cy="1531420"/>
            <a:chOff x="-92650" y="483518"/>
            <a:chExt cx="8883709" cy="1531420"/>
          </a:xfrm>
        </p:grpSpPr>
        <p:pic>
          <p:nvPicPr>
            <p:cNvPr id="9" name="Obrázek 8" descr="Výřez obrazovky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10" name="Obrázek 9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Obrázek 10" descr="loga soukrškolyvjpeg.jpg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Obdélník 11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6487945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CC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JIŘÍ KARÁSEK ZE LVOVIC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6516216" y="4587974"/>
            <a:ext cx="244827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 2013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137515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CC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JIŘÍ KARÁSEK ZE LVOVIC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/>
              <a:t>ÚVOD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275606"/>
            <a:ext cx="6264696" cy="3600400"/>
          </a:xfrm>
        </p:spPr>
        <p:txBody>
          <a:bodyPr>
            <a:normAutofit/>
          </a:bodyPr>
          <a:lstStyle/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1600" dirty="0">
                <a:solidFill>
                  <a:schemeClr val="tx1"/>
                </a:solidFill>
              </a:rPr>
              <a:t>č</a:t>
            </a:r>
            <a:r>
              <a:rPr lang="cs-CZ" sz="1600" dirty="0" smtClean="0">
                <a:solidFill>
                  <a:schemeClr val="tx1"/>
                </a:solidFill>
              </a:rPr>
              <a:t>eský básník, prozaik, dramatik, překladatel a literární kritik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1600" dirty="0">
                <a:solidFill>
                  <a:schemeClr val="tx1"/>
                </a:solidFill>
              </a:rPr>
              <a:t>j</a:t>
            </a:r>
            <a:r>
              <a:rPr lang="cs-CZ" sz="1600" dirty="0" smtClean="0">
                <a:solidFill>
                  <a:schemeClr val="tx1"/>
                </a:solidFill>
              </a:rPr>
              <a:t>eho dílo pro svou originalitu dodnes vyvolává diskuse, bývá označován jako „kníže české dekadence“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1600" dirty="0">
                <a:solidFill>
                  <a:schemeClr val="tx1"/>
                </a:solidFill>
              </a:rPr>
              <a:t>t</a:t>
            </a:r>
            <a:r>
              <a:rPr lang="cs-CZ" sz="1600" dirty="0" smtClean="0">
                <a:solidFill>
                  <a:schemeClr val="tx1"/>
                </a:solidFill>
              </a:rPr>
              <a:t>vořil tedy silně ovlivněn naturalismem a dekadencí, v jeho díle však lze najít i prvky impresionismu</a:t>
            </a:r>
            <a:endParaRPr lang="cs-CZ" sz="1600" dirty="0">
              <a:solidFill>
                <a:schemeClr val="tx1"/>
              </a:solidFill>
            </a:endParaRPr>
          </a:p>
        </p:txBody>
      </p:sp>
      <p:pic>
        <p:nvPicPr>
          <p:cNvPr id="1026" name="Picture 2" descr="http://upload.wikimedia.org/wikipedia/commons/thumb/a/aa/Jiri_Karasek_ze_Lvovic_1930.jpg/320px-Jiri_Karasek_ze_Lvovic_193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321637"/>
            <a:ext cx="1998744" cy="3175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179512" y="2688129"/>
            <a:ext cx="1944216" cy="228721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b="1" dirty="0" smtClean="0">
                <a:solidFill>
                  <a:srgbClr val="002060"/>
                </a:solidFill>
              </a:rPr>
              <a:t>Naturalismus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 smtClean="0">
                <a:solidFill>
                  <a:srgbClr val="002060"/>
                </a:solidFill>
              </a:rPr>
              <a:t>vycházel z důsledné snahy zachytit přesně danou skutečnost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č</a:t>
            </a:r>
            <a:r>
              <a:rPr lang="cs-CZ" sz="1200" dirty="0" smtClean="0">
                <a:solidFill>
                  <a:srgbClr val="002060"/>
                </a:solidFill>
              </a:rPr>
              <a:t>asto tak bývá velmi morbidní, drsně zachycuje témata jako je umírání, alkoholismus atd.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4932040" y="2722311"/>
            <a:ext cx="1944216" cy="229246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b="1" dirty="0" smtClean="0">
                <a:solidFill>
                  <a:srgbClr val="002060"/>
                </a:solidFill>
              </a:rPr>
              <a:t>Impresionismus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 smtClean="0">
                <a:solidFill>
                  <a:srgbClr val="002060"/>
                </a:solidFill>
              </a:rPr>
              <a:t>označení vychází z francouzského pojmu impression - dojem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 smtClean="0">
                <a:solidFill>
                  <a:srgbClr val="002060"/>
                </a:solidFill>
              </a:rPr>
              <a:t>Snaží se zachytiti dojem  (náladu) vjemů, důležitý je celek, nikoli detaily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v</a:t>
            </a:r>
            <a:r>
              <a:rPr lang="cs-CZ" sz="1200" dirty="0" smtClean="0">
                <a:solidFill>
                  <a:srgbClr val="002060"/>
                </a:solidFill>
              </a:rPr>
              <a:t> literatuře se projevuje mj. obdivem k přírodě</a:t>
            </a:r>
            <a:endParaRPr lang="cs-CZ" sz="1200" dirty="0">
              <a:solidFill>
                <a:srgbClr val="00206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267744" y="2703662"/>
            <a:ext cx="2520280" cy="2311111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b="1" dirty="0" smtClean="0">
                <a:solidFill>
                  <a:srgbClr val="002060"/>
                </a:solidFill>
              </a:rPr>
              <a:t>Dekadence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p</a:t>
            </a:r>
            <a:r>
              <a:rPr lang="cs-CZ" sz="1200" dirty="0" smtClean="0">
                <a:solidFill>
                  <a:srgbClr val="002060"/>
                </a:solidFill>
              </a:rPr>
              <a:t>ojem pochází z latinského slova decadencia – úpadek, nejprve šlo o posměšné označení takto píšících autorů, kteří žili velmi bouřlivým životem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 smtClean="0">
                <a:solidFill>
                  <a:srgbClr val="002060"/>
                </a:solidFill>
              </a:rPr>
              <a:t>klade důraz na subjektivitu, osobní prožitek čtenáře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v</a:t>
            </a:r>
            <a:r>
              <a:rPr lang="cs-CZ" sz="1200" dirty="0" smtClean="0">
                <a:solidFill>
                  <a:srgbClr val="002060"/>
                </a:solidFill>
              </a:rPr>
              <a:t>ybíraná témata mají opět velmi často morbidní námět</a:t>
            </a:r>
            <a:endParaRPr lang="cs-CZ" sz="1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56476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CC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JIŘÍ KARÁSEK ZE LVOVIC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/>
              <a:t>ŽIVOTNÍ OSUDY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275606"/>
            <a:ext cx="8712968" cy="3600400"/>
          </a:xfrm>
        </p:spPr>
        <p:txBody>
          <a:bodyPr>
            <a:normAutofit fontScale="92500" lnSpcReduction="20000"/>
          </a:bodyPr>
          <a:lstStyle/>
          <a:p>
            <a:pPr marL="457200" indent="-457200" algn="l">
              <a:buFont typeface="Wingdings" panose="05000000000000000000" pitchFamily="2" charset="2"/>
              <a:buChar char="Ø"/>
            </a:pPr>
            <a:endParaRPr lang="cs-CZ" sz="16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1800" dirty="0">
                <a:solidFill>
                  <a:schemeClr val="tx1"/>
                </a:solidFill>
              </a:rPr>
              <a:t>n</a:t>
            </a:r>
            <a:r>
              <a:rPr lang="cs-CZ" sz="1800" dirty="0" smtClean="0">
                <a:solidFill>
                  <a:schemeClr val="tx1"/>
                </a:solidFill>
              </a:rPr>
              <a:t>arodil se </a:t>
            </a:r>
            <a:r>
              <a:rPr lang="cs-CZ" sz="1800" dirty="0" smtClean="0">
                <a:solidFill>
                  <a:srgbClr val="FF0000"/>
                </a:solidFill>
              </a:rPr>
              <a:t>24. 1. 1871 v Praze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800" dirty="0" smtClean="0">
                <a:solidFill>
                  <a:schemeClr val="tx1"/>
                </a:solidFill>
              </a:rPr>
              <a:t>přídomek „ze Lvovic“ si ke svému jménu módně připojil, aby (zřejmě nepravdivě) poukázal na svůj šlechtický původ 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800" dirty="0" smtClean="0">
                <a:solidFill>
                  <a:schemeClr val="tx1"/>
                </a:solidFill>
              </a:rPr>
              <a:t>po studiích na gymnáziu a poté, co nedokončil bohosloveckou </a:t>
            </a:r>
            <a:r>
              <a:rPr lang="cs-CZ" sz="1800" dirty="0" smtClean="0">
                <a:solidFill>
                  <a:schemeClr val="tx1"/>
                </a:solidFill>
              </a:rPr>
              <a:t>fakultu, </a:t>
            </a:r>
            <a:r>
              <a:rPr lang="cs-CZ" sz="1800" dirty="0" smtClean="0">
                <a:solidFill>
                  <a:schemeClr val="tx1"/>
                </a:solidFill>
              </a:rPr>
              <a:t>byl díky svému literárnímu věhlasu jmenován </a:t>
            </a:r>
            <a:r>
              <a:rPr lang="cs-CZ" sz="1800" dirty="0" smtClean="0">
                <a:solidFill>
                  <a:srgbClr val="FF0000"/>
                </a:solidFill>
              </a:rPr>
              <a:t>ředitelem knihovny Ministerstva pošt a Poštovního muzea                s archivem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800" dirty="0">
                <a:solidFill>
                  <a:schemeClr val="tx1"/>
                </a:solidFill>
              </a:rPr>
              <a:t>s</a:t>
            </a:r>
            <a:r>
              <a:rPr lang="cs-CZ" sz="1800" dirty="0" smtClean="0">
                <a:solidFill>
                  <a:schemeClr val="tx1"/>
                </a:solidFill>
              </a:rPr>
              <a:t>polu s Arnoštem Procházkou založil a po více než 30 let redigoval </a:t>
            </a:r>
            <a:r>
              <a:rPr lang="cs-CZ" sz="1800" dirty="0" smtClean="0">
                <a:solidFill>
                  <a:srgbClr val="FF0000"/>
                </a:solidFill>
              </a:rPr>
              <a:t>Moderní revue </a:t>
            </a:r>
            <a:r>
              <a:rPr lang="cs-CZ" sz="1800" dirty="0" smtClean="0">
                <a:solidFill>
                  <a:schemeClr val="tx1"/>
                </a:solidFill>
              </a:rPr>
              <a:t>- časopis věnující se dekadentní a symbolistické poezii</a:t>
            </a:r>
            <a:endParaRPr lang="cs-CZ" sz="1800" dirty="0" smtClean="0">
              <a:solidFill>
                <a:srgbClr val="FF0000"/>
              </a:solidFill>
            </a:endParaRP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800" dirty="0">
                <a:solidFill>
                  <a:schemeClr val="tx1"/>
                </a:solidFill>
              </a:rPr>
              <a:t>z</a:t>
            </a:r>
            <a:r>
              <a:rPr lang="cs-CZ" sz="1800" dirty="0" smtClean="0">
                <a:solidFill>
                  <a:schemeClr val="tx1"/>
                </a:solidFill>
              </a:rPr>
              <a:t>a svůj život nashromáždil </a:t>
            </a:r>
            <a:r>
              <a:rPr lang="cs-CZ" sz="1800" dirty="0" smtClean="0">
                <a:solidFill>
                  <a:srgbClr val="FF0000"/>
                </a:solidFill>
              </a:rPr>
              <a:t>velmi bohatou soukromou knihovnu o cca. 48 tisících svazcích </a:t>
            </a:r>
            <a:r>
              <a:rPr lang="cs-CZ" sz="1800" dirty="0" smtClean="0">
                <a:solidFill>
                  <a:schemeClr val="tx1"/>
                </a:solidFill>
              </a:rPr>
              <a:t>, sbírku slovanského umění a grafiky (asi 40 tisíc položek) a později zestátněnou sbírku moderních obrazů z celé Evropy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800" dirty="0">
                <a:solidFill>
                  <a:schemeClr val="tx1"/>
                </a:solidFill>
              </a:rPr>
              <a:t>p</a:t>
            </a:r>
            <a:r>
              <a:rPr lang="cs-CZ" sz="1800" dirty="0" smtClean="0">
                <a:solidFill>
                  <a:schemeClr val="tx1"/>
                </a:solidFill>
              </a:rPr>
              <a:t>o únorovém komunistickém převratu v roce 1948 dožil v ústraní, z části přilnul ke katolické víře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800" dirty="0" smtClean="0">
                <a:solidFill>
                  <a:schemeClr val="tx1"/>
                </a:solidFill>
              </a:rPr>
              <a:t>zemřel téměř zapomenutý na zápal plic </a:t>
            </a:r>
            <a:r>
              <a:rPr lang="cs-CZ" sz="1800" dirty="0" smtClean="0">
                <a:solidFill>
                  <a:srgbClr val="FF0000"/>
                </a:solidFill>
              </a:rPr>
              <a:t>5. 3. 1951 v Praze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cs-CZ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93039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CC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JIŘÍ KARÁSEK ZE LVOVIC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/>
              <a:t>ŽIVOTNÍ OSUDY</a:t>
            </a:r>
            <a:endParaRPr lang="cs-CZ" dirty="0"/>
          </a:p>
        </p:txBody>
      </p:sp>
      <p:pic>
        <p:nvPicPr>
          <p:cNvPr id="2050" name="Picture 2" descr="File:Jiri Karasek ze Lvovic 189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17304"/>
            <a:ext cx="1944216" cy="2819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Jiří Karásek ze Lvovic, signatur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665646"/>
            <a:ext cx="2762665" cy="1753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upload.wikimedia.org/wikipedia/commons/thumb/9/91/Prochazka_Dyk_by_Gellner.jpg/640px-Prochazka_Dyk_by_Gellner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04" t="14783" r="52804" b="7977"/>
          <a:stretch/>
        </p:blipFill>
        <p:spPr bwMode="auto">
          <a:xfrm>
            <a:off x="6588224" y="1209923"/>
            <a:ext cx="1944217" cy="2791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Podnadpis 2"/>
          <p:cNvSpPr txBox="1">
            <a:spLocks/>
          </p:cNvSpPr>
          <p:nvPr/>
        </p:nvSpPr>
        <p:spPr>
          <a:xfrm>
            <a:off x="811513" y="4261606"/>
            <a:ext cx="2016224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i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1800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vacetiletý Karásek</a:t>
            </a:r>
            <a:endParaRPr lang="cs-CZ" sz="1800" i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6552220" y="3953036"/>
            <a:ext cx="2016224" cy="11904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Arnošt Procházka – přítel s nímž redigoval Moderní revue</a:t>
            </a:r>
            <a:endParaRPr lang="cs-CZ" sz="1800" i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38599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CC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JIŘÍ KARÁSEK ZE LVOVIC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/>
              <a:t>BÁSNICKÉ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275606"/>
            <a:ext cx="9144000" cy="3600400"/>
          </a:xfrm>
        </p:spPr>
        <p:txBody>
          <a:bodyPr>
            <a:noAutofit/>
          </a:bodyPr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2400" dirty="0">
                <a:solidFill>
                  <a:schemeClr val="tx1"/>
                </a:solidFill>
              </a:rPr>
              <a:t>n</a:t>
            </a:r>
            <a:r>
              <a:rPr lang="cs-CZ" sz="2400" dirty="0" smtClean="0">
                <a:solidFill>
                  <a:schemeClr val="tx1"/>
                </a:solidFill>
              </a:rPr>
              <a:t>ejvýznamnější část Karáskova díla je silně ovlivněna jeho </a:t>
            </a:r>
            <a:r>
              <a:rPr lang="cs-CZ" sz="2400" dirty="0" smtClean="0">
                <a:solidFill>
                  <a:srgbClr val="FF0000"/>
                </a:solidFill>
              </a:rPr>
              <a:t>homosexuální orientací </a:t>
            </a:r>
            <a:r>
              <a:rPr lang="cs-CZ" sz="2400" dirty="0" smtClean="0">
                <a:solidFill>
                  <a:schemeClr val="tx1"/>
                </a:solidFill>
              </a:rPr>
              <a:t>- ve svých dílech otevřeně zdůrazňuje kult krásy mužského těla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400" dirty="0" smtClean="0">
                <a:solidFill>
                  <a:srgbClr val="FF0000"/>
                </a:solidFill>
              </a:rPr>
              <a:t>Zazděná okna </a:t>
            </a:r>
            <a:r>
              <a:rPr lang="cs-CZ" sz="2400" dirty="0" smtClean="0">
                <a:solidFill>
                  <a:schemeClr val="tx1"/>
                </a:solidFill>
              </a:rPr>
              <a:t>(1894) – první básnická sbírka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400" dirty="0" smtClean="0">
                <a:solidFill>
                  <a:srgbClr val="FF0000"/>
                </a:solidFill>
              </a:rPr>
              <a:t>Sodoma </a:t>
            </a:r>
            <a:r>
              <a:rPr lang="cs-CZ" sz="2400" dirty="0" smtClean="0">
                <a:solidFill>
                  <a:schemeClr val="tx1"/>
                </a:solidFill>
              </a:rPr>
              <a:t>(1895) – sbírka byla těsně před vydáním zkonfiskována pro svůj „mravně narušený obsah“, vyšla později až po nutných úpravách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400" dirty="0" smtClean="0">
                <a:solidFill>
                  <a:srgbClr val="FF0000"/>
                </a:solidFill>
              </a:rPr>
              <a:t>Sexus </a:t>
            </a:r>
            <a:r>
              <a:rPr lang="cs-CZ" sz="2400" dirty="0" err="1" smtClean="0">
                <a:solidFill>
                  <a:srgbClr val="FF0000"/>
                </a:solidFill>
              </a:rPr>
              <a:t>necans</a:t>
            </a:r>
            <a:r>
              <a:rPr lang="cs-CZ" sz="2400" dirty="0" smtClean="0">
                <a:solidFill>
                  <a:schemeClr val="tx1"/>
                </a:solidFill>
              </a:rPr>
              <a:t> (1897) – „zabíjející sex“, dílo nese podtitul „</a:t>
            </a:r>
            <a:r>
              <a:rPr lang="cs-CZ" sz="2400" dirty="0">
                <a:solidFill>
                  <a:schemeClr val="tx1"/>
                </a:solidFill>
              </a:rPr>
              <a:t>K</a:t>
            </a:r>
            <a:r>
              <a:rPr lang="cs-CZ" sz="2400" dirty="0" smtClean="0">
                <a:solidFill>
                  <a:schemeClr val="tx1"/>
                </a:solidFill>
              </a:rPr>
              <a:t>niha pohanská“, dotýká se nejtajemnějších oblastí lidské sexuality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38723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CC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JIŘÍ KARÁSEK ZE LVOVIC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/>
              <a:t>BÁSNICKÉ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DÍLO - UKÁZKY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275606"/>
            <a:ext cx="9144000" cy="3600400"/>
          </a:xfrm>
        </p:spPr>
        <p:txBody>
          <a:bodyPr>
            <a:noAutofit/>
          </a:bodyPr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</a:rPr>
              <a:t>Zazděná okna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779912" y="1563638"/>
            <a:ext cx="3456384" cy="331236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1200" dirty="0" smtClean="0">
              <a:solidFill>
                <a:srgbClr val="002060"/>
              </a:solidFill>
            </a:endParaRPr>
          </a:p>
          <a:p>
            <a:r>
              <a:rPr lang="cs-CZ" sz="1200" b="1" dirty="0" smtClean="0">
                <a:solidFill>
                  <a:srgbClr val="002060"/>
                </a:solidFill>
              </a:rPr>
              <a:t>Narkózy</a:t>
            </a:r>
            <a:endParaRPr lang="cs-CZ" sz="1200" b="1" dirty="0">
              <a:solidFill>
                <a:srgbClr val="002060"/>
              </a:solidFill>
            </a:endParaRPr>
          </a:p>
          <a:p>
            <a:r>
              <a:rPr lang="cs-CZ" sz="1200" dirty="0" smtClean="0">
                <a:solidFill>
                  <a:srgbClr val="002060"/>
                </a:solidFill>
              </a:rPr>
              <a:t>Trav </a:t>
            </a:r>
            <a:r>
              <a:rPr lang="cs-CZ" sz="1200" dirty="0">
                <a:solidFill>
                  <a:srgbClr val="002060"/>
                </a:solidFill>
              </a:rPr>
              <a:t>hořká zeleň zbledla v bělost chorou,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barevné květy uschly v tón jak ze skla.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Po prudkých žárech slunce záře lesklá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mdle </a:t>
            </a:r>
            <a:r>
              <a:rPr lang="cs-CZ" sz="1200" dirty="0" err="1">
                <a:solidFill>
                  <a:srgbClr val="002060"/>
                </a:solidFill>
              </a:rPr>
              <a:t>prosvitá</a:t>
            </a:r>
            <a:r>
              <a:rPr lang="cs-CZ" sz="1200" dirty="0">
                <a:solidFill>
                  <a:srgbClr val="002060"/>
                </a:solidFill>
              </a:rPr>
              <a:t> jak kryta vápna </a:t>
            </a:r>
            <a:r>
              <a:rPr lang="cs-CZ" sz="1200" dirty="0" err="1" smtClean="0">
                <a:solidFill>
                  <a:srgbClr val="002060"/>
                </a:solidFill>
              </a:rPr>
              <a:t>korou</a:t>
            </a:r>
            <a:endParaRPr lang="cs-CZ" sz="1200" dirty="0" smtClean="0">
              <a:solidFill>
                <a:srgbClr val="002060"/>
              </a:solidFill>
            </a:endParaRPr>
          </a:p>
          <a:p>
            <a:endParaRPr lang="cs-CZ" sz="1200" dirty="0">
              <a:solidFill>
                <a:srgbClr val="002060"/>
              </a:solidFill>
            </a:endParaRPr>
          </a:p>
          <a:p>
            <a:r>
              <a:rPr lang="cs-CZ" sz="1200" dirty="0">
                <a:solidFill>
                  <a:srgbClr val="002060"/>
                </a:solidFill>
              </a:rPr>
              <a:t>na nebi, které smytou modří plane</a:t>
            </a:r>
            <a:r>
              <a:rPr lang="cs-CZ" sz="1200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A </a:t>
            </a:r>
            <a:r>
              <a:rPr lang="cs-CZ" sz="1200" dirty="0">
                <a:solidFill>
                  <a:srgbClr val="002060"/>
                </a:solidFill>
              </a:rPr>
              <a:t>těžký vzduch pln miasmů a puchu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se třese v nudě ulic prázdných ruchu,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v něž žár jak rudých pecí líně vane.</a:t>
            </a:r>
          </a:p>
          <a:p>
            <a:endParaRPr lang="cs-CZ" sz="1200" dirty="0" smtClean="0">
              <a:solidFill>
                <a:srgbClr val="002060"/>
              </a:solidFill>
            </a:endParaRPr>
          </a:p>
          <a:p>
            <a:r>
              <a:rPr lang="cs-CZ" sz="1200" dirty="0" smtClean="0">
                <a:solidFill>
                  <a:srgbClr val="002060"/>
                </a:solidFill>
              </a:rPr>
              <a:t>Je </a:t>
            </a:r>
            <a:r>
              <a:rPr lang="cs-CZ" sz="1200" dirty="0">
                <a:solidFill>
                  <a:srgbClr val="002060"/>
                </a:solidFill>
              </a:rPr>
              <a:t>mrtvo všude. Na okenních sklech,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jež modře plají, v tvrdých záchvěvech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much bzukot víří dlouze, rozechvěle.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A omámen a mdlý a v narkózách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na mozku oheň, na rtech hořký prach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a tíhu, tíhu cítím v celém těle…</a:t>
            </a:r>
          </a:p>
          <a:p>
            <a:endParaRPr lang="cs-CZ" sz="1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733706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CC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JIŘÍ KARÁSEK ZE LVOVIC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/>
              <a:t>BÁSNICKÉ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DÍLO - UKÁZKY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987574"/>
            <a:ext cx="9144000" cy="3600400"/>
          </a:xfrm>
        </p:spPr>
        <p:txBody>
          <a:bodyPr>
            <a:noAutofit/>
          </a:bodyPr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</a:rPr>
              <a:t>Sodoma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87478" y="1419622"/>
            <a:ext cx="4680520" cy="172819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1200" b="1" dirty="0" smtClean="0">
              <a:solidFill>
                <a:srgbClr val="002060"/>
              </a:solidFill>
            </a:endParaRPr>
          </a:p>
          <a:p>
            <a:endParaRPr lang="cs-CZ" sz="1200" b="1" dirty="0">
              <a:solidFill>
                <a:srgbClr val="002060"/>
              </a:solidFill>
            </a:endParaRPr>
          </a:p>
          <a:p>
            <a:r>
              <a:rPr lang="cs-CZ" sz="1200" b="1" dirty="0" smtClean="0">
                <a:solidFill>
                  <a:srgbClr val="002060"/>
                </a:solidFill>
              </a:rPr>
              <a:t>Homosexualita</a:t>
            </a:r>
            <a:endParaRPr lang="cs-CZ" sz="1200" dirty="0">
              <a:solidFill>
                <a:srgbClr val="002060"/>
              </a:solidFill>
            </a:endParaRPr>
          </a:p>
          <a:p>
            <a:r>
              <a:rPr lang="cs-CZ" sz="1200" dirty="0">
                <a:solidFill>
                  <a:srgbClr val="002060"/>
                </a:solidFill>
              </a:rPr>
              <a:t> </a:t>
            </a:r>
          </a:p>
          <a:p>
            <a:r>
              <a:rPr lang="cs-CZ" sz="1200" dirty="0">
                <a:solidFill>
                  <a:srgbClr val="002060"/>
                </a:solidFill>
              </a:rPr>
              <a:t>Usínám. Přichází. Je krásný, ale temný. Milenče,</a:t>
            </a:r>
          </a:p>
          <a:p>
            <a:r>
              <a:rPr lang="cs-CZ" sz="1200" dirty="0">
                <a:solidFill>
                  <a:srgbClr val="002060"/>
                </a:solidFill>
              </a:rPr>
              <a:t>Stíne Propasti, jejž jsem vzýval, odumřev světu,</a:t>
            </a:r>
          </a:p>
          <a:p>
            <a:r>
              <a:rPr lang="cs-CZ" sz="1200" dirty="0">
                <a:solidFill>
                  <a:srgbClr val="002060"/>
                </a:solidFill>
              </a:rPr>
              <a:t>Já, počatý pro tuto jedinou hodiny, předurčený Tobě,</a:t>
            </a:r>
          </a:p>
          <a:p>
            <a:r>
              <a:rPr lang="cs-CZ" sz="1200" dirty="0">
                <a:solidFill>
                  <a:srgbClr val="002060"/>
                </a:solidFill>
              </a:rPr>
              <a:t>Na krvavém květu Tvých rtů vidím chvěti se svou vymodlenou rozkoš!</a:t>
            </a:r>
          </a:p>
          <a:p>
            <a:r>
              <a:rPr lang="cs-CZ" sz="1200" dirty="0">
                <a:solidFill>
                  <a:srgbClr val="002060"/>
                </a:solidFill>
              </a:rPr>
              <a:t>Ale </a:t>
            </a:r>
            <a:r>
              <a:rPr lang="cs-CZ" sz="1200" dirty="0" err="1">
                <a:solidFill>
                  <a:srgbClr val="002060"/>
                </a:solidFill>
              </a:rPr>
              <a:t>vnitř</a:t>
            </a:r>
            <a:r>
              <a:rPr lang="cs-CZ" sz="1200" dirty="0">
                <a:solidFill>
                  <a:srgbClr val="002060"/>
                </a:solidFill>
              </a:rPr>
              <a:t> domů, ve vonné ložnic tmě, v šílence mění se všichni.</a:t>
            </a:r>
          </a:p>
          <a:p>
            <a:r>
              <a:rPr lang="cs-CZ" sz="1200" dirty="0">
                <a:solidFill>
                  <a:srgbClr val="002060"/>
                </a:solidFill>
              </a:rPr>
              <a:t>Zuřivá choutka teď navzájem muže směsuje s mužem.</a:t>
            </a:r>
          </a:p>
          <a:p>
            <a:endParaRPr lang="cs-CZ" sz="1200" dirty="0" smtClean="0">
              <a:solidFill>
                <a:srgbClr val="002060"/>
              </a:solidFill>
            </a:endParaRPr>
          </a:p>
          <a:p>
            <a:endParaRPr lang="cs-CZ" sz="1200" dirty="0">
              <a:solidFill>
                <a:srgbClr val="00206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249447" y="1887674"/>
            <a:ext cx="3456384" cy="252028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1200" dirty="0" smtClean="0">
              <a:solidFill>
                <a:srgbClr val="002060"/>
              </a:solidFill>
            </a:endParaRPr>
          </a:p>
          <a:p>
            <a:r>
              <a:rPr lang="cs-CZ" sz="1200" b="1" dirty="0">
                <a:solidFill>
                  <a:srgbClr val="002060"/>
                </a:solidFill>
              </a:rPr>
              <a:t>Smrt </a:t>
            </a:r>
            <a:endParaRPr lang="cs-CZ" sz="1200" dirty="0">
              <a:solidFill>
                <a:srgbClr val="002060"/>
              </a:solidFill>
            </a:endParaRPr>
          </a:p>
          <a:p>
            <a:r>
              <a:rPr lang="cs-CZ" sz="1200" dirty="0">
                <a:solidFill>
                  <a:srgbClr val="002060"/>
                </a:solidFill>
              </a:rPr>
              <a:t> </a:t>
            </a:r>
          </a:p>
          <a:p>
            <a:r>
              <a:rPr lang="cs-CZ" sz="1200" dirty="0">
                <a:solidFill>
                  <a:srgbClr val="002060"/>
                </a:solidFill>
              </a:rPr>
              <a:t>Že jednou v noci Smrt mne přijde </a:t>
            </a:r>
            <a:r>
              <a:rPr lang="cs-CZ" sz="1200" dirty="0" err="1">
                <a:solidFill>
                  <a:srgbClr val="002060"/>
                </a:solidFill>
              </a:rPr>
              <a:t>zardousti</a:t>
            </a:r>
            <a:r>
              <a:rPr lang="cs-CZ" sz="1200" dirty="0">
                <a:solidFill>
                  <a:srgbClr val="002060"/>
                </a:solidFill>
              </a:rPr>
              <a:t>,</a:t>
            </a:r>
          </a:p>
          <a:p>
            <a:r>
              <a:rPr lang="cs-CZ" sz="1200" dirty="0">
                <a:solidFill>
                  <a:srgbClr val="002060"/>
                </a:solidFill>
              </a:rPr>
              <a:t>Mrtvola šklebivá že v zemi budu tlít,</a:t>
            </a:r>
          </a:p>
          <a:p>
            <a:r>
              <a:rPr lang="cs-CZ" sz="1200" dirty="0">
                <a:solidFill>
                  <a:srgbClr val="002060"/>
                </a:solidFill>
              </a:rPr>
              <a:t>Můj mozek, ústa má že červi prolezou,</a:t>
            </a:r>
          </a:p>
          <a:p>
            <a:r>
              <a:rPr lang="cs-CZ" sz="1200" dirty="0">
                <a:solidFill>
                  <a:srgbClr val="002060"/>
                </a:solidFill>
              </a:rPr>
              <a:t>V mém nose, v uších mých že najdou skrýši svou,</a:t>
            </a:r>
          </a:p>
          <a:p>
            <a:r>
              <a:rPr lang="cs-CZ" sz="1200" dirty="0">
                <a:solidFill>
                  <a:srgbClr val="002060"/>
                </a:solidFill>
              </a:rPr>
              <a:t>Mé vlasy na lebce že shnijí provlhlé,</a:t>
            </a:r>
          </a:p>
          <a:p>
            <a:r>
              <a:rPr lang="cs-CZ" sz="1200" dirty="0">
                <a:solidFill>
                  <a:srgbClr val="002060"/>
                </a:solidFill>
              </a:rPr>
              <a:t>že v důlky propadnou se prázdné oči mé,</a:t>
            </a:r>
          </a:p>
          <a:p>
            <a:r>
              <a:rPr lang="cs-CZ" sz="1200" dirty="0">
                <a:solidFill>
                  <a:srgbClr val="002060"/>
                </a:solidFill>
              </a:rPr>
              <a:t>Mé maso páchnoucí, jež infikuje hnus,</a:t>
            </a:r>
          </a:p>
          <a:p>
            <a:r>
              <a:rPr lang="cs-CZ" sz="1200" dirty="0">
                <a:solidFill>
                  <a:srgbClr val="002060"/>
                </a:solidFill>
              </a:rPr>
              <a:t>že bude odpadat po kuse zvolna kus,</a:t>
            </a:r>
          </a:p>
          <a:p>
            <a:r>
              <a:rPr lang="cs-CZ" sz="1200" dirty="0">
                <a:solidFill>
                  <a:srgbClr val="002060"/>
                </a:solidFill>
              </a:rPr>
              <a:t>Mé nervy, svaly mé, mé prsty, klouby mé,</a:t>
            </a:r>
          </a:p>
          <a:p>
            <a:r>
              <a:rPr lang="cs-CZ" sz="1200" dirty="0">
                <a:solidFill>
                  <a:srgbClr val="002060"/>
                </a:solidFill>
              </a:rPr>
              <a:t>V zápachu ohyzdném že hnít to bude vše…</a:t>
            </a:r>
          </a:p>
          <a:p>
            <a:endParaRPr lang="cs-CZ" sz="1200" dirty="0">
              <a:solidFill>
                <a:srgbClr val="00206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04764" y="3363838"/>
            <a:ext cx="4663233" cy="15841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1200" dirty="0" smtClean="0">
              <a:solidFill>
                <a:srgbClr val="002060"/>
              </a:solidFill>
            </a:endParaRPr>
          </a:p>
          <a:p>
            <a:r>
              <a:rPr lang="cs-CZ" sz="1200" b="1" dirty="0">
                <a:solidFill>
                  <a:srgbClr val="002060"/>
                </a:solidFill>
              </a:rPr>
              <a:t>Náboženství</a:t>
            </a:r>
            <a:endParaRPr lang="cs-CZ" sz="1200" dirty="0">
              <a:solidFill>
                <a:srgbClr val="002060"/>
              </a:solidFill>
            </a:endParaRPr>
          </a:p>
          <a:p>
            <a:r>
              <a:rPr lang="cs-CZ" sz="1200" dirty="0">
                <a:solidFill>
                  <a:srgbClr val="002060"/>
                </a:solidFill>
              </a:rPr>
              <a:t>Bože lásky mužů šeptá ret znavený marnou modlitbou.</a:t>
            </a:r>
          </a:p>
          <a:p>
            <a:r>
              <a:rPr lang="cs-CZ" sz="1200" dirty="0">
                <a:solidFill>
                  <a:srgbClr val="002060"/>
                </a:solidFill>
              </a:rPr>
              <a:t>Má touha vzývá Tě a hledá jako noční motýl</a:t>
            </a:r>
          </a:p>
          <a:p>
            <a:r>
              <a:rPr lang="cs-CZ" sz="1200" dirty="0">
                <a:solidFill>
                  <a:srgbClr val="002060"/>
                </a:solidFill>
              </a:rPr>
              <a:t>Jedovatou vůni černých květů, </a:t>
            </a:r>
            <a:r>
              <a:rPr lang="cs-CZ" sz="1200" dirty="0" smtClean="0">
                <a:solidFill>
                  <a:srgbClr val="002060"/>
                </a:solidFill>
              </a:rPr>
              <a:t>jež </a:t>
            </a:r>
            <a:r>
              <a:rPr lang="cs-CZ" sz="1200" dirty="0">
                <a:solidFill>
                  <a:srgbClr val="002060"/>
                </a:solidFill>
              </a:rPr>
              <a:t>jej usmrcují.</a:t>
            </a:r>
          </a:p>
          <a:p>
            <a:r>
              <a:rPr lang="cs-CZ" sz="1200" dirty="0">
                <a:solidFill>
                  <a:srgbClr val="002060"/>
                </a:solidFill>
              </a:rPr>
              <a:t>- Ale oči prázdné z tmavých otvorů hledí bezcitně v extáze vzývání.</a:t>
            </a:r>
          </a:p>
          <a:p>
            <a:r>
              <a:rPr lang="cs-CZ" sz="1200" dirty="0">
                <a:solidFill>
                  <a:srgbClr val="002060"/>
                </a:solidFill>
              </a:rPr>
              <a:t>Mrtev je bůh, a morem páchne jeho zelené tělo.</a:t>
            </a:r>
          </a:p>
          <a:p>
            <a:r>
              <a:rPr lang="cs-CZ" sz="1200" dirty="0">
                <a:solidFill>
                  <a:srgbClr val="002060"/>
                </a:solidFill>
              </a:rPr>
              <a:t>Neslyšíš smích? To příroda chechtá se vlastnímu dílu!</a:t>
            </a:r>
          </a:p>
          <a:p>
            <a:endParaRPr lang="cs-CZ" sz="1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333745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CC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JIŘÍ KARÁSEK ZE LVOVIC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/>
              <a:t>BÁSNICKÉ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DÍLO - UKÁZKY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987574"/>
            <a:ext cx="9144000" cy="3600400"/>
          </a:xfrm>
        </p:spPr>
        <p:txBody>
          <a:bodyPr>
            <a:noAutofit/>
          </a:bodyPr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</a:rPr>
              <a:t>Sexus </a:t>
            </a:r>
            <a:r>
              <a:rPr lang="cs-CZ" sz="2800" dirty="0" err="1" smtClean="0">
                <a:solidFill>
                  <a:srgbClr val="FF0000"/>
                </a:solidFill>
              </a:rPr>
              <a:t>necans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411760" y="1347614"/>
            <a:ext cx="2346889" cy="367240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1200" dirty="0" smtClean="0">
              <a:solidFill>
                <a:srgbClr val="002060"/>
              </a:solidFill>
            </a:endParaRPr>
          </a:p>
          <a:p>
            <a:r>
              <a:rPr lang="cs-CZ" sz="1200" b="1" dirty="0">
                <a:solidFill>
                  <a:srgbClr val="002060"/>
                </a:solidFill>
              </a:rPr>
              <a:t>P</a:t>
            </a:r>
            <a:r>
              <a:rPr lang="cs-CZ" sz="1200" b="1" dirty="0" smtClean="0">
                <a:solidFill>
                  <a:srgbClr val="002060"/>
                </a:solidFill>
              </a:rPr>
              <a:t>íseň </a:t>
            </a:r>
            <a:r>
              <a:rPr lang="cs-CZ" sz="1200" b="1" dirty="0">
                <a:solidFill>
                  <a:srgbClr val="002060"/>
                </a:solidFill>
              </a:rPr>
              <a:t>pocitu sexuální msty </a:t>
            </a:r>
          </a:p>
          <a:p>
            <a:r>
              <a:rPr lang="cs-CZ" sz="1200" dirty="0">
                <a:solidFill>
                  <a:srgbClr val="002060"/>
                </a:solidFill>
              </a:rPr>
              <a:t> </a:t>
            </a:r>
          </a:p>
          <a:p>
            <a:r>
              <a:rPr lang="cs-CZ" sz="1200" dirty="0">
                <a:solidFill>
                  <a:srgbClr val="002060"/>
                </a:solidFill>
              </a:rPr>
              <a:t> </a:t>
            </a:r>
            <a:r>
              <a:rPr lang="cs-CZ" sz="1200" dirty="0" smtClean="0">
                <a:solidFill>
                  <a:srgbClr val="002060"/>
                </a:solidFill>
              </a:rPr>
              <a:t>Nechoďte </a:t>
            </a:r>
            <a:r>
              <a:rPr lang="cs-CZ" sz="1200" dirty="0">
                <a:solidFill>
                  <a:srgbClr val="002060"/>
                </a:solidFill>
              </a:rPr>
              <a:t>blíže, </a:t>
            </a:r>
          </a:p>
          <a:p>
            <a:r>
              <a:rPr lang="cs-CZ" sz="1200" dirty="0">
                <a:solidFill>
                  <a:srgbClr val="002060"/>
                </a:solidFill>
              </a:rPr>
              <a:t>Zůstaňte ve tmě . . . </a:t>
            </a:r>
          </a:p>
          <a:p>
            <a:r>
              <a:rPr lang="cs-CZ" sz="1200" dirty="0">
                <a:solidFill>
                  <a:srgbClr val="002060"/>
                </a:solidFill>
              </a:rPr>
              <a:t>Horko je, horko </a:t>
            </a:r>
          </a:p>
          <a:p>
            <a:r>
              <a:rPr lang="cs-CZ" sz="1200" dirty="0">
                <a:solidFill>
                  <a:srgbClr val="002060"/>
                </a:solidFill>
              </a:rPr>
              <a:t> </a:t>
            </a:r>
          </a:p>
          <a:p>
            <a:r>
              <a:rPr lang="cs-CZ" sz="1200" dirty="0">
                <a:solidFill>
                  <a:srgbClr val="002060"/>
                </a:solidFill>
              </a:rPr>
              <a:t>V loži mém. </a:t>
            </a:r>
          </a:p>
          <a:p>
            <a:r>
              <a:rPr lang="cs-CZ" sz="1200" dirty="0">
                <a:solidFill>
                  <a:srgbClr val="002060"/>
                </a:solidFill>
              </a:rPr>
              <a:t>Šlehají rudé </a:t>
            </a:r>
          </a:p>
          <a:p>
            <a:r>
              <a:rPr lang="cs-CZ" sz="1200" dirty="0">
                <a:solidFill>
                  <a:srgbClr val="002060"/>
                </a:solidFill>
              </a:rPr>
              <a:t>Plameny krve, </a:t>
            </a:r>
          </a:p>
          <a:p>
            <a:r>
              <a:rPr lang="cs-CZ" sz="1200" dirty="0">
                <a:solidFill>
                  <a:srgbClr val="002060"/>
                </a:solidFill>
              </a:rPr>
              <a:t>Vášeň svá ryje </a:t>
            </a:r>
          </a:p>
          <a:p>
            <a:r>
              <a:rPr lang="cs-CZ" sz="1200" dirty="0" err="1">
                <a:solidFill>
                  <a:srgbClr val="002060"/>
                </a:solidFill>
              </a:rPr>
              <a:t>Pářata</a:t>
            </a:r>
            <a:r>
              <a:rPr lang="cs-CZ" sz="1200" dirty="0">
                <a:solidFill>
                  <a:srgbClr val="002060"/>
                </a:solidFill>
              </a:rPr>
              <a:t> drsná </a:t>
            </a:r>
          </a:p>
          <a:p>
            <a:r>
              <a:rPr lang="cs-CZ" sz="1200" dirty="0">
                <a:solidFill>
                  <a:srgbClr val="002060"/>
                </a:solidFill>
              </a:rPr>
              <a:t>Do těla mého, </a:t>
            </a:r>
          </a:p>
          <a:p>
            <a:r>
              <a:rPr lang="cs-CZ" sz="1200" dirty="0">
                <a:solidFill>
                  <a:srgbClr val="002060"/>
                </a:solidFill>
              </a:rPr>
              <a:t>Ovívá horkým </a:t>
            </a:r>
          </a:p>
          <a:p>
            <a:r>
              <a:rPr lang="cs-CZ" sz="1200" dirty="0">
                <a:solidFill>
                  <a:srgbClr val="002060"/>
                </a:solidFill>
              </a:rPr>
              <a:t>Dechem mé rty, </a:t>
            </a:r>
          </a:p>
          <a:p>
            <a:r>
              <a:rPr lang="cs-CZ" sz="1200" dirty="0">
                <a:solidFill>
                  <a:srgbClr val="002060"/>
                </a:solidFill>
              </a:rPr>
              <a:t>Stápí své oči, </a:t>
            </a:r>
          </a:p>
          <a:p>
            <a:r>
              <a:rPr lang="cs-CZ" sz="1200" dirty="0">
                <a:solidFill>
                  <a:srgbClr val="002060"/>
                </a:solidFill>
              </a:rPr>
              <a:t>Fosforné oči, </a:t>
            </a:r>
          </a:p>
          <a:p>
            <a:r>
              <a:rPr lang="cs-CZ" sz="1200" dirty="0">
                <a:solidFill>
                  <a:srgbClr val="002060"/>
                </a:solidFill>
              </a:rPr>
              <a:t> </a:t>
            </a:r>
          </a:p>
          <a:p>
            <a:r>
              <a:rPr lang="cs-CZ" sz="1200" dirty="0">
                <a:solidFill>
                  <a:srgbClr val="002060"/>
                </a:solidFill>
              </a:rPr>
              <a:t>V zrak můj, jenž vzplanul </a:t>
            </a:r>
          </a:p>
          <a:p>
            <a:r>
              <a:rPr lang="cs-CZ" sz="1200" dirty="0">
                <a:solidFill>
                  <a:srgbClr val="002060"/>
                </a:solidFill>
              </a:rPr>
              <a:t>Horečkou . . . </a:t>
            </a:r>
            <a:endParaRPr lang="cs-CZ" sz="1200" dirty="0" smtClean="0">
              <a:solidFill>
                <a:srgbClr val="002060"/>
              </a:solidFill>
            </a:endParaRPr>
          </a:p>
          <a:p>
            <a:r>
              <a:rPr lang="cs-CZ" sz="1200" dirty="0" smtClean="0">
                <a:solidFill>
                  <a:srgbClr val="002060"/>
                </a:solidFill>
              </a:rPr>
              <a:t>                                     (ukázka)</a:t>
            </a:r>
            <a:endParaRPr lang="cs-CZ" sz="1200" dirty="0">
              <a:solidFill>
                <a:srgbClr val="002060"/>
              </a:solidFill>
            </a:endParaRPr>
          </a:p>
          <a:p>
            <a:endParaRPr lang="cs-CZ" sz="1200" dirty="0">
              <a:solidFill>
                <a:srgbClr val="00206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860032" y="1093815"/>
            <a:ext cx="3888432" cy="40324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b="1" dirty="0" smtClean="0">
                <a:solidFill>
                  <a:srgbClr val="002060"/>
                </a:solidFill>
              </a:rPr>
              <a:t>Puberta</a:t>
            </a:r>
            <a:r>
              <a:rPr lang="cs-CZ" sz="1200" dirty="0" smtClean="0">
                <a:solidFill>
                  <a:srgbClr val="002060"/>
                </a:solidFill>
              </a:rPr>
              <a:t> </a:t>
            </a:r>
            <a:endParaRPr lang="cs-CZ" sz="1200" dirty="0">
              <a:solidFill>
                <a:srgbClr val="002060"/>
              </a:solidFill>
            </a:endParaRPr>
          </a:p>
          <a:p>
            <a:r>
              <a:rPr lang="cs-CZ" sz="1200" dirty="0">
                <a:solidFill>
                  <a:srgbClr val="002060"/>
                </a:solidFill>
              </a:rPr>
              <a:t> </a:t>
            </a:r>
          </a:p>
          <a:p>
            <a:r>
              <a:rPr lang="cs-CZ" sz="1200" dirty="0">
                <a:solidFill>
                  <a:srgbClr val="002060"/>
                </a:solidFill>
              </a:rPr>
              <a:t> </a:t>
            </a:r>
            <a:r>
              <a:rPr lang="cs-CZ" sz="1200" dirty="0" smtClean="0">
                <a:solidFill>
                  <a:srgbClr val="002060"/>
                </a:solidFill>
              </a:rPr>
              <a:t>Vy</a:t>
            </a:r>
            <a:r>
              <a:rPr lang="cs-CZ" sz="1200" dirty="0">
                <a:solidFill>
                  <a:srgbClr val="002060"/>
                </a:solidFill>
              </a:rPr>
              <a:t>, které vnesly jste v mé duše tropy žhavé </a:t>
            </a:r>
          </a:p>
          <a:p>
            <a:r>
              <a:rPr lang="cs-CZ" sz="1200" dirty="0">
                <a:solidFill>
                  <a:srgbClr val="002060"/>
                </a:solidFill>
              </a:rPr>
              <a:t>Těl hnědých smyslnou a vilnou nahotu, </a:t>
            </a:r>
          </a:p>
          <a:p>
            <a:r>
              <a:rPr lang="cs-CZ" sz="1200" dirty="0">
                <a:solidFill>
                  <a:srgbClr val="002060"/>
                </a:solidFill>
              </a:rPr>
              <a:t>Postavy, jež jsem snil a setkal z horké krve </a:t>
            </a:r>
          </a:p>
          <a:p>
            <a:r>
              <a:rPr lang="cs-CZ" sz="1200" dirty="0">
                <a:solidFill>
                  <a:srgbClr val="002060"/>
                </a:solidFill>
              </a:rPr>
              <a:t>A z líné smilnosti drážděných plavých lvů, </a:t>
            </a:r>
          </a:p>
          <a:p>
            <a:r>
              <a:rPr lang="cs-CZ" sz="1200" dirty="0">
                <a:solidFill>
                  <a:srgbClr val="002060"/>
                </a:solidFill>
              </a:rPr>
              <a:t> </a:t>
            </a:r>
          </a:p>
          <a:p>
            <a:r>
              <a:rPr lang="cs-CZ" sz="1200" dirty="0">
                <a:solidFill>
                  <a:srgbClr val="002060"/>
                </a:solidFill>
              </a:rPr>
              <a:t>V samotě trýznivé jste blížily se chtivé, </a:t>
            </a:r>
          </a:p>
          <a:p>
            <a:r>
              <a:rPr lang="cs-CZ" sz="1200" dirty="0">
                <a:solidFill>
                  <a:srgbClr val="002060"/>
                </a:solidFill>
              </a:rPr>
              <a:t>Kovově zelené v šer oči blýskaly, </a:t>
            </a:r>
          </a:p>
          <a:p>
            <a:r>
              <a:rPr lang="cs-CZ" sz="1200" dirty="0">
                <a:solidFill>
                  <a:srgbClr val="002060"/>
                </a:solidFill>
              </a:rPr>
              <a:t> </a:t>
            </a:r>
          </a:p>
          <a:p>
            <a:r>
              <a:rPr lang="cs-CZ" sz="1200" dirty="0">
                <a:solidFill>
                  <a:srgbClr val="002060"/>
                </a:solidFill>
              </a:rPr>
              <a:t>Pod gázem </a:t>
            </a:r>
            <a:r>
              <a:rPr lang="cs-CZ" sz="1200" dirty="0" err="1">
                <a:solidFill>
                  <a:srgbClr val="002060"/>
                </a:solidFill>
              </a:rPr>
              <a:t>lehtivým</a:t>
            </a:r>
            <a:r>
              <a:rPr lang="cs-CZ" sz="1200" dirty="0">
                <a:solidFill>
                  <a:srgbClr val="002060"/>
                </a:solidFill>
              </a:rPr>
              <a:t>, jenž s údů zvolna klesal, </a:t>
            </a:r>
          </a:p>
          <a:p>
            <a:r>
              <a:rPr lang="cs-CZ" sz="1200" dirty="0">
                <a:solidFill>
                  <a:srgbClr val="002060"/>
                </a:solidFill>
              </a:rPr>
              <a:t>Bok váš se nedočkav chvěl chtíčů vlnami . . . </a:t>
            </a:r>
          </a:p>
          <a:p>
            <a:r>
              <a:rPr lang="cs-CZ" sz="1200" dirty="0">
                <a:solidFill>
                  <a:srgbClr val="002060"/>
                </a:solidFill>
              </a:rPr>
              <a:t> </a:t>
            </a:r>
          </a:p>
          <a:p>
            <a:r>
              <a:rPr lang="cs-CZ" sz="1200" dirty="0">
                <a:solidFill>
                  <a:srgbClr val="002060"/>
                </a:solidFill>
              </a:rPr>
              <a:t>Jak ulehl bych v žár nesčetných nahých těl, </a:t>
            </a:r>
          </a:p>
          <a:p>
            <a:r>
              <a:rPr lang="cs-CZ" sz="1200" dirty="0">
                <a:solidFill>
                  <a:srgbClr val="002060"/>
                </a:solidFill>
              </a:rPr>
              <a:t> </a:t>
            </a:r>
            <a:r>
              <a:rPr lang="cs-CZ" sz="1200" dirty="0" smtClean="0">
                <a:solidFill>
                  <a:srgbClr val="002060"/>
                </a:solidFill>
              </a:rPr>
              <a:t>V </a:t>
            </a:r>
            <a:r>
              <a:rPr lang="cs-CZ" sz="1200" dirty="0">
                <a:solidFill>
                  <a:srgbClr val="002060"/>
                </a:solidFill>
              </a:rPr>
              <a:t>souloži bizarní jak bych se ukájel, </a:t>
            </a:r>
          </a:p>
          <a:p>
            <a:r>
              <a:rPr lang="cs-CZ" sz="1200" dirty="0">
                <a:solidFill>
                  <a:srgbClr val="002060"/>
                </a:solidFill>
              </a:rPr>
              <a:t> </a:t>
            </a:r>
            <a:r>
              <a:rPr lang="cs-CZ" sz="1200" dirty="0" smtClean="0">
                <a:solidFill>
                  <a:srgbClr val="002060"/>
                </a:solidFill>
              </a:rPr>
              <a:t>Ve </a:t>
            </a:r>
            <a:r>
              <a:rPr lang="cs-CZ" sz="1200" dirty="0">
                <a:solidFill>
                  <a:srgbClr val="002060"/>
                </a:solidFill>
              </a:rPr>
              <a:t>vůních blouznění, jež v rudých kapkách kanou: </a:t>
            </a:r>
          </a:p>
          <a:p>
            <a:r>
              <a:rPr lang="cs-CZ" sz="1200" dirty="0">
                <a:solidFill>
                  <a:srgbClr val="002060"/>
                </a:solidFill>
              </a:rPr>
              <a:t> </a:t>
            </a:r>
          </a:p>
          <a:p>
            <a:r>
              <a:rPr lang="cs-CZ" sz="1200" dirty="0">
                <a:solidFill>
                  <a:srgbClr val="002060"/>
                </a:solidFill>
              </a:rPr>
              <a:t>O marná šílenství a marné přeludy! </a:t>
            </a:r>
          </a:p>
          <a:p>
            <a:r>
              <a:rPr lang="cs-CZ" sz="1200" dirty="0">
                <a:solidFill>
                  <a:srgbClr val="002060"/>
                </a:solidFill>
              </a:rPr>
              <a:t>O muka puberty, jež hledá zkojení </a:t>
            </a:r>
          </a:p>
          <a:p>
            <a:r>
              <a:rPr lang="cs-CZ" sz="1200" dirty="0">
                <a:solidFill>
                  <a:srgbClr val="002060"/>
                </a:solidFill>
              </a:rPr>
              <a:t>A marně vzpíná se a marně vysiluje! </a:t>
            </a:r>
          </a:p>
        </p:txBody>
      </p:sp>
    </p:spTree>
    <p:extLst>
      <p:ext uri="{BB962C8B-B14F-4D97-AF65-F5344CB8AC3E}">
        <p14:creationId xmlns:p14="http://schemas.microsoft.com/office/powerpoint/2010/main" xmlns="" val="2619251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CC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JIŘÍ KARÁSEK ZE LVOVIC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/>
              <a:t>PROZAICKÉ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275606"/>
            <a:ext cx="9144000" cy="3600400"/>
          </a:xfrm>
        </p:spPr>
        <p:txBody>
          <a:bodyPr>
            <a:noAutofit/>
          </a:bodyPr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2000" dirty="0" smtClean="0">
                <a:solidFill>
                  <a:schemeClr val="tx1"/>
                </a:solidFill>
              </a:rPr>
              <a:t>Karáskovo prozaické dílo vychází ze stejných principů jako jeho dílo básnické – lze                         v něm najít </a:t>
            </a:r>
            <a:r>
              <a:rPr lang="cs-CZ" sz="2000" dirty="0" smtClean="0">
                <a:solidFill>
                  <a:srgbClr val="FF0000"/>
                </a:solidFill>
              </a:rPr>
              <a:t>četné prvky dekadence</a:t>
            </a:r>
            <a:r>
              <a:rPr lang="cs-CZ" sz="2000" dirty="0" smtClean="0">
                <a:solidFill>
                  <a:schemeClr val="tx1"/>
                </a:solidFill>
              </a:rPr>
              <a:t>, poukazuje na marnost lidského života, jeho hrdinové jsou často duševně rozervané osobnosti </a:t>
            </a:r>
            <a:r>
              <a:rPr lang="cs-CZ" sz="2000" smtClean="0">
                <a:solidFill>
                  <a:schemeClr val="tx1"/>
                </a:solidFill>
              </a:rPr>
              <a:t>plní bohatého </a:t>
            </a:r>
            <a:r>
              <a:rPr lang="cs-CZ" sz="2000" dirty="0" smtClean="0">
                <a:solidFill>
                  <a:schemeClr val="tx1"/>
                </a:solidFill>
              </a:rPr>
              <a:t>vnitřního života 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000" dirty="0" smtClean="0">
                <a:solidFill>
                  <a:srgbClr val="FF0000"/>
                </a:solidFill>
              </a:rPr>
              <a:t>Gotická duše </a:t>
            </a:r>
            <a:r>
              <a:rPr lang="cs-CZ" sz="2000" dirty="0" smtClean="0">
                <a:solidFill>
                  <a:schemeClr val="tx1"/>
                </a:solidFill>
              </a:rPr>
              <a:t>(1900) – řeší závazné filosofické otázky vztahu jedince ke svému okolí, národu (pro dekadenci netypické!) atd.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000" dirty="0" smtClean="0">
                <a:solidFill>
                  <a:srgbClr val="FF0000"/>
                </a:solidFill>
              </a:rPr>
              <a:t>Román Manfréda </a:t>
            </a:r>
            <a:r>
              <a:rPr lang="cs-CZ" sz="2000" dirty="0" err="1" smtClean="0">
                <a:solidFill>
                  <a:srgbClr val="FF0000"/>
                </a:solidFill>
              </a:rPr>
              <a:t>Macmillana</a:t>
            </a:r>
            <a:r>
              <a:rPr lang="cs-CZ" sz="2000" dirty="0" smtClean="0">
                <a:solidFill>
                  <a:schemeClr val="tx1"/>
                </a:solidFill>
              </a:rPr>
              <a:t> (1907)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000" dirty="0" err="1" smtClean="0">
                <a:solidFill>
                  <a:srgbClr val="FF0000"/>
                </a:solidFill>
              </a:rPr>
              <a:t>Scarabaeus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(1908)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000" dirty="0" smtClean="0">
                <a:solidFill>
                  <a:srgbClr val="FF0000"/>
                </a:solidFill>
              </a:rPr>
              <a:t>Ganymedes</a:t>
            </a:r>
            <a:r>
              <a:rPr lang="cs-CZ" sz="2000" dirty="0" smtClean="0">
                <a:solidFill>
                  <a:schemeClr val="tx1"/>
                </a:solidFill>
              </a:rPr>
              <a:t> (1925)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000" dirty="0" smtClean="0">
                <a:solidFill>
                  <a:srgbClr val="FF0000"/>
                </a:solidFill>
              </a:rPr>
              <a:t>Ztracený ráj </a:t>
            </a:r>
            <a:r>
              <a:rPr lang="cs-CZ" sz="2000" dirty="0" smtClean="0">
                <a:solidFill>
                  <a:schemeClr val="tx1"/>
                </a:solidFill>
              </a:rPr>
              <a:t>(1938) – román s autobiografickými prvky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9815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CC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5486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JIŘÍ KARÁSEK ZE LVOVIC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2067694"/>
            <a:ext cx="5616624" cy="864096"/>
          </a:xfrm>
        </p:spPr>
        <p:txBody>
          <a:bodyPr>
            <a:noAutofit/>
          </a:bodyPr>
          <a:lstStyle/>
          <a:p>
            <a:pPr algn="l">
              <a:buClr>
                <a:schemeClr val="tx1"/>
              </a:buClr>
            </a:pPr>
            <a:r>
              <a:rPr lang="cs-CZ" sz="4400" dirty="0" smtClean="0">
                <a:solidFill>
                  <a:schemeClr val="tx1"/>
                </a:solidFill>
              </a:rPr>
              <a:t>DĚKUJI ZA POZORNOST.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10035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CC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JIŘÍ KARÁSEK ZE LVOVIC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275606"/>
            <a:ext cx="8496944" cy="3600400"/>
          </a:xfrm>
        </p:spPr>
        <p:txBody>
          <a:bodyPr>
            <a:normAutofit/>
          </a:bodyPr>
          <a:lstStyle/>
          <a:p>
            <a:pPr algn="l"/>
            <a:r>
              <a:rPr lang="cs-CZ" sz="1200" dirty="0" smtClean="0">
                <a:solidFill>
                  <a:schemeClr val="tx1"/>
                </a:solidFill>
              </a:rPr>
              <a:t>Literatura pro 3. ročník středních škol – Učebnice. 1. Vyd. Brno, </a:t>
            </a:r>
            <a:r>
              <a:rPr lang="cs-CZ" sz="1200" dirty="0" err="1" smtClean="0">
                <a:solidFill>
                  <a:schemeClr val="tx1"/>
                </a:solidFill>
              </a:rPr>
              <a:t>Didaktis</a:t>
            </a:r>
            <a:r>
              <a:rPr lang="cs-CZ" sz="1200" dirty="0" smtClean="0">
                <a:solidFill>
                  <a:schemeClr val="tx1"/>
                </a:solidFill>
              </a:rPr>
              <a:t> 2009. 151 s. ISBN 978-80-7358-135-0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AUTOR NEUVEDEN.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4.7.2013]. </a:t>
            </a:r>
            <a:r>
              <a:rPr lang="cs-CZ" sz="1200" dirty="0">
                <a:solidFill>
                  <a:schemeClr val="tx1"/>
                </a:solidFill>
              </a:rPr>
              <a:t>Dostupný na WWW: http://cs.wikipedia.org/wiki/Ji%C5%99%C3%AD_Kar%C3%A1sek_ze_Lvovic#mediaviewer/Soubor:Jiri_Karasek_ze_Lvovic_1930.jpg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AUTOR NEUVEDEN. </a:t>
            </a:r>
            <a:r>
              <a:rPr lang="cs-CZ" sz="1200" i="1" dirty="0">
                <a:solidFill>
                  <a:schemeClr val="tx1"/>
                </a:solidFill>
              </a:rPr>
              <a:t>Jiří Karásek ze Lvovic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4.7.2013]. </a:t>
            </a:r>
            <a:r>
              <a:rPr lang="cs-CZ" sz="1200" dirty="0">
                <a:solidFill>
                  <a:schemeClr val="tx1"/>
                </a:solidFill>
              </a:rPr>
              <a:t>Dostupný na WWW: http://cs.wikipedia.org/wiki/Ji%C5%99%C3%AD_Kar%C3%A1sek_ze_Lvovic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ANONYMOUS.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4.7.2013]. </a:t>
            </a:r>
            <a:r>
              <a:rPr lang="cs-CZ" sz="1200" dirty="0">
                <a:solidFill>
                  <a:schemeClr val="tx1"/>
                </a:solidFill>
              </a:rPr>
              <a:t>Dostupný na WWW: http://commons.wikimedia.org/wiki/File:Jiri_Karasek_ze_Lvovic_1891.jpg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KARÁŠSEK, Jiří.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4.7.2013]. </a:t>
            </a:r>
            <a:r>
              <a:rPr lang="cs-CZ" sz="1200" dirty="0">
                <a:solidFill>
                  <a:schemeClr val="tx1"/>
                </a:solidFill>
              </a:rPr>
              <a:t>Dostupný na WWW: http://commons.wikimedia.org/wiki/File:Ji%C5%99%C3%AD_Kar%C3%A1sek_ze_Lvovic,_</a:t>
            </a:r>
            <a:r>
              <a:rPr lang="cs-CZ" sz="1200" dirty="0" smtClean="0">
                <a:solidFill>
                  <a:schemeClr val="tx1"/>
                </a:solidFill>
              </a:rPr>
              <a:t>signature.jpg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GELLNER, František.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4.7.2013]. </a:t>
            </a:r>
            <a:r>
              <a:rPr lang="cs-CZ" sz="1200" dirty="0">
                <a:solidFill>
                  <a:schemeClr val="tx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tx1"/>
                </a:solidFill>
              </a:rPr>
              <a:t>cs.wikipedia.org/wiki/Arno%C5%A1t_Proch%C3%A1zka#mediaviewer/Soubor:Prochazka_Dyk_by_Gellner.jpg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KARÁSEK ZE LVOVIC, Jiří. </a:t>
            </a:r>
            <a:r>
              <a:rPr lang="cs-CZ" sz="1200" i="1" dirty="0">
                <a:solidFill>
                  <a:schemeClr val="tx1"/>
                </a:solidFill>
              </a:rPr>
              <a:t>Narkózy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4.7.2013]. </a:t>
            </a:r>
            <a:r>
              <a:rPr lang="cs-CZ" sz="1200" dirty="0">
                <a:solidFill>
                  <a:schemeClr val="tx1"/>
                </a:solidFill>
              </a:rPr>
              <a:t>Dostupný na WWW: http://www.topzine.cz/autor-sbirky-sexus-necans-jiri-karasek-ze-lvovic-byl-dekadentem-celou-svou-dusi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KARÁSEK ZE LVOVIC, Jiří. </a:t>
            </a:r>
            <a:r>
              <a:rPr lang="cs-CZ" sz="1200" i="1" dirty="0">
                <a:solidFill>
                  <a:schemeClr val="tx1"/>
                </a:solidFill>
              </a:rPr>
              <a:t>Sodoma</a:t>
            </a:r>
            <a:r>
              <a:rPr lang="cs-CZ" sz="1200" dirty="0">
                <a:solidFill>
                  <a:schemeClr val="tx1"/>
                </a:solidFill>
              </a:rPr>
              <a:t>. Praha: Mladá fronta, 2002, ISBN 80-204-0962-9</a:t>
            </a:r>
            <a:r>
              <a:rPr lang="cs-CZ" sz="1200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nl-NL" sz="1200" dirty="0">
                <a:solidFill>
                  <a:schemeClr val="tx1"/>
                </a:solidFill>
              </a:rPr>
              <a:t>KARÁSEK ZE LVOVIC, Jiří. </a:t>
            </a:r>
            <a:r>
              <a:rPr lang="nl-NL" sz="1200" i="1" dirty="0">
                <a:solidFill>
                  <a:schemeClr val="tx1"/>
                </a:solidFill>
              </a:rPr>
              <a:t>Sexus necans</a:t>
            </a:r>
            <a:r>
              <a:rPr lang="nl-NL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4</a:t>
            </a:r>
            <a:r>
              <a:rPr lang="nl-NL" sz="1200" dirty="0" smtClean="0">
                <a:solidFill>
                  <a:schemeClr val="tx1"/>
                </a:solidFill>
              </a:rPr>
              <a:t>.</a:t>
            </a:r>
            <a:r>
              <a:rPr lang="cs-CZ" sz="1200" dirty="0" smtClean="0">
                <a:solidFill>
                  <a:schemeClr val="tx1"/>
                </a:solidFill>
              </a:rPr>
              <a:t>7</a:t>
            </a:r>
            <a:r>
              <a:rPr lang="nl-NL" sz="1200" dirty="0" smtClean="0">
                <a:solidFill>
                  <a:schemeClr val="tx1"/>
                </a:solidFill>
              </a:rPr>
              <a:t>.201</a:t>
            </a:r>
            <a:r>
              <a:rPr lang="cs-CZ" sz="1200" dirty="0" smtClean="0">
                <a:solidFill>
                  <a:schemeClr val="tx1"/>
                </a:solidFill>
              </a:rPr>
              <a:t>3</a:t>
            </a:r>
            <a:r>
              <a:rPr lang="nl-NL" sz="1200" dirty="0" smtClean="0">
                <a:solidFill>
                  <a:schemeClr val="tx1"/>
                </a:solidFill>
              </a:rPr>
              <a:t>]. </a:t>
            </a:r>
            <a:r>
              <a:rPr lang="nl-NL" sz="1200" dirty="0">
                <a:solidFill>
                  <a:schemeClr val="tx1"/>
                </a:solidFill>
              </a:rPr>
              <a:t>Dostupný na WWW: https://archive.org/stream/bsnickspisyj00karuoft/bsnickspisyj00karuoft_djvu.txt </a:t>
            </a:r>
            <a:r>
              <a:rPr lang="cs-CZ" sz="1200" dirty="0" smtClean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cs-CZ" sz="1200" dirty="0" smtClean="0">
                <a:solidFill>
                  <a:schemeClr val="tx1"/>
                </a:solidFill>
              </a:rPr>
              <a:t>  </a:t>
            </a:r>
            <a:endParaRPr lang="cs-CZ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340986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298</TotalTime>
  <Words>861</Words>
  <Application>Microsoft Office PowerPoint</Application>
  <PresentationFormat>Předvádění na obrazovce (16:9)</PresentationFormat>
  <Paragraphs>158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JIŘÍ KARÁSEK ZE LVOVIC</vt:lpstr>
      <vt:lpstr>JIŘÍ KARÁSEK ZE LVOVIC ÚVOD</vt:lpstr>
      <vt:lpstr>JIŘÍ KARÁSEK ZE LVOVIC ŽIVOTNÍ OSUDY</vt:lpstr>
      <vt:lpstr>JIŘÍ KARÁSEK ZE LVOVIC ŽIVOTNÍ OSUDY</vt:lpstr>
      <vt:lpstr>JIŘÍ KARÁSEK ZE LVOVIC BÁSNICKÉ DÍLO</vt:lpstr>
      <vt:lpstr>JIŘÍ KARÁSEK ZE LVOVIC BÁSNICKÉ DÍLO - UKÁZKY</vt:lpstr>
      <vt:lpstr>JIŘÍ KARÁSEK ZE LVOVIC BÁSNICKÉ DÍLO - UKÁZKY</vt:lpstr>
      <vt:lpstr>JIŘÍ KARÁSEK ZE LVOVIC BÁSNICKÉ DÍLO - UKÁZKY</vt:lpstr>
      <vt:lpstr>JIŘÍ KARÁSEK ZE LVOVIC PROZAICKÉ DÍLO</vt:lpstr>
      <vt:lpstr>JIŘÍ KARÁSEK ZE LVOVIC </vt:lpstr>
      <vt:lpstr>JIŘÍ KARÁSEK ZE LVOVIC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Dum</cp:lastModifiedBy>
  <cp:revision>36</cp:revision>
  <dcterms:created xsi:type="dcterms:W3CDTF">2014-05-02T12:23:30Z</dcterms:created>
  <dcterms:modified xsi:type="dcterms:W3CDTF">2014-05-05T15:33:02Z</dcterms:modified>
</cp:coreProperties>
</file>