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59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26" autoAdjust="0"/>
    <p:restoredTop sz="92473" autoAdjust="0"/>
  </p:normalViewPr>
  <p:slideViewPr>
    <p:cSldViewPr>
      <p:cViewPr varScale="1">
        <p:scale>
          <a:sx n="66" d="100"/>
          <a:sy n="66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94EC9B-0CDC-4E35-B72E-806264511690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4E7E0D-8016-491C-920A-E48A2AA7E4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3311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4E7E0D-8016-491C-920A-E48A2AA7E41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1664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4E7E0D-8016-491C-920A-E48A2AA7E41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%C3%A1_republika#mediaviewer/Soubor:Coat_of_arms_of_the_Czech_Republic.svg" TargetMode="External"/><Relationship Id="rId2" Type="http://schemas.openxmlformats.org/officeDocument/2006/relationships/hyperlink" Target="http://cs.wikipedia.org/wiki/%C4%8Cesk%C3%A1_republika#mediaviewer/Soubor:EU_location_CZE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lajka_prezidenta_%C4%8Cesk%C3%A9_republiky#mediaviewer/Soubor:Flag_of_the_president_of_the_Czech_Republic.svg" TargetMode="External"/><Relationship Id="rId5" Type="http://schemas.openxmlformats.org/officeDocument/2006/relationships/hyperlink" Target="http://cs.wikipedia.org/wiki/Trikolora#mediaviewer/Soubor:Tricolour_of_the_Czech_Republic.svg" TargetMode="External"/><Relationship Id="rId4" Type="http://schemas.openxmlformats.org/officeDocument/2006/relationships/hyperlink" Target="http://cs.wikipedia.org/wiki/%C4%8Cesk%C3%A1_republika#mediaviewer/Soubor:Small_coat_of_arms_of_the_Czech_Republic.sv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SN#mediaviewer/Soubor:Flag_of_the_United_Nations.svg" TargetMode="External"/><Relationship Id="rId2" Type="http://schemas.openxmlformats.org/officeDocument/2006/relationships/hyperlink" Target="http://cs.wikipedia.org/wiki/St%C3%A1tn%C3%AD_pe%C4%8De%C5%A5_%C4%8Cesk%C3%A9_republiky#mediaviewer/Soubor:Seal_of_the_Czech_Republic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Evropsk%C3%A1_unie#mediaviewer/Soubor:Flag_of_Europe.svg" TargetMode="External"/><Relationship Id="rId4" Type="http://schemas.openxmlformats.org/officeDocument/2006/relationships/hyperlink" Target="http://cs.wikipedia.org/wiki/Nato#mediaviewer/Soubor:Flag_of_NATO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85800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11411065"/>
              </p:ext>
            </p:extLst>
          </p:nvPr>
        </p:nvGraphicFramePr>
        <p:xfrm>
          <a:off x="22831" y="0"/>
          <a:ext cx="8958262" cy="13765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8" name="Document" r:id="rId3" imgW="5759285" imgH="8874091" progId="Word.Document.8">
                  <p:embed/>
                </p:oleObj>
              </mc:Choice>
              <mc:Fallback>
                <p:oleObj name="Document" r:id="rId3" imgW="5759285" imgH="8874091" progId="Word.Documen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31" y="0"/>
                        <a:ext cx="8958262" cy="13765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lárka\Desktop\7-5387-ceska-republika-vlajka_ (2)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251520" y="188640"/>
            <a:ext cx="8496944" cy="63890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7632848" cy="908720"/>
          </a:xfrm>
        </p:spPr>
        <p:txBody>
          <a:bodyPr>
            <a:prstTxWarp prst="textCanUp">
              <a:avLst/>
            </a:prstTxWarp>
          </a:bodyPr>
          <a:lstStyle/>
          <a:p>
            <a:pPr algn="l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  <a:reflection blurRad="6350" stA="55000" endA="50" endPos="85000" dir="5400000" sy="-100000" algn="bl" rotWithShape="0"/>
                </a:effectLst>
                <a:latin typeface="Broadway" pitchFamily="82" charset="0"/>
              </a:rPr>
              <a:t>Obsah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  <a:reflection blurRad="6350" stA="55000" endA="50" endPos="85000" dir="5400000" sy="-100000" algn="bl" rotWithShape="0"/>
              </a:effectLst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132856"/>
            <a:ext cx="8229600" cy="4525963"/>
          </a:xfrm>
        </p:spPr>
        <p:txBody>
          <a:bodyPr/>
          <a:lstStyle/>
          <a:p>
            <a:pPr marL="514350" indent="-514350">
              <a:buSzPct val="150000"/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Základní údaje</a:t>
            </a:r>
          </a:p>
          <a:p>
            <a:pPr marL="514350" indent="-514350">
              <a:buSzPct val="150000"/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Státní symboly</a:t>
            </a:r>
          </a:p>
          <a:p>
            <a:pPr marL="514350" indent="-514350">
              <a:buSzPct val="150000"/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Mezinárodní vztahy</a:t>
            </a:r>
          </a:p>
          <a:p>
            <a:pPr marL="514350" indent="-514350">
              <a:buSzPct val="150000"/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Obyvatelstvo</a:t>
            </a:r>
          </a:p>
          <a:p>
            <a:pPr marL="514350" indent="-514350">
              <a:buSzPct val="150000"/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</a:t>
            </a:r>
          </a:p>
          <a:p>
            <a:pPr marL="514350" indent="-514350">
              <a:buSzPct val="150000"/>
              <a:buFont typeface="+mj-lt"/>
              <a:buAutoNum type="arabicPeriod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129808"/>
            <a:ext cx="7200800" cy="11967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027" y="2049882"/>
            <a:ext cx="3367608" cy="2590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7416824" cy="1052736"/>
          </a:xfrm>
        </p:spPr>
        <p:txBody>
          <a:bodyPr>
            <a:prstTxWarp prst="textCanUp">
              <a:avLst/>
            </a:prstTxWarp>
            <a:no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  <a:reflection blurRad="6350" stA="55000" endA="50" endPos="85000" dir="5400000" sy="-100000" algn="bl" rotWithShape="0"/>
                </a:effectLst>
                <a:latin typeface="Broadway" pitchFamily="82" charset="0"/>
              </a:rPr>
              <a:t>Základní údaje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8172400" cy="4608512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Samostatná ČR vznikla 1. ledna 1993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Rozloha: 79 000 km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Rozdělena do 14 krajů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Hlavní město – Praha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Demokratický stát řídící se Ústavou (zákony)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Zákony tvoří dvoukomorový Parlament České republiky (Senát, Poslanecká sněmovna)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Hlavou státu je prezident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Úřední jazyk – čeština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Počet obyvatel: 10,54 milionu</a:t>
            </a: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7632848" cy="1196752"/>
          </a:xfrm>
        </p:spPr>
        <p:txBody>
          <a:bodyPr>
            <a:prstTxWarp prst="textCanUp">
              <a:avLst/>
            </a:prstTxWarp>
            <a:no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  <a:reflection blurRad="6350" stA="55000" endA="50" endPos="85000" dir="5400000" sy="-100000" algn="bl" rotWithShape="0"/>
                </a:effectLst>
                <a:latin typeface="Broadway" pitchFamily="82" charset="0"/>
              </a:rPr>
              <a:t>Státní symboly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44824"/>
            <a:ext cx="8892480" cy="5229200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7 státních symbolů:</a:t>
            </a:r>
          </a:p>
          <a:p>
            <a:pPr>
              <a:buNone/>
            </a:pPr>
            <a:r>
              <a:rPr lang="cs-CZ" sz="2800" b="1" u="sng" dirty="0" smtClean="0">
                <a:latin typeface="Arial Black" pitchFamily="34" charset="0"/>
                <a:cs typeface="Times New Roman" pitchFamily="18" charset="0"/>
              </a:rPr>
              <a:t>Velký státní znak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Tvořen štítem se čtyřmi poli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Jednotlivá pole symbolizují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historická území ČR (Čechy,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Moravu a Slezsko)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4. pole = republika jako celek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Čechy   – stříbrný lev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Morava – šachovaná orlice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Slezsko – černá orlice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Označení budov, úřadů, státních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orgánů</a:t>
            </a:r>
          </a:p>
          <a:p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60848"/>
            <a:ext cx="3048000" cy="3652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56576" y="836712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507288" cy="6984776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latin typeface="Arial Black" pitchFamily="34" charset="0"/>
                <a:cs typeface="Times New Roman" pitchFamily="18" charset="0"/>
              </a:rPr>
              <a:t>Malý státní znak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Jedno pole ve tvaru štítu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Státním znakem od r. 1918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Užívali ho už Přemyslovci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ve 13. století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cedulích, které označují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památné stromy; označení soudů,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exekutorů; na razítkách a pečetidlech úřadů</a:t>
            </a:r>
          </a:p>
          <a:p>
            <a:pPr>
              <a:buNone/>
            </a:pPr>
            <a:r>
              <a:rPr lang="cs-CZ" b="1" u="sng" dirty="0" smtClean="0">
                <a:latin typeface="Arial Black" pitchFamily="34" charset="0"/>
                <a:cs typeface="Times New Roman" pitchFamily="18" charset="0"/>
              </a:rPr>
              <a:t>Státní barvy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Pořadí barev: bílá, červená, modrá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Zobrazení, které zachovává toto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pořadí státních barev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trikolóra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229200"/>
            <a:ext cx="2880320" cy="1068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764704"/>
            <a:ext cx="2574528" cy="2736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32656"/>
            <a:ext cx="8748464" cy="633670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u="sng" dirty="0" smtClean="0">
                <a:latin typeface="Arial Black" pitchFamily="34" charset="0"/>
                <a:cs typeface="Times New Roman" pitchFamily="18" charset="0"/>
              </a:rPr>
              <a:t>Státní vlajka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Od 1. 1. 1993 stejná jako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vlajka bývalého Československa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Modrá barva symbolizovala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Slovensko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u="sng" dirty="0" smtClean="0">
                <a:latin typeface="Arial Black" pitchFamily="34" charset="0"/>
                <a:cs typeface="Times New Roman" pitchFamily="18" charset="0"/>
              </a:rPr>
              <a:t>Prezidentská standarta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Lipové proutky (lípa=národní strom)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Nápis "Pravda vítězí" užíván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již v husitských dobách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Může ji užívat pouze prezident ČR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Vznik r. 1918 (se vznikem ČSR)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jako symbol celého státu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Označení Pražského hradu v době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prezidentovy přítomnosti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04664"/>
            <a:ext cx="3142165" cy="230425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89040"/>
            <a:ext cx="2505075" cy="2505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88624" y="234888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435280" cy="71734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latin typeface="Arial Black" pitchFamily="34" charset="0"/>
                <a:cs typeface="Times New Roman" pitchFamily="18" charset="0"/>
              </a:rPr>
              <a:t>Státní pečeť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Vznik z pečeti Českého království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(z let 1429 – 1432)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Tvoří ji: Velký státní znak, lipové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proutky, nápis "Česká republika"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Opatrována prezidentem ČR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Používá se k ověřování mezinárodních smluv</a:t>
            </a:r>
          </a:p>
          <a:p>
            <a:pPr>
              <a:buNone/>
            </a:pPr>
            <a:r>
              <a:rPr lang="cs-CZ" b="1" u="sng" dirty="0" smtClean="0">
                <a:latin typeface="Arial Black" pitchFamily="34" charset="0"/>
                <a:cs typeface="Times New Roman" pitchFamily="18" charset="0"/>
              </a:rPr>
              <a:t>Státní hymna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 r. 1992 první sloka písně "Kde domov můj"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Poprvé zazněla 21. 12. 1834 ve Stavovském divadle ve hře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Fidlovačka aneb žádný hněv a žádná rvačka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Text: Josef Kajetán Tyl, hudba: František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Škroup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 ČSR první částí hymny (za ní 1. sloka slovenské hymny)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 státních svátcích, mezistátních sportovních utkání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692696"/>
            <a:ext cx="1862535" cy="1910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7525344" cy="1143000"/>
          </a:xfrm>
        </p:spPr>
        <p:txBody>
          <a:bodyPr>
            <a:prstTxWarp prst="textCanUp">
              <a:avLst/>
            </a:prstTxWarp>
          </a:bodyPr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  <a:reflection blurRad="6350" stA="55000" endA="50" endPos="85000" dir="5400000" sy="-100000" algn="bl" rotWithShape="0"/>
                </a:effectLst>
                <a:latin typeface="Broadway" pitchFamily="82" charset="0"/>
              </a:rPr>
              <a:t>Mezinárodní vztahy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52596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ČR je členem: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OSN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– vstup 19. ledna 1993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NATO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vstup 12. března 1999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– vstup 1. května 2004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97152"/>
            <a:ext cx="2160240" cy="1605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940231"/>
            <a:ext cx="1905000" cy="14893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853905"/>
            <a:ext cx="2273448" cy="1491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7560840" cy="1124744"/>
          </a:xfrm>
        </p:spPr>
        <p:txBody>
          <a:bodyPr>
            <a:prstTxWarp prst="textCanUp">
              <a:avLst/>
            </a:prstTxWarp>
          </a:bodyPr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  <a:reflection blurRad="6350" stA="55000" endA="50" endPos="85000" dir="5400000" sy="-100000" algn="bl" rotWithShape="0"/>
                </a:effectLst>
                <a:latin typeface="Broadway" pitchFamily="82" charset="0"/>
              </a:rPr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Mírná převaha žen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u="sng" dirty="0" smtClean="0">
                <a:latin typeface="Arial Black" pitchFamily="34" charset="0"/>
                <a:cs typeface="Times New Roman" pitchFamily="18" charset="0"/>
              </a:rPr>
              <a:t>Složení podle věku:</a:t>
            </a:r>
          </a:p>
          <a:p>
            <a:pPr>
              <a:buNone/>
            </a:pPr>
            <a:endParaRPr lang="cs-CZ" sz="2800" b="1" u="sng" dirty="0" smtClean="0">
              <a:latin typeface="Arial Black" pitchFamily="34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Průměrný věk obyvatel = 41 let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Dochází ke stárnutí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435280" cy="58655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latin typeface="Arial Black" pitchFamily="34" charset="0"/>
                <a:cs typeface="Times New Roman" pitchFamily="18" charset="0"/>
              </a:rPr>
              <a:t>Složení podle národností: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ČR je homogenní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(jednonárodnostní stát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= výrazně převyšuje jedna národnost)</a:t>
            </a: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Národnosti v ČR: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česká, moravská, slovenská,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polská, německá, ukrajinská, vietnamská, maďarská,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ruská, romská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7128792" cy="908720"/>
          </a:xfrm>
        </p:spPr>
        <p:txBody>
          <a:bodyPr>
            <a:prstTxWarp prst="textCanUp">
              <a:avLst/>
            </a:prstTxWarp>
            <a:normAutofit fontScale="90000"/>
          </a:bodyPr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/>
                <a:latin typeface="Broadway" pitchFamily="82" charset="0"/>
              </a:rPr>
              <a:t>Autor prohlašuje, že </a:t>
            </a: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tento materiál je jeho prací, nebo je stažen z uvedených zdrojů.</a:t>
            </a:r>
            <a:endParaRPr lang="cs-CZ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7740352" cy="5517232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http://cs.wikipedia.org/wiki/%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C4%8Cesk%C3%A1_republika#mediaviewer/Soubor:EU_location_CZE.svg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http://cs.wikipedia.org/wiki/%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C4%8Cesk%C3%A1_republika#mediaviewer/Soubor:Coat_of_arms_of_the_Czech_Republic.svg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http://cs.wikipedia.org/wiki/%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C4%8Cesk%C3%A1_republika#mediaviewer/Soubor:Small_coat_of_arms_of_the_Czech_Republic.svg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5"/>
              </a:rPr>
              <a:t>cs.wikipedia.org/wiki/Trikolora#mediaviewer/Soubor:Tricolour_of_the_Czech_Republic.svg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http://cs.wikipedia.org/wiki/Vlajka_prezidenta_%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6"/>
              </a:rPr>
              <a:t>C4%8Cesk%C3%A9_republiky#mediaviewer/Soubor:Flag_of_the_president_of_the_Czech_Republic.svg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1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838" y="404664"/>
            <a:ext cx="8229600" cy="5832648"/>
          </a:xfrm>
        </p:spPr>
        <p:txBody>
          <a:bodyPr/>
          <a:lstStyle/>
          <a:p>
            <a:r>
              <a:rPr lang="cs-CZ" sz="2400" dirty="0">
                <a:hlinkClick r:id="rId2"/>
              </a:rPr>
              <a:t>http://cs.wikipedia.org/wiki/St%C3%A1tn%C3%AD_pe%C4%8De%C5%A5_%</a:t>
            </a:r>
            <a:r>
              <a:rPr lang="cs-CZ" sz="2400" dirty="0" smtClean="0">
                <a:hlinkClick r:id="rId2"/>
              </a:rPr>
              <a:t>C4%8Cesk%C3%A9_republiky#mediaviewer/Soubor:Seal_of_the_Czech_Republic.png</a:t>
            </a:r>
            <a:endParaRPr lang="cs-CZ" sz="2400" dirty="0" smtClean="0"/>
          </a:p>
          <a:p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cs.wikipedia.org/wiki/OSN#mediaviewer/Soubor:Flag_of_the_United_Nations.svg</a:t>
            </a:r>
            <a:endParaRPr lang="cs-CZ" sz="2400" dirty="0" smtClean="0"/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cs.wikipedia.org/wiki/Nato#mediaviewer/Soubor:Flag_of_NATO.svg</a:t>
            </a:r>
            <a:endParaRPr lang="cs-CZ" sz="2400" dirty="0" smtClean="0"/>
          </a:p>
          <a:p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cs.wikipedia.org/wiki/Evropsk%C3%A1_unie#mediaviewer/Soubor:Flag_of_Europe.svg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668848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450</TotalTime>
  <Words>500</Words>
  <Application>Microsoft Office PowerPoint</Application>
  <PresentationFormat>Předvádění na obrazovce (4:3)</PresentationFormat>
  <Paragraphs>118</Paragraphs>
  <Slides>13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Document</vt:lpstr>
      <vt:lpstr>Prezentace aplikace PowerPoint</vt:lpstr>
      <vt:lpstr>Prezentace aplikace PowerPoint</vt:lpstr>
      <vt:lpstr>Obsah</vt:lpstr>
      <vt:lpstr>Základní údaje</vt:lpstr>
      <vt:lpstr>Státní symboly</vt:lpstr>
      <vt:lpstr>Prezentace aplikace PowerPoint</vt:lpstr>
      <vt:lpstr>Prezentace aplikace PowerPoint</vt:lpstr>
      <vt:lpstr>Prezentace aplikace PowerPoint</vt:lpstr>
      <vt:lpstr>Mezinárodní vztahy</vt:lpstr>
      <vt:lpstr>Obyvatelstvo</vt:lpstr>
      <vt:lpstr>Prezentace aplikace PowerPoint</vt:lpstr>
      <vt:lpstr>Autor prohlašuje, že tento materiál je jeho prací, nebo je stažen z uvedených zdrojů.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Klárka</dc:creator>
  <cp:lastModifiedBy>Administrator</cp:lastModifiedBy>
  <cp:revision>66</cp:revision>
  <dcterms:created xsi:type="dcterms:W3CDTF">2011-10-18T10:01:50Z</dcterms:created>
  <dcterms:modified xsi:type="dcterms:W3CDTF">2014-04-25T17:54:01Z</dcterms:modified>
</cp:coreProperties>
</file>