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8"/>
  </p:notes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fld id="{DB84E4D3-E4D4-4626-98D2-A0B2107B18B2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D5A55B-BFC8-438F-B4CB-3E1619D7E463}" type="slidenum">
              <a:rPr lang="cs-CZ"/>
              <a:pPr/>
              <a:t>1</a:t>
            </a:fld>
            <a:endParaRPr lang="cs-CZ"/>
          </a:p>
        </p:txBody>
      </p:sp>
      <p:sp>
        <p:nvSpPr>
          <p:cNvPr id="92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0AE698-9213-45DC-B8C4-5C8670E9AEFD}" type="slidenum">
              <a:rPr lang="cs-CZ"/>
              <a:pPr/>
              <a:t>2</a:t>
            </a:fld>
            <a:endParaRPr lang="cs-CZ"/>
          </a:p>
        </p:txBody>
      </p:sp>
      <p:sp>
        <p:nvSpPr>
          <p:cNvPr id="102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B265DE-CD73-4D22-96A5-45B17A55D381}" type="slidenum">
              <a:rPr lang="cs-CZ"/>
              <a:pPr/>
              <a:t>3</a:t>
            </a:fld>
            <a:endParaRPr lang="cs-CZ"/>
          </a:p>
        </p:txBody>
      </p:sp>
      <p:sp>
        <p:nvSpPr>
          <p:cNvPr id="11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243D90-3104-4365-8BA2-06BA8F98EB55}" type="slidenum">
              <a:rPr lang="cs-CZ"/>
              <a:pPr/>
              <a:t>4</a:t>
            </a:fld>
            <a:endParaRPr lang="cs-CZ"/>
          </a:p>
        </p:txBody>
      </p:sp>
      <p:sp>
        <p:nvSpPr>
          <p:cNvPr id="12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2D32659-A44A-4E25-9AF1-1CD19359B711}" type="slidenum">
              <a:rPr lang="cs-CZ"/>
              <a:pPr/>
              <a:t>5</a:t>
            </a:fld>
            <a:endParaRPr lang="cs-CZ"/>
          </a:p>
        </p:txBody>
      </p:sp>
      <p:sp>
        <p:nvSpPr>
          <p:cNvPr id="13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16448CA-39FE-46CF-9D17-5144CC7C86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BFB2C83-8CF5-4AB6-8D52-EBE52EC011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9EA5619-1F32-4A34-9CD2-63A4BF6ACC9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3F6D458-6438-459A-A51E-7449DF92137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6F63A46-0C6D-4F42-B4B5-971E9C65C5C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53171C1-8041-4F02-AE96-2C08C5A374C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C7A994E-BB8D-4688-89E6-C8B3CC4DDB5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CFE197C-03BE-46CA-A645-EFFF333924C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2A04148-4DE8-42A2-9D6D-41330F89903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E926EA5-F07C-4DB1-947B-B9294AF99D0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604963"/>
            <a:ext cx="2055813" cy="45243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9800" cy="45243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FAC1B64-A967-4E3F-88DD-4C9E179542D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6170613" cy="18923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9097963" y="222250"/>
            <a:ext cx="2284412" cy="379413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>
          <a:xfrm>
            <a:off x="1325563" y="4929188"/>
            <a:ext cx="608012" cy="515937"/>
          </a:xfrm>
        </p:spPr>
        <p:txBody>
          <a:bodyPr/>
          <a:lstStyle>
            <a:lvl1pPr>
              <a:defRPr/>
            </a:lvl1pPr>
          </a:lstStyle>
          <a:p>
            <a:fld id="{130D55D5-0A73-4A40-BA3D-CA72B140B0C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6118EB5-C451-4A26-8BDB-65313AA9E36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5CCBC65-ECD4-49CF-80C8-221DF96B96E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35FA108-56DA-4E5D-BFB6-8400114DDE0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872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872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723A751-59C1-4AC4-9271-FCE9FAB27AF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7FE1E9A-6ED6-44E1-A29D-BC24F135384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A2E2622-CC5B-41EE-9C0A-0AEACE23063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6A63F5A-4312-4E0A-A685-45A9BB86990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8C280B9-95E3-4454-90D4-8D0288FED54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AC689B5-999C-4805-8B35-A80DC290B16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95B19E3-BFE7-49CF-B664-A52532A8B7A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057900" y="274638"/>
            <a:ext cx="1865313" cy="61976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448300" cy="61976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AF571D-6512-4F26-A8A5-624837D6F5E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Line 1"/>
          <p:cNvSpPr>
            <a:spLocks noChangeShapeType="1"/>
          </p:cNvSpPr>
          <p:nvPr/>
        </p:nvSpPr>
        <p:spPr bwMode="auto">
          <a:xfrm>
            <a:off x="8763000" y="0"/>
            <a:ext cx="1588" cy="6858000"/>
          </a:xfrm>
          <a:prstGeom prst="line">
            <a:avLst/>
          </a:prstGeom>
          <a:noFill/>
          <a:ln w="3816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6200" y="0"/>
            <a:ext cx="1588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7" name="Line 3"/>
          <p:cNvSpPr>
            <a:spLocks noChangeShapeType="1"/>
          </p:cNvSpPr>
          <p:nvPr/>
        </p:nvSpPr>
        <p:spPr bwMode="auto">
          <a:xfrm>
            <a:off x="8991600" y="0"/>
            <a:ext cx="1588" cy="6858000"/>
          </a:xfrm>
          <a:prstGeom prst="line">
            <a:avLst/>
          </a:prstGeom>
          <a:noFill/>
          <a:ln w="19080">
            <a:solidFill>
              <a:srgbClr val="FE8637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rgbClr val="FEC2AE">
              <a:alpha val="87000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8915400" y="0"/>
            <a:ext cx="1588" cy="6858000"/>
          </a:xfrm>
          <a:prstGeom prst="line">
            <a:avLst/>
          </a:prstGeom>
          <a:noFill/>
          <a:ln w="9360">
            <a:solidFill>
              <a:srgbClr val="FE8637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0" name="Oval 6"/>
          <p:cNvSpPr>
            <a:spLocks noChangeArrowheads="1"/>
          </p:cNvSpPr>
          <p:nvPr/>
        </p:nvSpPr>
        <p:spPr bwMode="auto">
          <a:xfrm>
            <a:off x="8156575" y="5715000"/>
            <a:ext cx="547688" cy="547688"/>
          </a:xfrm>
          <a:prstGeom prst="ellipse">
            <a:avLst/>
          </a:prstGeom>
          <a:solidFill>
            <a:srgbClr val="FE8637"/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2286000" y="3124200"/>
            <a:ext cx="6170613" cy="1892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textuKliknutím lze upravit styl.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/>
          </p:nvPr>
        </p:nvSpPr>
        <p:spPr bwMode="auto">
          <a:xfrm>
            <a:off x="9097963" y="222250"/>
            <a:ext cx="2284412" cy="379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+mn-lt"/>
                <a:cs typeface="Lucida Sans Unicode" charset="0"/>
              </a:defRPr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 rot="5400000">
            <a:off x="7078663" y="4181475"/>
            <a:ext cx="3657600" cy="384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rgbClr val="FEC2AE">
              <a:alpha val="53999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rgbClr val="FED9CD">
              <a:alpha val="35999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990600" y="0"/>
            <a:ext cx="180975" cy="6858000"/>
          </a:xfrm>
          <a:prstGeom prst="rect">
            <a:avLst/>
          </a:prstGeom>
          <a:solidFill>
            <a:srgbClr val="FED9CD">
              <a:alpha val="70000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rgbClr val="FEEDE8">
              <a:alpha val="70999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106363" y="0"/>
            <a:ext cx="1587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914400" y="0"/>
            <a:ext cx="1588" cy="6858000"/>
          </a:xfrm>
          <a:prstGeom prst="line">
            <a:avLst/>
          </a:prstGeom>
          <a:noFill/>
          <a:ln w="57240">
            <a:solidFill>
              <a:srgbClr val="FEEDE8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854075" y="0"/>
            <a:ext cx="1588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auto">
          <a:xfrm>
            <a:off x="1727200" y="0"/>
            <a:ext cx="1588" cy="6858000"/>
          </a:xfrm>
          <a:prstGeom prst="line">
            <a:avLst/>
          </a:prstGeom>
          <a:noFill/>
          <a:ln w="284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auto">
          <a:xfrm>
            <a:off x="1066800" y="0"/>
            <a:ext cx="1588" cy="6858000"/>
          </a:xfrm>
          <a:prstGeom prst="line">
            <a:avLst/>
          </a:prstGeom>
          <a:noFill/>
          <a:ln w="936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auto">
          <a:xfrm>
            <a:off x="9113838" y="0"/>
            <a:ext cx="1587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rgbClr val="FEC2AE">
              <a:alpha val="50999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5" name="Oval 21"/>
          <p:cNvSpPr>
            <a:spLocks noChangeArrowheads="1"/>
          </p:cNvSpPr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rgbClr val="FE8637"/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6" name="Oval 22"/>
          <p:cNvSpPr>
            <a:spLocks noChangeArrowheads="1"/>
          </p:cNvSpPr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solidFill>
            <a:srgbClr val="FE8637"/>
          </a:solidFill>
          <a:ln w="2844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7" name="Oval 23"/>
          <p:cNvSpPr>
            <a:spLocks noChangeArrowheads="1"/>
          </p:cNvSpPr>
          <p:nvPr/>
        </p:nvSpPr>
        <p:spPr bwMode="auto">
          <a:xfrm>
            <a:off x="1090613" y="5500688"/>
            <a:ext cx="136525" cy="136525"/>
          </a:xfrm>
          <a:prstGeom prst="ellipse">
            <a:avLst/>
          </a:prstGeom>
          <a:solidFill>
            <a:srgbClr val="FE8637"/>
          </a:solidFill>
          <a:ln w="126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8" name="Oval 24"/>
          <p:cNvSpPr>
            <a:spLocks noChangeArrowheads="1"/>
          </p:cNvSpPr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solidFill>
            <a:srgbClr val="FE8637"/>
          </a:solidFill>
          <a:ln w="126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9" name="Oval 25"/>
          <p:cNvSpPr>
            <a:spLocks noChangeArrowheads="1"/>
          </p:cNvSpPr>
          <p:nvPr/>
        </p:nvSpPr>
        <p:spPr bwMode="auto">
          <a:xfrm>
            <a:off x="1905000" y="4495800"/>
            <a:ext cx="365125" cy="365125"/>
          </a:xfrm>
          <a:prstGeom prst="ellipse">
            <a:avLst/>
          </a:prstGeom>
          <a:solidFill>
            <a:srgbClr val="FE8637"/>
          </a:solidFill>
          <a:ln w="2844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50" name="Rectangle 26"/>
          <p:cNvSpPr>
            <a:spLocks noGrp="1" noChangeArrowheads="1"/>
          </p:cNvSpPr>
          <p:nvPr>
            <p:ph type="sldNum"/>
          </p:nvPr>
        </p:nvSpPr>
        <p:spPr bwMode="auto">
          <a:xfrm>
            <a:off x="1325563" y="4929188"/>
            <a:ext cx="608012" cy="515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+mn-lt"/>
                <a:cs typeface="Lucida Sans Unicode" charset="0"/>
              </a:defRPr>
            </a:lvl1pPr>
          </a:lstStyle>
          <a:p>
            <a:fld id="{0E13490A-569C-4316-9F2A-E40C64B9A5A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051" name="Rectangle 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1512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p:hf sldNum="0" hdr="0" ftr="0"/>
  <p:txStyles>
    <p:titleStyle>
      <a:lvl1pPr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2pPr>
      <a:lvl3pPr marL="11430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3pPr>
      <a:lvl4pPr marL="16002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4pPr>
      <a:lvl5pPr marL="20574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5pPr>
      <a:lvl6pPr marL="25146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6pPr>
      <a:lvl7pPr marL="29718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7pPr>
      <a:lvl8pPr marL="34290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8pPr>
      <a:lvl9pPr marL="38862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fontAlgn="base">
        <a:lnSpc>
          <a:spcPct val="9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lnSpc>
          <a:spcPct val="9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Line 1"/>
          <p:cNvSpPr>
            <a:spLocks noChangeShapeType="1"/>
          </p:cNvSpPr>
          <p:nvPr/>
        </p:nvSpPr>
        <p:spPr bwMode="auto">
          <a:xfrm>
            <a:off x="8763000" y="0"/>
            <a:ext cx="1588" cy="6858000"/>
          </a:xfrm>
          <a:prstGeom prst="line">
            <a:avLst/>
          </a:prstGeom>
          <a:noFill/>
          <a:ln w="3816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0" name="Line 2"/>
          <p:cNvSpPr>
            <a:spLocks noChangeShapeType="1"/>
          </p:cNvSpPr>
          <p:nvPr/>
        </p:nvSpPr>
        <p:spPr bwMode="auto">
          <a:xfrm>
            <a:off x="76200" y="0"/>
            <a:ext cx="1588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1" name="Line 3"/>
          <p:cNvSpPr>
            <a:spLocks noChangeShapeType="1"/>
          </p:cNvSpPr>
          <p:nvPr/>
        </p:nvSpPr>
        <p:spPr bwMode="auto">
          <a:xfrm>
            <a:off x="8991600" y="0"/>
            <a:ext cx="1588" cy="6858000"/>
          </a:xfrm>
          <a:prstGeom prst="line">
            <a:avLst/>
          </a:prstGeom>
          <a:noFill/>
          <a:ln w="19080">
            <a:solidFill>
              <a:srgbClr val="FE8637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rgbClr val="FEC2AE">
              <a:alpha val="87000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8915400" y="0"/>
            <a:ext cx="1588" cy="6858000"/>
          </a:xfrm>
          <a:prstGeom prst="line">
            <a:avLst/>
          </a:prstGeom>
          <a:noFill/>
          <a:ln w="9360">
            <a:solidFill>
              <a:srgbClr val="FE8637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4" name="Oval 6"/>
          <p:cNvSpPr>
            <a:spLocks noChangeArrowheads="1"/>
          </p:cNvSpPr>
          <p:nvPr/>
        </p:nvSpPr>
        <p:spPr bwMode="auto">
          <a:xfrm>
            <a:off x="8156575" y="5715000"/>
            <a:ext cx="547688" cy="547688"/>
          </a:xfrm>
          <a:prstGeom prst="ellipse">
            <a:avLst/>
          </a:prstGeom>
          <a:solidFill>
            <a:srgbClr val="FE8637"/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746601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textuKliknutím lze upravit styl.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872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0"/>
            <a:r>
              <a:rPr lang="en-GB" smtClean="0"/>
              <a:t>Devátá úroveňKliknutím lze upravit styly předlohy textu.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</a:t>
            </a:r>
          </a:p>
          <a:p>
            <a:pPr lvl="4"/>
            <a:r>
              <a:rPr lang="en-GB" smtClean="0"/>
              <a:t>Pátá úroveň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dt"/>
          </p:nvPr>
        </p:nvSpPr>
        <p:spPr bwMode="auto">
          <a:xfrm>
            <a:off x="8786813" y="268288"/>
            <a:ext cx="2009775" cy="382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cs typeface="Lucida Sans Unicode" charset="0"/>
              </a:defRPr>
            </a:lvl1pPr>
          </a:lstStyle>
          <a:p>
            <a:r>
              <a:rPr lang="cs-CZ"/>
              <a:t>6.5.2014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8129588" y="5734050"/>
            <a:ext cx="608012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+mn-lt"/>
                <a:cs typeface="Lucida Sans Unicode" charset="0"/>
              </a:defRPr>
            </a:lvl1pPr>
          </a:lstStyle>
          <a:p>
            <a:fld id="{DD4E70F5-45C6-405F-83E1-03A15770CD39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 rot="5400000">
            <a:off x="6991351" y="3736975"/>
            <a:ext cx="32004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2pPr>
      <a:lvl3pPr marL="11430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3pPr>
      <a:lvl4pPr marL="16002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4pPr>
      <a:lvl5pPr marL="20574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5pPr>
      <a:lvl6pPr marL="25146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6pPr>
      <a:lvl7pPr marL="29718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7pPr>
      <a:lvl8pPr marL="34290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8pPr>
      <a:lvl9pPr marL="38862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fontAlgn="base">
        <a:lnSpc>
          <a:spcPct val="9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lnSpc>
          <a:spcPct val="9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2528888"/>
            <a:ext cx="7772400" cy="2871787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000" dirty="0"/>
              <a:t>Název projektu: Moderní škola</a:t>
            </a:r>
            <a:br>
              <a:rPr lang="cs-CZ" sz="2000" dirty="0"/>
            </a:br>
            <a:r>
              <a:rPr lang="cs-CZ" sz="2000" dirty="0"/>
              <a:t>Číslo klíčové aktivity: III/2</a:t>
            </a:r>
            <a:br>
              <a:rPr lang="cs-CZ" sz="2000" dirty="0"/>
            </a:br>
            <a:r>
              <a:rPr lang="cs-CZ" sz="2000" dirty="0"/>
              <a:t>Název školy: Základní škola a Mateřská škola </a:t>
            </a:r>
            <a:r>
              <a:rPr lang="cs-CZ" sz="2000" dirty="0" err="1"/>
              <a:t>Vráž</a:t>
            </a:r>
            <a:r>
              <a:rPr lang="cs-CZ" sz="2000" dirty="0"/>
              <a:t>, okres Beroun</a:t>
            </a:r>
            <a:br>
              <a:rPr lang="cs-CZ" sz="2000" dirty="0"/>
            </a:br>
            <a:r>
              <a:rPr lang="cs-CZ" sz="2000" dirty="0"/>
              <a:t>Autor: Zuzana </a:t>
            </a:r>
            <a:r>
              <a:rPr lang="cs-CZ" sz="2000" dirty="0" err="1"/>
              <a:t>Měchurová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Název materiálu: VY_32_INOVACE_166_ČS5_STÁTY_EVROPY</a:t>
            </a:r>
            <a:br>
              <a:rPr lang="cs-CZ" sz="2000" dirty="0"/>
            </a:br>
            <a:r>
              <a:rPr lang="cs-CZ" sz="2000" dirty="0"/>
              <a:t>Číslo projektu: CZ 1.07/1.4.00/21.3376</a:t>
            </a:r>
            <a:br>
              <a:rPr lang="cs-CZ" sz="2000" dirty="0"/>
            </a:br>
            <a:r>
              <a:rPr lang="cs-CZ" sz="2000" dirty="0"/>
              <a:t>Ověřené ve výuce: 6. 11. 2013</a:t>
            </a:r>
            <a:br>
              <a:rPr lang="cs-CZ" sz="2000" dirty="0"/>
            </a:br>
            <a:r>
              <a:rPr lang="cs-CZ" sz="2000" dirty="0"/>
              <a:t>Ročník: 5.</a:t>
            </a:r>
            <a:br>
              <a:rPr lang="cs-CZ" sz="2000" dirty="0"/>
            </a:br>
            <a:r>
              <a:rPr lang="cs-CZ" sz="2000" dirty="0"/>
              <a:t>Předmět: Člověk a jeho </a:t>
            </a:r>
            <a:r>
              <a:rPr lang="cs-CZ" sz="2000" dirty="0" smtClean="0"/>
              <a:t>svět</a:t>
            </a:r>
            <a:br>
              <a:rPr lang="cs-CZ" sz="2000" dirty="0" smtClean="0"/>
            </a:br>
            <a:r>
              <a:rPr lang="cs-CZ" sz="2000" dirty="0" smtClean="0"/>
              <a:t>obrázky – www.office.</a:t>
            </a:r>
            <a:r>
              <a:rPr lang="cs-CZ" sz="2000" smtClean="0"/>
              <a:t>microsoft.com</a:t>
            </a:r>
            <a:endParaRPr lang="cs-CZ" sz="200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31913" y="5734050"/>
            <a:ext cx="6400800" cy="912813"/>
          </a:xfrm>
          <a:ln/>
        </p:spPr>
        <p:txBody>
          <a:bodyPr lIns="90000" tIns="45000" rIns="90000" bIns="45000"/>
          <a:lstStyle/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2000">
              <a:solidFill>
                <a:srgbClr val="575F6D"/>
              </a:solidFill>
            </a:endParaRPr>
          </a:p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cs-CZ" sz="2000">
                <a:solidFill>
                  <a:srgbClr val="575F6D"/>
                </a:solidFill>
              </a:rPr>
              <a:t>Anotace: </a:t>
            </a:r>
            <a:r>
              <a:rPr lang="cs-CZ" sz="2000" i="1">
                <a:solidFill>
                  <a:srgbClr val="575F6D"/>
                </a:solidFill>
              </a:rPr>
              <a:t>Prezentace je určena pro 5. ročník, slouží k zopakování probrané látky na interaktivní tabuli</a:t>
            </a:r>
          </a:p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2000">
              <a:solidFill>
                <a:srgbClr val="575F6D"/>
              </a:solidFill>
            </a:endParaRPr>
          </a:p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2000">
              <a:solidFill>
                <a:srgbClr val="575F6D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3600" y="431800"/>
            <a:ext cx="7169150" cy="1584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3000">
                <a:solidFill>
                  <a:srgbClr val="575F6D"/>
                </a:solidFill>
              </a:rPr>
              <a:t>Namaluj vlajky daných států</a:t>
            </a: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Francie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Velká Británie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Itálie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Německo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633412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3000">
                <a:solidFill>
                  <a:srgbClr val="575F6D"/>
                </a:solidFill>
              </a:rPr>
              <a:t>Řešení</a:t>
            </a: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57200" y="1260475"/>
            <a:ext cx="8147050" cy="5213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Francie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Velká Británie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Itálie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Německo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9938" y="1276350"/>
            <a:ext cx="1746250" cy="8683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4388" y="5021263"/>
            <a:ext cx="1701800" cy="1017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11850" y="3763963"/>
            <a:ext cx="1684338" cy="844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11850" y="2492375"/>
            <a:ext cx="1684338" cy="839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pull dir="r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3000">
                <a:solidFill>
                  <a:srgbClr val="575F6D"/>
                </a:solidFill>
              </a:rPr>
              <a:t>Doplň věty</a:t>
            </a: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Ostrovní zemí je ……………………..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Pyreneje můžeme navštívit ve …………………….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Mnoho ledovců najdeme v …………………….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Eiffelovu věž navštívíme ve ……………………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Největší zemí světa je ……………………….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Největším evropským pohořím jsou ………….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Podobný jazyk a kultura nás spojuje se …………..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3000">
                <a:solidFill>
                  <a:srgbClr val="575F6D"/>
                </a:solidFill>
              </a:rPr>
              <a:t>Řešení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60363" y="1246188"/>
            <a:ext cx="8002587" cy="4873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Ostrovní zemí je </a:t>
            </a:r>
            <a:r>
              <a:rPr lang="cs-CZ" sz="2400">
                <a:solidFill>
                  <a:srgbClr val="7030A0"/>
                </a:solidFill>
                <a:latin typeface="Century Schoolbook" charset="0"/>
                <a:ea typeface="Microsoft YaHei" charset="0"/>
                <a:cs typeface="Microsoft YaHei" charset="0"/>
              </a:rPr>
              <a:t>Velká Británie.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Pyreneje můžeme navštívit ve </a:t>
            </a:r>
            <a:r>
              <a:rPr lang="cs-CZ" sz="2400">
                <a:solidFill>
                  <a:srgbClr val="7030A0"/>
                </a:solidFill>
                <a:latin typeface="Century Schoolbook" charset="0"/>
                <a:ea typeface="Microsoft YaHei" charset="0"/>
                <a:cs typeface="Microsoft YaHei" charset="0"/>
              </a:rPr>
              <a:t>Španělsku.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Mnoho ledovců najdeme v </a:t>
            </a:r>
            <a:r>
              <a:rPr lang="cs-CZ" sz="2400">
                <a:solidFill>
                  <a:srgbClr val="7030A0"/>
                </a:solidFill>
                <a:latin typeface="Century Schoolbook" charset="0"/>
                <a:ea typeface="Microsoft YaHei" charset="0"/>
                <a:cs typeface="Microsoft YaHei" charset="0"/>
              </a:rPr>
              <a:t>Rakousku</a:t>
            </a: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Eiffelovu věž navštívíme ve </a:t>
            </a:r>
            <a:r>
              <a:rPr lang="cs-CZ" sz="2400">
                <a:solidFill>
                  <a:srgbClr val="7030A0"/>
                </a:solidFill>
                <a:latin typeface="Century Schoolbook" charset="0"/>
                <a:ea typeface="Microsoft YaHei" charset="0"/>
                <a:cs typeface="Microsoft YaHei" charset="0"/>
              </a:rPr>
              <a:t>Francii</a:t>
            </a: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Největší zemí světa je </a:t>
            </a:r>
            <a:r>
              <a:rPr lang="cs-CZ" sz="2400">
                <a:solidFill>
                  <a:srgbClr val="7030A0"/>
                </a:solidFill>
                <a:latin typeface="Century Schoolbook" charset="0"/>
                <a:ea typeface="Microsoft YaHei" charset="0"/>
                <a:cs typeface="Microsoft YaHei" charset="0"/>
              </a:rPr>
              <a:t>Rusko</a:t>
            </a: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Největším evropským pohořím jsou </a:t>
            </a:r>
            <a:r>
              <a:rPr lang="cs-CZ" sz="2400">
                <a:solidFill>
                  <a:srgbClr val="7030A0"/>
                </a:solidFill>
                <a:latin typeface="Century Schoolbook" charset="0"/>
                <a:ea typeface="Microsoft YaHei" charset="0"/>
                <a:cs typeface="Microsoft YaHei" charset="0"/>
              </a:rPr>
              <a:t>Alpy</a:t>
            </a: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Podobný jazyk a kultura nás spojuje se </a:t>
            </a:r>
            <a:r>
              <a:rPr lang="cs-CZ" sz="2400">
                <a:solidFill>
                  <a:srgbClr val="7030A0"/>
                </a:solidFill>
                <a:latin typeface="Century Schoolbook" charset="0"/>
                <a:ea typeface="Microsoft YaHei" charset="0"/>
                <a:cs typeface="Microsoft YaHei" charset="0"/>
              </a:rPr>
              <a:t>Slovenskem</a:t>
            </a: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.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70C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>
                <a:solidFill>
                  <a:srgbClr val="0070C0"/>
                </a:solidFill>
                <a:latin typeface="Century Schoolbook" charset="0"/>
                <a:ea typeface="Microsoft YaHei" charset="0"/>
                <a:cs typeface="Microsoft YaHei" charset="0"/>
                <a:hlinkClick r:id="rId3"/>
              </a:rPr>
              <a:t>www.office.microsoft.com</a:t>
            </a:r>
            <a:r>
              <a:rPr lang="cs-CZ" sz="2400">
                <a:solidFill>
                  <a:srgbClr val="0070C0"/>
                </a:solidFill>
                <a:latin typeface="Century Schoolbook" charset="0"/>
                <a:ea typeface="Microsoft YaHei" charset="0"/>
                <a:cs typeface="Microsoft YaHei" charset="0"/>
              </a:rPr>
              <a:t> 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500" fill="hold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entury Schoolbook"/>
        <a:ea typeface="Microsoft YaHei"/>
        <a:cs typeface="Microsoft YaHei"/>
      </a:majorFont>
      <a:minorFont>
        <a:latin typeface="Century Schoolbook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entury Schoolbook"/>
        <a:ea typeface="Microsoft YaHei"/>
        <a:cs typeface="Microsoft YaHei"/>
      </a:majorFont>
      <a:minorFont>
        <a:latin typeface="Century Schoolbook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129</Words>
  <Application>Microsoft Office PowerPoint</Application>
  <PresentationFormat>Předvádění na obrazovce (4:3)</PresentationFormat>
  <Paragraphs>49</Paragraphs>
  <Slides>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13" baseType="lpstr">
      <vt:lpstr>Times New Roman</vt:lpstr>
      <vt:lpstr>Century Schoolbook</vt:lpstr>
      <vt:lpstr>Microsoft YaHei</vt:lpstr>
      <vt:lpstr>Arial</vt:lpstr>
      <vt:lpstr>Lucida Sans Unicode</vt:lpstr>
      <vt:lpstr>Wingdings</vt:lpstr>
      <vt:lpstr>Motiv sady Office</vt:lpstr>
      <vt:lpstr>Motiv sady Office</vt:lpstr>
      <vt:lpstr>Název projektu: Moderní škola Číslo klíčové aktivity: III/2 Název školy: Základní škola a Mateřská škola Vráž, okres Beroun Autor: Zuzana Měchurová Název materiálu: VY_32_INOVACE_166_ČS5_STÁTY_EVROPY Číslo projektu: CZ 1.07/1.4.00/21.3376 Ověřené ve výuce: 6. 11. 2013 Ročník: 5. Předmět: Člověk a jeho svět obrázky – www.office.microsoft.com</vt:lpstr>
      <vt:lpstr>Namaluj vlajky daných států</vt:lpstr>
      <vt:lpstr>Řešení</vt:lpstr>
      <vt:lpstr>Doplň věty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projektu: Moderní škola Číslo klíčové aktivity: III/2 Název školy: Základní škola a Mateřská škola Vráž, okres Beroun Autor: Zuzana Měchurová Název materiálu: VY_32_INOVACE_166_ČS5_STÁTY_EVROPY Číslo projektu: CZ 1.07/1.4.00/21.3376 Ověřené ve výuce: 6. 11. 2013 Ročník: 5. Předmět: Člověk a jeho svět obrázky – www.office.microsoft.com</dc:title>
  <cp:lastModifiedBy>Dum</cp:lastModifiedBy>
  <cp:revision>3</cp:revision>
  <cp:lastPrinted>1601-01-01T00:00:00Z</cp:lastPrinted>
  <dcterms:created xsi:type="dcterms:W3CDTF">1601-01-01T00:00:00Z</dcterms:created>
  <dcterms:modified xsi:type="dcterms:W3CDTF">2014-05-06T13:09:25Z</dcterms:modified>
</cp:coreProperties>
</file>