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65" r:id="rId5"/>
    <p:sldId id="266" r:id="rId6"/>
    <p:sldId id="267" r:id="rId7"/>
    <p:sldId id="269" r:id="rId8"/>
    <p:sldId id="268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77" r:id="rId17"/>
    <p:sldId id="278" r:id="rId18"/>
    <p:sldId id="279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99" autoAdjust="0"/>
    <p:restoredTop sz="94660"/>
  </p:normalViewPr>
  <p:slideViewPr>
    <p:cSldViewPr>
      <p:cViewPr varScale="1">
        <p:scale>
          <a:sx n="103" d="100"/>
          <a:sy n="103" d="100"/>
        </p:scale>
        <p:origin x="-22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3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4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6561AB-7843-4EB4-9FD5-240442B4E6D9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7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8F5BA-23D8-4CF8-A83C-721D24B679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A4773-BD28-4B63-AEB7-112405818023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BCB73F-71B7-4E47-9D3D-1166C32368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3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4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E5D4B7-8F66-4E8A-97A2-FC3095E7DDC9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EB98D-90F2-441D-8539-7AACE02E82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80DD9D-0F61-448D-997C-2CBFF4CD0E07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015DB2-3C00-4C9A-96ED-AD525416C0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5C52CE-15DB-4AF5-A364-CC5305F422E8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75959C-C855-4AC5-B850-D5566ACF56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/>
          <a:lstStyle>
            <a:lvl1pPr algn="l">
              <a:defRPr sz="46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0E6F8F-C611-40F4-8B25-551D4258AD91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877059-B6BE-48D0-9C0B-A0B121AA8F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E8F944-0922-49EC-A77B-B650C78A0554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D32AF5-D4D4-457A-8A58-D89F8C2C59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0D22C0-A9E6-468E-B8B0-9A49D0331191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575" y="6421438"/>
            <a:ext cx="7620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DE4D70-02D7-4735-AC72-259A8769E8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533DE6-B3CA-40EA-82FC-8F7E993B8C3B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F6385F-B236-4304-9255-E3ED0ED358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88B8D3-6866-4B56-99B8-3BDD97A784ED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3545A-C397-4AEF-AF9D-6007F21214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0EFEB3-E902-408C-A9D8-14FA97D140C0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C9E5A7-2083-4250-A332-3009367BBA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7467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1438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FC1DC36-2B59-4806-BB7A-653285A5033D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1438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1438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60EB9A-8063-4359-823D-C89EF09A26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67" r:id="rId1"/>
    <p:sldLayoutId id="2147484061" r:id="rId2"/>
    <p:sldLayoutId id="2147484068" r:id="rId3"/>
    <p:sldLayoutId id="2147484062" r:id="rId4"/>
    <p:sldLayoutId id="2147484069" r:id="rId5"/>
    <p:sldLayoutId id="2147484063" r:id="rId6"/>
    <p:sldLayoutId id="2147484064" r:id="rId7"/>
    <p:sldLayoutId id="2147484070" r:id="rId8"/>
    <p:sldLayoutId id="2147484071" r:id="rId9"/>
    <p:sldLayoutId id="2147484065" r:id="rId10"/>
    <p:sldLayoutId id="214748406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9pPr>
    </p:titleStyle>
    <p:bodyStyle>
      <a:lvl1pPr marL="419100" indent="-3825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1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5558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Arial" charset="0"/>
        <a:buChar char="○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36538" algn="l" rtl="0" eaLnBrk="0" fontAlgn="base" hangingPunct="0">
        <a:spcBef>
          <a:spcPct val="20000"/>
        </a:spcBef>
        <a:spcAft>
          <a:spcPct val="0"/>
        </a:spcAft>
        <a:buClr>
          <a:srgbClr val="8D89A4"/>
        </a:buClr>
        <a:buSzPct val="9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89075" indent="-182563" algn="l" rtl="0" eaLnBrk="0" fontAlgn="base" hangingPunct="0">
        <a:spcBef>
          <a:spcPct val="20000"/>
        </a:spcBef>
        <a:spcAft>
          <a:spcPct val="0"/>
        </a:spcAft>
        <a:buClr>
          <a:srgbClr val="748560"/>
        </a:buClr>
        <a:buSzPct val="100000"/>
        <a:buFont typeface="Arial" charset="0"/>
        <a:buChar char="-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Podnadpis 2"/>
          <p:cNvSpPr>
            <a:spLocks noGrp="1"/>
          </p:cNvSpPr>
          <p:nvPr>
            <p:ph type="subTitle" idx="1"/>
          </p:nvPr>
        </p:nvSpPr>
        <p:spPr>
          <a:xfrm>
            <a:off x="500063" y="2428875"/>
            <a:ext cx="2000250" cy="3895725"/>
          </a:xfrm>
        </p:spPr>
        <p:txBody>
          <a:bodyPr anchor="t"/>
          <a:lstStyle/>
          <a:p>
            <a:pPr algn="l" eaLnBrk="1" hangingPunct="1"/>
            <a:r>
              <a:rPr lang="cs-CZ" smtClean="0"/>
              <a:t>Název školy:</a:t>
            </a:r>
          </a:p>
          <a:p>
            <a:pPr algn="l" eaLnBrk="1" hangingPunct="1"/>
            <a:endParaRPr lang="cs-CZ" smtClean="0"/>
          </a:p>
          <a:p>
            <a:pPr algn="l" eaLnBrk="1" hangingPunct="1"/>
            <a:r>
              <a:rPr lang="cs-CZ" smtClean="0"/>
              <a:t>Autor:</a:t>
            </a:r>
          </a:p>
          <a:p>
            <a:pPr algn="l" eaLnBrk="1" hangingPunct="1"/>
            <a:endParaRPr lang="cs-CZ" smtClean="0"/>
          </a:p>
          <a:p>
            <a:pPr algn="l" eaLnBrk="1" hangingPunct="1"/>
            <a:r>
              <a:rPr lang="cs-CZ" smtClean="0"/>
              <a:t>Název:</a:t>
            </a:r>
          </a:p>
          <a:p>
            <a:pPr algn="l" eaLnBrk="1" hangingPunct="1"/>
            <a:endParaRPr lang="cs-CZ" smtClean="0"/>
          </a:p>
          <a:p>
            <a:pPr algn="l" eaLnBrk="1" hangingPunct="1"/>
            <a:r>
              <a:rPr lang="cs-CZ" smtClean="0"/>
              <a:t>Číslo projektu:</a:t>
            </a:r>
          </a:p>
          <a:p>
            <a:pPr algn="l" eaLnBrk="1" hangingPunct="1"/>
            <a:endParaRPr lang="cs-CZ" smtClean="0"/>
          </a:p>
          <a:p>
            <a:pPr algn="l" eaLnBrk="1" hangingPunct="1"/>
            <a:r>
              <a:rPr lang="cs-CZ" smtClean="0"/>
              <a:t>Název projektu:</a:t>
            </a:r>
          </a:p>
        </p:txBody>
      </p:sp>
      <p:pic>
        <p:nvPicPr>
          <p:cNvPr id="7171" name="Picture 2" descr="U:\_Granty\OPVK Šablon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3" y="357188"/>
            <a:ext cx="8172450" cy="178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2786063" y="2428875"/>
            <a:ext cx="5786437" cy="3895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rIns="45720" bIns="0">
            <a:norm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cs-CZ" sz="2000" dirty="0">
                <a:latin typeface="+mn-lt"/>
                <a:cs typeface="+mn-cs"/>
              </a:rPr>
              <a:t>SŠ spojů a informatiky Tábor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cs-CZ" sz="2000" dirty="0">
              <a:latin typeface="+mn-lt"/>
              <a:cs typeface="+mn-cs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cs-CZ" sz="2000" dirty="0">
                <a:latin typeface="+mn-lt"/>
                <a:cs typeface="+mn-cs"/>
              </a:rPr>
              <a:t>Tomáš Jansa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cs-CZ" sz="2000" dirty="0">
              <a:latin typeface="+mn-lt"/>
              <a:cs typeface="+mn-cs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cs-CZ" sz="2000" dirty="0">
                <a:latin typeface="+mn-lt"/>
                <a:cs typeface="+mn-cs"/>
              </a:rPr>
              <a:t>VY_32_INOVACE_OV19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cs-CZ" sz="2000" dirty="0">
              <a:latin typeface="+mn-lt"/>
              <a:cs typeface="+mn-cs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cs-CZ" sz="2000" dirty="0">
                <a:latin typeface="+mn-lt"/>
                <a:cs typeface="+mn-cs"/>
              </a:rPr>
              <a:t>CZ.1.07/1.5.00/34.1021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cs-CZ" sz="2000" dirty="0">
              <a:latin typeface="+mn-lt"/>
              <a:cs typeface="+mn-cs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defRPr/>
            </a:pPr>
            <a:r>
              <a:rPr lang="cs-CZ" sz="2000" dirty="0"/>
              <a:t>Moderní škola – inovace výuky na SŠSI Tábor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err="1" smtClean="0"/>
              <a:t>MIKrotik</a:t>
            </a:r>
            <a:r>
              <a:rPr lang="cs-CZ" smtClean="0"/>
              <a:t> RB 433</a:t>
            </a:r>
            <a:endParaRPr lang="cs-CZ"/>
          </a:p>
        </p:txBody>
      </p:sp>
      <p:sp>
        <p:nvSpPr>
          <p:cNvPr id="8195" name="Podnadpis 2"/>
          <p:cNvSpPr>
            <a:spLocks noGrp="1"/>
          </p:cNvSpPr>
          <p:nvPr>
            <p:ph type="subTitle" idx="1"/>
          </p:nvPr>
        </p:nvSpPr>
        <p:spPr>
          <a:xfrm>
            <a:off x="433388" y="1544638"/>
            <a:ext cx="6480175" cy="1752600"/>
          </a:xfrm>
        </p:spPr>
        <p:txBody>
          <a:bodyPr/>
          <a:lstStyle/>
          <a:p>
            <a:pPr eaLnBrk="1" hangingPunct="1"/>
            <a:r>
              <a:rPr lang="cs-CZ" smtClean="0"/>
              <a:t>Access listy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Úvod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354888" cy="4525963"/>
          </a:xfrm>
        </p:spPr>
        <p:txBody>
          <a:bodyPr/>
          <a:lstStyle/>
          <a:p>
            <a:pPr algn="just" eaLnBrk="1" hangingPunct="1"/>
            <a:r>
              <a:rPr lang="cs-CZ" smtClean="0"/>
              <a:t>V této prezentaci se zaměřím na tvorbu access listu, jeho export a přesouvání mezi zařízeními.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 je to access list?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2950" cy="4525963"/>
          </a:xfrm>
        </p:spPr>
        <p:txBody>
          <a:bodyPr/>
          <a:lstStyle/>
          <a:p>
            <a:pPr marL="0" indent="0" algn="just">
              <a:buFont typeface="Wingdings 2" pitchFamily="18" charset="2"/>
              <a:buNone/>
            </a:pPr>
            <a:r>
              <a:rPr lang="cs-CZ" dirty="0" smtClean="0"/>
              <a:t>Access list, jak již název napovídá, je seznam zařízení, která se mohou připojit k </a:t>
            </a:r>
            <a:r>
              <a:rPr lang="cs-CZ" dirty="0" smtClean="0"/>
              <a:t>přístupovému </a:t>
            </a:r>
            <a:r>
              <a:rPr lang="cs-CZ" dirty="0" smtClean="0"/>
              <a:t>bodu. Tento seznam obsahuje dvě důležitá políčka a to interface a MAC </a:t>
            </a:r>
            <a:r>
              <a:rPr lang="cs-CZ" dirty="0" err="1" smtClean="0"/>
              <a:t>address</a:t>
            </a:r>
            <a:r>
              <a:rPr lang="cs-CZ" dirty="0" smtClean="0"/>
              <a:t>. Zde  </a:t>
            </a:r>
            <a:r>
              <a:rPr lang="cs-CZ" dirty="0" smtClean="0"/>
              <a:t>určíme, </a:t>
            </a:r>
            <a:r>
              <a:rPr lang="cs-CZ" dirty="0" smtClean="0"/>
              <a:t>jaká MAC adresa se smí připojit a na jaké bezdrátové rozhraní.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Zapnutí access listu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8488" cy="4525963"/>
          </a:xfrm>
        </p:spPr>
        <p:txBody>
          <a:bodyPr/>
          <a:lstStyle/>
          <a:p>
            <a:pPr marL="0" indent="0" algn="just">
              <a:buFont typeface="Wingdings 2" pitchFamily="18" charset="2"/>
              <a:buNone/>
            </a:pPr>
            <a:r>
              <a:rPr lang="cs-CZ" smtClean="0"/>
              <a:t>Pokud chci zapnout access list, musím na dané bezdrátové kartě v záložce interface vypnout možnost </a:t>
            </a:r>
            <a:r>
              <a:rPr lang="cs-CZ" b="1" smtClean="0"/>
              <a:t>default authenticate</a:t>
            </a:r>
            <a:r>
              <a:rPr lang="cs-CZ" smtClean="0"/>
              <a:t>. To provedu tak, že odškrtnu fajfku, která tam je automaticky. Tímto krokem říkám, že už k připojení na tuto wi-fi nestačí pouze heslo, ale že se má zařízení vždy podívat do access list, zda se počítač s touto MAC adresou smí připojit.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sah 2"/>
          <p:cNvSpPr>
            <a:spLocks noGrp="1"/>
          </p:cNvSpPr>
          <p:nvPr>
            <p:ph idx="1"/>
          </p:nvPr>
        </p:nvSpPr>
        <p:spPr>
          <a:xfrm>
            <a:off x="395288" y="6032500"/>
            <a:ext cx="8218487" cy="825500"/>
          </a:xfrm>
        </p:spPr>
        <p:txBody>
          <a:bodyPr/>
          <a:lstStyle/>
          <a:p>
            <a:pPr marL="0" indent="0" algn="just">
              <a:buFont typeface="Wingdings 2" pitchFamily="18" charset="2"/>
              <a:buNone/>
            </a:pPr>
            <a:r>
              <a:rPr lang="cs-CZ" smtClean="0"/>
              <a:t>Zapnutí ověřování pomocí access listu</a:t>
            </a:r>
          </a:p>
        </p:txBody>
      </p:sp>
      <p:grpSp>
        <p:nvGrpSpPr>
          <p:cNvPr id="12291" name="Skupina 9"/>
          <p:cNvGrpSpPr>
            <a:grpSpLocks/>
          </p:cNvGrpSpPr>
          <p:nvPr/>
        </p:nvGrpSpPr>
        <p:grpSpPr bwMode="auto">
          <a:xfrm>
            <a:off x="395288" y="260350"/>
            <a:ext cx="8364537" cy="5667375"/>
            <a:chOff x="395288" y="260350"/>
            <a:chExt cx="8364537" cy="5667375"/>
          </a:xfrm>
        </p:grpSpPr>
        <p:pic>
          <p:nvPicPr>
            <p:cNvPr id="12292" name="Picture 4" descr="C:\Users\jansa\Dropbox\šablony 19,20\19\accesslistoff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95288" y="260350"/>
              <a:ext cx="8364537" cy="56673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Obdélník 5"/>
            <p:cNvSpPr/>
            <p:nvPr/>
          </p:nvSpPr>
          <p:spPr>
            <a:xfrm>
              <a:off x="674688" y="1239838"/>
              <a:ext cx="863600" cy="215900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1692275" y="1700213"/>
              <a:ext cx="2735263" cy="215900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4932363" y="1035050"/>
              <a:ext cx="576262" cy="215900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5580063" y="4149725"/>
              <a:ext cx="1223962" cy="215900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297" name="TextovéPole 9"/>
            <p:cNvSpPr txBox="1">
              <a:spLocks noChangeArrowheads="1"/>
            </p:cNvSpPr>
            <p:nvPr/>
          </p:nvSpPr>
          <p:spPr bwMode="auto">
            <a:xfrm>
              <a:off x="4494213" y="4100513"/>
              <a:ext cx="1122362" cy="3079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1400">
                  <a:solidFill>
                    <a:srgbClr val="FF0000"/>
                  </a:solidFill>
                </a:rPr>
                <a:t>Odškrtnout!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Přidávání Mac na access list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8488" cy="4525963"/>
          </a:xfrm>
        </p:spPr>
        <p:txBody>
          <a:bodyPr/>
          <a:lstStyle/>
          <a:p>
            <a:pPr marL="0" indent="0" algn="just">
              <a:buFont typeface="Wingdings 2" pitchFamily="18" charset="2"/>
              <a:buNone/>
            </a:pPr>
            <a:r>
              <a:rPr lang="cs-CZ" smtClean="0"/>
              <a:t>Nabídku access listu otevřeme tak, že v levém menu vybereme položku Wireless, pak stiskneme záložku access list a pak tlačítko +. Zde vyplníme MAC adresu počítače, kterému chceme povolit připojit se na tento přístupový bod. Dále pokud máme více rozhraní, můžeme zvolit všechna nebo pouze jedno, na které se smí připojit.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38" name="Skupina 8"/>
          <p:cNvGrpSpPr>
            <a:grpSpLocks/>
          </p:cNvGrpSpPr>
          <p:nvPr/>
        </p:nvGrpSpPr>
        <p:grpSpPr bwMode="auto">
          <a:xfrm>
            <a:off x="395288" y="260350"/>
            <a:ext cx="8355012" cy="6597650"/>
            <a:chOff x="395288" y="260350"/>
            <a:chExt cx="8355012" cy="6597650"/>
          </a:xfrm>
        </p:grpSpPr>
        <p:pic>
          <p:nvPicPr>
            <p:cNvPr id="14339" name="Picture 1" descr="C:\Users\jansa\Dropbox\šablony 19,20\19\add acces list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95288" y="260350"/>
              <a:ext cx="8355012" cy="56673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" name="Zástupný symbol pro obsah 2"/>
            <p:cNvSpPr txBox="1">
              <a:spLocks/>
            </p:cNvSpPr>
            <p:nvPr/>
          </p:nvSpPr>
          <p:spPr>
            <a:xfrm>
              <a:off x="395288" y="6032500"/>
              <a:ext cx="8218487" cy="825500"/>
            </a:xfrm>
            <a:prstGeom prst="rect">
              <a:avLst/>
            </a:prstGeom>
          </p:spPr>
          <p:txBody>
            <a:bodyPr/>
            <a:lstStyle/>
            <a:p>
              <a:pPr algn="just" eaLnBrk="0" hangingPunct="0">
                <a:spcBef>
                  <a:spcPct val="20000"/>
                </a:spcBef>
                <a:buClr>
                  <a:schemeClr val="accent1"/>
                </a:buClr>
                <a:buSzPct val="80000"/>
                <a:buFont typeface="Wingdings 2" pitchFamily="18" charset="2"/>
                <a:buNone/>
                <a:defRPr/>
              </a:pPr>
              <a:r>
                <a:rPr lang="cs-CZ" sz="3000" dirty="0">
                  <a:latin typeface="+mn-lt"/>
                  <a:cs typeface="+mn-cs"/>
                </a:rPr>
                <a:t>Přidání MAC adresy na </a:t>
              </a:r>
              <a:r>
                <a:rPr lang="cs-CZ" sz="3000" dirty="0" err="1">
                  <a:latin typeface="+mn-lt"/>
                  <a:cs typeface="+mn-cs"/>
                </a:rPr>
                <a:t>access</a:t>
              </a:r>
              <a:r>
                <a:rPr lang="cs-CZ" sz="3000" dirty="0">
                  <a:latin typeface="+mn-lt"/>
                  <a:cs typeface="+mn-cs"/>
                </a:rPr>
                <a:t> list</a:t>
              </a:r>
            </a:p>
          </p:txBody>
        </p:sp>
        <p:sp>
          <p:nvSpPr>
            <p:cNvPr id="4" name="Obdélník 3"/>
            <p:cNvSpPr/>
            <p:nvPr/>
          </p:nvSpPr>
          <p:spPr>
            <a:xfrm>
              <a:off x="674688" y="1239838"/>
              <a:ext cx="863600" cy="215900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2997200" y="1062038"/>
              <a:ext cx="647700" cy="215900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1692275" y="1341438"/>
              <a:ext cx="287338" cy="215900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3132138" y="2085975"/>
              <a:ext cx="2303462" cy="217488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3132138" y="2336800"/>
              <a:ext cx="2303462" cy="215900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Komentáře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8488" cy="4525963"/>
          </a:xfrm>
        </p:spPr>
        <p:txBody>
          <a:bodyPr/>
          <a:lstStyle/>
          <a:p>
            <a:pPr marL="0" indent="0" algn="just">
              <a:buFont typeface="Wingdings 2" pitchFamily="18" charset="2"/>
              <a:buNone/>
            </a:pPr>
            <a:r>
              <a:rPr lang="cs-CZ" dirty="0" smtClean="0"/>
              <a:t>V </a:t>
            </a:r>
            <a:r>
              <a:rPr lang="cs-CZ" dirty="0" err="1" smtClean="0"/>
              <a:t>mikrotiku</a:t>
            </a:r>
            <a:r>
              <a:rPr lang="cs-CZ" dirty="0" smtClean="0"/>
              <a:t> se dá téměř vše okomentovat (přidat k záznamu poznámku) a je tomu tak i u </a:t>
            </a:r>
            <a:r>
              <a:rPr lang="cs-CZ" dirty="0" err="1" smtClean="0"/>
              <a:t>access</a:t>
            </a:r>
            <a:r>
              <a:rPr lang="cs-CZ" dirty="0" smtClean="0"/>
              <a:t> listů. Pokud si klikneme na záznam v </a:t>
            </a:r>
            <a:r>
              <a:rPr lang="cs-CZ" dirty="0" err="1" smtClean="0"/>
              <a:t>access</a:t>
            </a:r>
            <a:r>
              <a:rPr lang="cs-CZ" dirty="0" smtClean="0"/>
              <a:t> listu, a stiskneme klávesu „C“ nebo tlačítko žlutého papírku v horní nabídce, otevře se okno pro zapsání poznámky. Pak v kartě </a:t>
            </a:r>
            <a:r>
              <a:rPr lang="cs-CZ" dirty="0" err="1" smtClean="0"/>
              <a:t>registration</a:t>
            </a:r>
            <a:r>
              <a:rPr lang="cs-CZ" dirty="0" smtClean="0"/>
              <a:t> vidíme připojená zařízení včetně tohoto komentáře, tzn. nemusíme složitě </a:t>
            </a:r>
            <a:r>
              <a:rPr lang="cs-CZ" dirty="0" smtClean="0"/>
              <a:t>vyhledávat, </a:t>
            </a:r>
            <a:r>
              <a:rPr lang="cs-CZ" dirty="0" smtClean="0"/>
              <a:t>čí je toto MAC Adresa.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Users\jansa\Dropbox\šablony 19,20\19\coment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188913"/>
            <a:ext cx="8496300" cy="5900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 txBox="1">
            <a:spLocks/>
          </p:cNvSpPr>
          <p:nvPr/>
        </p:nvSpPr>
        <p:spPr>
          <a:xfrm>
            <a:off x="395288" y="6032500"/>
            <a:ext cx="8218487" cy="825500"/>
          </a:xfrm>
          <a:prstGeom prst="rect">
            <a:avLst/>
          </a:prstGeom>
        </p:spPr>
        <p:txBody>
          <a:bodyPr/>
          <a:lstStyle/>
          <a:p>
            <a:pPr algn="just" eaLnBrk="0" hangingPunct="0"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cs-CZ" sz="3000" dirty="0">
                <a:latin typeface="+mn-lt"/>
                <a:cs typeface="+mn-cs"/>
              </a:rPr>
              <a:t>Přidání komentáře v </a:t>
            </a:r>
            <a:r>
              <a:rPr lang="cs-CZ" sz="3000" dirty="0" err="1">
                <a:latin typeface="+mn-lt"/>
                <a:cs typeface="+mn-cs"/>
              </a:rPr>
              <a:t>access</a:t>
            </a:r>
            <a:r>
              <a:rPr lang="cs-CZ" sz="3000" dirty="0">
                <a:latin typeface="+mn-lt"/>
                <a:cs typeface="+mn-cs"/>
              </a:rPr>
              <a:t> listu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59113" y="1052513"/>
            <a:ext cx="720725" cy="21590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878138" y="1341438"/>
            <a:ext cx="287337" cy="21590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692275" y="2636838"/>
            <a:ext cx="2735263" cy="21590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Users\jansa\Dropbox\šablony 19,20\19\registration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613" y="188913"/>
            <a:ext cx="8497887" cy="5900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 txBox="1">
            <a:spLocks/>
          </p:cNvSpPr>
          <p:nvPr/>
        </p:nvSpPr>
        <p:spPr>
          <a:xfrm>
            <a:off x="395288" y="6032500"/>
            <a:ext cx="8640762" cy="825500"/>
          </a:xfrm>
          <a:prstGeom prst="rect">
            <a:avLst/>
          </a:prstGeom>
        </p:spPr>
        <p:txBody>
          <a:bodyPr/>
          <a:lstStyle/>
          <a:p>
            <a:pPr algn="just" eaLnBrk="0" hangingPunct="0"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cs-CZ" sz="2800" dirty="0">
                <a:latin typeface="+mn-lt"/>
                <a:cs typeface="+mn-cs"/>
              </a:rPr>
              <a:t>Komentář zobrazený v seznamu připojených zařízení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3779838" y="1052513"/>
            <a:ext cx="720725" cy="21590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692275" y="1738313"/>
            <a:ext cx="2303463" cy="21590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Export access listu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2950" cy="4525963"/>
          </a:xfrm>
        </p:spPr>
        <p:txBody>
          <a:bodyPr/>
          <a:lstStyle/>
          <a:p>
            <a:pPr marL="0" indent="0" algn="just">
              <a:buFont typeface="Wingdings 2" pitchFamily="18" charset="2"/>
              <a:buNone/>
            </a:pPr>
            <a:r>
              <a:rPr lang="cs-CZ" smtClean="0"/>
              <a:t>Pokud nastane případ, že ve firmě máte více přístupových bodů a chcete mít na všech stejný access list, tak jedno řešení je MAC adresu vepsat do všech zařízení, což je poměrně pracné, pokud máme například pět přístupových bodů a do každého přidáme např. 20 MAC adres. Proto je zde možnost vyexportovat všechny záznamy z access listu do souboru a ten pak nahrát do ostatních zařízení a z tohoto souboru pak seznam MAC adres naimportovat.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Export access listu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413" cy="4525963"/>
          </a:xfrm>
        </p:spPr>
        <p:txBody>
          <a:bodyPr/>
          <a:lstStyle/>
          <a:p>
            <a:pPr marL="0" indent="0" algn="just">
              <a:buFont typeface="Wingdings 2" pitchFamily="18" charset="2"/>
              <a:buNone/>
            </a:pPr>
            <a:r>
              <a:rPr lang="cs-CZ" smtClean="0"/>
              <a:t>Export access listu provede tak, že v levém menu zvolíme z nabídky tlačítko New Terminal. Zde napíšeme příkaz:</a:t>
            </a:r>
          </a:p>
          <a:p>
            <a:pPr marL="0" indent="0" algn="just">
              <a:buFont typeface="Wingdings 2" pitchFamily="18" charset="2"/>
              <a:buNone/>
            </a:pPr>
            <a:endParaRPr lang="cs-CZ" smtClean="0"/>
          </a:p>
          <a:p>
            <a:pPr marL="0" indent="0" algn="just">
              <a:buFont typeface="Wingdings 2" pitchFamily="18" charset="2"/>
              <a:buNone/>
            </a:pPr>
            <a:r>
              <a:rPr lang="cs-CZ" i="1" smtClean="0"/>
              <a:t>interface wireless access-list export file=název</a:t>
            </a:r>
          </a:p>
          <a:p>
            <a:pPr marL="0" indent="0" algn="just">
              <a:buFont typeface="Wingdings 2" pitchFamily="18" charset="2"/>
              <a:buNone/>
            </a:pPr>
            <a:endParaRPr lang="cs-CZ" smtClean="0"/>
          </a:p>
          <a:p>
            <a:pPr marL="0" indent="0" algn="just">
              <a:buFont typeface="Wingdings 2" pitchFamily="18" charset="2"/>
              <a:buNone/>
            </a:pPr>
            <a:r>
              <a:rPr lang="cs-CZ" smtClean="0"/>
              <a:t>POZOR! - &gt; V názvu souboru nesmí být mezera!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C:\Users\jansa\Dropbox\šablony 19,20\19\registration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613" y="188913"/>
            <a:ext cx="8497887" cy="5900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 txBox="1">
            <a:spLocks/>
          </p:cNvSpPr>
          <p:nvPr/>
        </p:nvSpPr>
        <p:spPr>
          <a:xfrm>
            <a:off x="395288" y="6032500"/>
            <a:ext cx="8640762" cy="825500"/>
          </a:xfrm>
          <a:prstGeom prst="rect">
            <a:avLst/>
          </a:prstGeom>
        </p:spPr>
        <p:txBody>
          <a:bodyPr/>
          <a:lstStyle/>
          <a:p>
            <a:pPr algn="just" eaLnBrk="0" hangingPunct="0"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cs-CZ" sz="2800" dirty="0">
                <a:latin typeface="+mn-lt"/>
                <a:cs typeface="+mn-cs"/>
              </a:rPr>
              <a:t>Export pomocí příkazu do souboru</a:t>
            </a:r>
          </a:p>
        </p:txBody>
      </p:sp>
      <p:sp>
        <p:nvSpPr>
          <p:cNvPr id="4" name="Obdélník 3"/>
          <p:cNvSpPr/>
          <p:nvPr/>
        </p:nvSpPr>
        <p:spPr>
          <a:xfrm>
            <a:off x="684213" y="4365625"/>
            <a:ext cx="719137" cy="21590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32138" y="5140325"/>
            <a:ext cx="3960812" cy="21590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C:\Users\jansa\Dropbox\šablony 19,20\19\registration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613" y="188913"/>
            <a:ext cx="8497887" cy="5900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 txBox="1">
            <a:spLocks/>
          </p:cNvSpPr>
          <p:nvPr/>
        </p:nvSpPr>
        <p:spPr>
          <a:xfrm>
            <a:off x="395288" y="6032500"/>
            <a:ext cx="7921625" cy="825500"/>
          </a:xfrm>
          <a:prstGeom prst="rect">
            <a:avLst/>
          </a:prstGeom>
        </p:spPr>
        <p:txBody>
          <a:bodyPr/>
          <a:lstStyle/>
          <a:p>
            <a:pPr algn="just" eaLnBrk="0" hangingPunct="0"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cs-CZ" sz="2600" dirty="0">
                <a:latin typeface="+mn-lt"/>
                <a:cs typeface="+mn-cs"/>
              </a:rPr>
              <a:t>Tento soubor si zkopírujeme do počítače a pak nakopírujeme do dalšího zařízení do </a:t>
            </a:r>
            <a:r>
              <a:rPr lang="cs-CZ" sz="2600" dirty="0" err="1">
                <a:latin typeface="+mn-lt"/>
                <a:cs typeface="+mn-cs"/>
              </a:rPr>
              <a:t>files</a:t>
            </a:r>
            <a:endParaRPr lang="cs-CZ" sz="2600" dirty="0">
              <a:latin typeface="+mn-lt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188" y="3467100"/>
            <a:ext cx="720725" cy="21590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908175" y="1412875"/>
            <a:ext cx="5327650" cy="21590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Import access listu</a:t>
            </a:r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413" cy="4525963"/>
          </a:xfrm>
        </p:spPr>
        <p:txBody>
          <a:bodyPr/>
          <a:lstStyle/>
          <a:p>
            <a:pPr marL="0" indent="0" algn="just">
              <a:buFont typeface="Wingdings 2" pitchFamily="18" charset="2"/>
              <a:buNone/>
            </a:pPr>
            <a:r>
              <a:rPr lang="cs-CZ" smtClean="0"/>
              <a:t>Po nahrání souboru do dalšího zařízení zde otevřeme New terminal kliknutím na v levém menu a napíšeme příkaz:</a:t>
            </a:r>
          </a:p>
          <a:p>
            <a:pPr marL="0" indent="0" algn="just">
              <a:buFont typeface="Wingdings 2" pitchFamily="18" charset="2"/>
              <a:buNone/>
            </a:pPr>
            <a:endParaRPr lang="cs-CZ" smtClean="0"/>
          </a:p>
          <a:p>
            <a:pPr marL="0" indent="0" algn="just">
              <a:buFont typeface="Wingdings 2" pitchFamily="18" charset="2"/>
              <a:buNone/>
            </a:pPr>
            <a:r>
              <a:rPr lang="cs-CZ" i="1" smtClean="0"/>
              <a:t>Import file-name=nazev_souboru</a:t>
            </a:r>
          </a:p>
          <a:p>
            <a:pPr marL="0" indent="0" algn="just">
              <a:buFont typeface="Wingdings 2" pitchFamily="18" charset="2"/>
              <a:buNone/>
            </a:pPr>
            <a:endParaRPr lang="cs-CZ" smtClean="0"/>
          </a:p>
          <a:p>
            <a:pPr marL="0" indent="0" algn="just">
              <a:buFont typeface="Wingdings 2" pitchFamily="18" charset="2"/>
              <a:buNone/>
            </a:pPr>
            <a:r>
              <a:rPr lang="cs-CZ" smtClean="0"/>
              <a:t>Tento soubor se musí nacházet ve files v tomto zařízení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C:\Users\jansa\Dropbox\šablony 19,20\19\registration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4650" y="188913"/>
            <a:ext cx="8405813" cy="5900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 txBox="1">
            <a:spLocks/>
          </p:cNvSpPr>
          <p:nvPr/>
        </p:nvSpPr>
        <p:spPr>
          <a:xfrm>
            <a:off x="395288" y="6032500"/>
            <a:ext cx="8640762" cy="825500"/>
          </a:xfrm>
          <a:prstGeom prst="rect">
            <a:avLst/>
          </a:prstGeom>
        </p:spPr>
        <p:txBody>
          <a:bodyPr/>
          <a:lstStyle/>
          <a:p>
            <a:pPr algn="just" eaLnBrk="0" hangingPunct="0"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cs-CZ" sz="2800" dirty="0">
                <a:latin typeface="+mn-lt"/>
                <a:cs typeface="+mn-cs"/>
              </a:rPr>
              <a:t>import pomocí příkazu ze souboru</a:t>
            </a:r>
          </a:p>
        </p:txBody>
      </p:sp>
      <p:sp>
        <p:nvSpPr>
          <p:cNvPr id="4" name="Obdélník 3"/>
          <p:cNvSpPr/>
          <p:nvPr/>
        </p:nvSpPr>
        <p:spPr>
          <a:xfrm>
            <a:off x="638175" y="3375025"/>
            <a:ext cx="719138" cy="21590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32138" y="4868863"/>
            <a:ext cx="2519362" cy="21590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Závěr</a:t>
            </a:r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413" cy="4525963"/>
          </a:xfrm>
        </p:spPr>
        <p:txBody>
          <a:bodyPr/>
          <a:lstStyle/>
          <a:p>
            <a:pPr marL="0" indent="0" algn="just">
              <a:buFont typeface="Wingdings 2" pitchFamily="18" charset="2"/>
              <a:buNone/>
            </a:pPr>
            <a:r>
              <a:rPr lang="cs-CZ" smtClean="0"/>
              <a:t>V této prezentaci jsme si ukázali další možnost zabezpečení bezdrátové sítě. Toto zabezpečení lze libovolně kombinovat například s heslem.</a:t>
            </a:r>
          </a:p>
          <a:p>
            <a:pPr marL="0" indent="0" algn="just">
              <a:buFont typeface="Wingdings 2" pitchFamily="18" charset="2"/>
              <a:buNone/>
            </a:pPr>
            <a:r>
              <a:rPr lang="cs-CZ" smtClean="0"/>
              <a:t>Dále jsem se zmínil o nahrání funkčního access listu do dalších zařízení, abychom do každého mikrotiku nemuseli vepisovat MAC adresy jednotlivě.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3606</TotalTime>
  <Words>568</Words>
  <Application>Microsoft Office PowerPoint</Application>
  <PresentationFormat>Předvádění na obrazovce (4:3)</PresentationFormat>
  <Paragraphs>55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3" baseType="lpstr">
      <vt:lpstr>Arial</vt:lpstr>
      <vt:lpstr>Franklin Gothic Book</vt:lpstr>
      <vt:lpstr>Wingdings 2</vt:lpstr>
      <vt:lpstr>Calibri</vt:lpstr>
      <vt:lpstr>Technický</vt:lpstr>
      <vt:lpstr>Snímek 1</vt:lpstr>
      <vt:lpstr>MIKrotik RB 433</vt:lpstr>
      <vt:lpstr>Úvod</vt:lpstr>
      <vt:lpstr>Co je to access list?</vt:lpstr>
      <vt:lpstr>Zapnutí access listu</vt:lpstr>
      <vt:lpstr>Snímek 6</vt:lpstr>
      <vt:lpstr>Přidávání Mac na access list</vt:lpstr>
      <vt:lpstr>Snímek 8</vt:lpstr>
      <vt:lpstr>Komentáře</vt:lpstr>
      <vt:lpstr>Snímek 10</vt:lpstr>
      <vt:lpstr>Snímek 11</vt:lpstr>
      <vt:lpstr>Export access listu</vt:lpstr>
      <vt:lpstr>Export access listu</vt:lpstr>
      <vt:lpstr>Snímek 14</vt:lpstr>
      <vt:lpstr>Snímek 15</vt:lpstr>
      <vt:lpstr>Import access listu</vt:lpstr>
      <vt:lpstr>Snímek 17</vt:lpstr>
      <vt:lpstr>Závěr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WA2204A</dc:title>
  <dc:creator>jansa</dc:creator>
  <cp:lastModifiedBy>Dum</cp:lastModifiedBy>
  <cp:revision>132</cp:revision>
  <dcterms:created xsi:type="dcterms:W3CDTF">2013-01-29T06:45:13Z</dcterms:created>
  <dcterms:modified xsi:type="dcterms:W3CDTF">2014-05-06T12:52:16Z</dcterms:modified>
</cp:coreProperties>
</file>