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7" r:id="rId3"/>
    <p:sldId id="261" r:id="rId4"/>
    <p:sldId id="258" r:id="rId5"/>
    <p:sldId id="262" r:id="rId6"/>
    <p:sldId id="259" r:id="rId7"/>
    <p:sldId id="256" r:id="rId8"/>
    <p:sldId id="264" r:id="rId9"/>
    <p:sldId id="265"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Rg st="1" end="9"/>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58"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13.9.2011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13.9.2011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13.9.2011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13.9.2011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13.9.2011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13.9.2011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7115814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Kraj Vysočina</a:t>
            </a:r>
            <a:endParaRPr lang="cs-CZ" dirty="0"/>
          </a:p>
        </p:txBody>
      </p:sp>
      <p:sp>
        <p:nvSpPr>
          <p:cNvPr id="3" name="Zástupný symbol pro obsah 2"/>
          <p:cNvSpPr>
            <a:spLocks noGrp="1"/>
          </p:cNvSpPr>
          <p:nvPr>
            <p:ph idx="1"/>
          </p:nvPr>
        </p:nvSpPr>
        <p:spPr/>
        <p:txBody>
          <a:bodyPr/>
          <a:lstStyle/>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628800"/>
            <a:ext cx="8208912"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25252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Kde leží Česká republika v Evropě?</a:t>
            </a:r>
            <a:endParaRPr lang="cs-CZ"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1155778"/>
            <a:ext cx="7942518" cy="53326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570089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endParaRPr lang="cs-CZ"/>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0648"/>
            <a:ext cx="9144000" cy="5832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Šipka dolů 3"/>
          <p:cNvSpPr/>
          <p:nvPr/>
        </p:nvSpPr>
        <p:spPr>
          <a:xfrm>
            <a:off x="3844086" y="2687768"/>
            <a:ext cx="484632" cy="978408"/>
          </a:xfrm>
          <a:prstGeom prst="down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4528185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Kde leží Kraj Vysočina v ČR?</a:t>
            </a:r>
            <a:endParaRPr lang="cs-CZ" dirty="0"/>
          </a:p>
        </p:txBody>
      </p:sp>
      <p:pic>
        <p:nvPicPr>
          <p:cNvPr id="1026" name="Picture 2" descr="C:\Users\OEM\Pictures\mapa-cr-slepa-kraje.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185295"/>
            <a:ext cx="7905750" cy="4630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54884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endParaRPr lang="cs-CZ"/>
          </a:p>
        </p:txBody>
      </p:sp>
      <p:pic>
        <p:nvPicPr>
          <p:cNvPr id="1026" name="Picture 2" descr="C:\Users\OEM\Pictures\krajec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0648"/>
            <a:ext cx="9144000" cy="6597352"/>
          </a:xfrm>
          <a:prstGeom prst="rect">
            <a:avLst/>
          </a:prstGeom>
          <a:noFill/>
          <a:extLst>
            <a:ext uri="{909E8E84-426E-40DD-AFC4-6F175D3DCCD1}">
              <a14:hiddenFill xmlns:a14="http://schemas.microsoft.com/office/drawing/2010/main">
                <a:solidFill>
                  <a:srgbClr val="FFFFFF"/>
                </a:solidFill>
              </a14:hiddenFill>
            </a:ext>
          </a:extLst>
        </p:spPr>
      </p:pic>
      <p:sp>
        <p:nvSpPr>
          <p:cNvPr id="4" name="Šipka dolů 3"/>
          <p:cNvSpPr/>
          <p:nvPr/>
        </p:nvSpPr>
        <p:spPr>
          <a:xfrm>
            <a:off x="4716016" y="3356992"/>
            <a:ext cx="484632" cy="97840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2799405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dirty="0" smtClean="0"/>
              <a:t>Kraj Vysočina</a:t>
            </a:r>
            <a:endParaRPr lang="cs-CZ" sz="2400" dirty="0"/>
          </a:p>
        </p:txBody>
      </p:sp>
      <p:sp>
        <p:nvSpPr>
          <p:cNvPr id="3" name="Zástupný symbol pro obsah 2"/>
          <p:cNvSpPr>
            <a:spLocks noGrp="1"/>
          </p:cNvSpPr>
          <p:nvPr>
            <p:ph idx="1"/>
          </p:nvPr>
        </p:nvSpPr>
        <p:spPr>
          <a:xfrm>
            <a:off x="467544" y="1600200"/>
            <a:ext cx="8219256" cy="4925144"/>
          </a:xfrm>
        </p:spPr>
        <p:txBody>
          <a:bodyPr>
            <a:normAutofit fontScale="25000" lnSpcReduction="20000"/>
          </a:bodyPr>
          <a:lstStyle/>
          <a:p>
            <a:r>
              <a:rPr lang="cs-CZ" sz="8000" dirty="0" smtClean="0"/>
              <a:t>Kraj </a:t>
            </a:r>
            <a:r>
              <a:rPr lang="cs-CZ" sz="8000" dirty="0"/>
              <a:t>Vysočina (původním názvem Jihlavský kraj) leží na pomezí Čech a Moravy. Je jedním ze tří vnitrozemských krajů v Česku. Vysočina a hlavní město Praha jsou jediné dva samosprávné kraje v Česku, které nemají v názvu stanoveném ústavním zákonem slovo „kraj“.</a:t>
            </a:r>
          </a:p>
          <a:p>
            <a:r>
              <a:rPr lang="cs-CZ" sz="8000" dirty="0"/>
              <a:t>Sídelním městem kraje je statutární město Jihlava.</a:t>
            </a:r>
          </a:p>
          <a:p>
            <a:r>
              <a:rPr lang="cs-CZ" sz="8000" dirty="0"/>
              <a:t>Celé území kraje Vysočina leží v oblasti Českomoravské vrchoviny.</a:t>
            </a:r>
          </a:p>
          <a:p>
            <a:r>
              <a:rPr lang="cs-CZ" sz="8000" dirty="0"/>
              <a:t>V Jihlavských vrších (Javořické pahorkatině) se nachází nejvyšší hora Javořice (837 m). Jen o metr nižší je vrchol Devět skal ve Žďárských vrších. Rozvodí moří táhnoucí se od severovýchodu na jihozápad dělí kraj na dvě téměř stejné části. Úmoří Severního moře do kraje zasahuje povodím Labe, Labe samo však krajem neprotéká a vody do něj odtékají řadou menších řek, z nichž k těm důležitějším patří Sázava. Obdobně jihovýchodní polovina kraje patří k úmoří Černého moře a povodí Dunaje, ale do kraje povodí zasahuje menšími řekami, např. Svratkou či Jihlavou.</a:t>
            </a:r>
          </a:p>
          <a:p>
            <a:r>
              <a:rPr lang="cs-CZ" sz="8000" dirty="0" smtClean="0"/>
              <a:t>V </a:t>
            </a:r>
            <a:r>
              <a:rPr lang="cs-CZ" sz="8000" dirty="0"/>
              <a:t>průmyslových odvětvích převažuje strojírenství před průmyslem textilním a potravinářským.</a:t>
            </a:r>
          </a:p>
          <a:p>
            <a:r>
              <a:rPr lang="cs-CZ" sz="8000" dirty="0"/>
              <a:t>Přírodní podmínky předurčují pěstování méně náročných plodin,  zejména brambor.  </a:t>
            </a:r>
          </a:p>
          <a:p>
            <a:pPr marL="0" indent="0">
              <a:buNone/>
            </a:pPr>
            <a:r>
              <a:rPr lang="cs-CZ" sz="8000" dirty="0"/>
              <a:t> </a:t>
            </a:r>
          </a:p>
          <a:p>
            <a:pPr marL="0" indent="0">
              <a:buNone/>
            </a:pPr>
            <a:r>
              <a:rPr lang="cs-CZ" sz="8000" dirty="0" smtClean="0"/>
              <a:t>       </a:t>
            </a:r>
            <a:r>
              <a:rPr lang="cs-CZ" sz="6200" dirty="0" smtClean="0"/>
              <a:t>     </a:t>
            </a:r>
            <a:r>
              <a:rPr lang="cs-CZ" dirty="0" smtClean="0"/>
              <a:t>                                                                                                                  </a:t>
            </a:r>
            <a:endParaRPr lang="cs-CZ" dirty="0"/>
          </a:p>
          <a:p>
            <a:pPr marL="0" indent="0">
              <a:buNone/>
            </a:pPr>
            <a:r>
              <a:rPr lang="cs-CZ" dirty="0" smtClean="0"/>
              <a:t>                                                                                       </a:t>
            </a:r>
          </a:p>
          <a:p>
            <a:endParaRPr lang="cs-CZ" dirty="0" smtClean="0"/>
          </a:p>
          <a:p>
            <a:pPr marL="0" indent="0">
              <a:buNone/>
            </a:pPr>
            <a:r>
              <a:rPr lang="cs-CZ" dirty="0" smtClean="0"/>
              <a:t>                                                                                           </a:t>
            </a:r>
          </a:p>
          <a:p>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7374" y="404664"/>
            <a:ext cx="762000" cy="923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8720" y="764704"/>
            <a:ext cx="1296145" cy="857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80728" y="2420888"/>
            <a:ext cx="1219200" cy="8572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12560" y="1052736"/>
            <a:ext cx="1440160" cy="86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18375" y="2924944"/>
            <a:ext cx="1224136" cy="854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0459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 calcmode="lin" valueType="num">
                                      <p:cBhvr additive="base">
                                        <p:cTn id="6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1080120"/>
          </a:xfrm>
        </p:spPr>
        <p:txBody>
          <a:bodyPr>
            <a:noAutofit/>
          </a:bodyPr>
          <a:lstStyle/>
          <a:p>
            <a:pPr marL="342900" indent="-342900" algn="l">
              <a:buFont typeface="Arial" pitchFamily="34" charset="0"/>
              <a:buChar char="•"/>
            </a:pPr>
            <a:r>
              <a:rPr lang="cs-CZ" sz="2000" dirty="0"/>
              <a:t>Návštěvníci zde naleznou také dvě chráněné krajinné oblasti, kterými jsou Žďárské vrchy a Železné hory. Kromě přírody se turisté mohou těšit na mnoho kulturních památek, hradů, zámků a církevních staveb. </a:t>
            </a:r>
            <a:br>
              <a:rPr lang="cs-CZ" sz="2000" dirty="0"/>
            </a:br>
            <a:endParaRPr lang="cs-CZ" sz="2000" dirty="0"/>
          </a:p>
        </p:txBody>
      </p:sp>
      <p:sp>
        <p:nvSpPr>
          <p:cNvPr id="3" name="Zástupný symbol pro obsah 2"/>
          <p:cNvSpPr>
            <a:spLocks noGrp="1"/>
          </p:cNvSpPr>
          <p:nvPr>
            <p:ph idx="1"/>
          </p:nvPr>
        </p:nvSpPr>
        <p:spPr>
          <a:xfrm>
            <a:off x="457200" y="1268760"/>
            <a:ext cx="8229600" cy="4857403"/>
          </a:xfrm>
        </p:spPr>
        <p:txBody>
          <a:bodyPr>
            <a:normAutofit fontScale="62500" lnSpcReduction="20000"/>
          </a:bodyPr>
          <a:lstStyle/>
          <a:p>
            <a:r>
              <a:rPr lang="cs-CZ" dirty="0" smtClean="0"/>
              <a:t>Z </a:t>
            </a:r>
            <a:r>
              <a:rPr lang="cs-CZ" dirty="0"/>
              <a:t>kulturních památek v kraji byly tři zapsány na Seznam světového kulturního a přírodního dědictví UNESCO. Jsou jimi historické centrum města Telč, Poutní kostel Sv. Jana Nepomuckého na Zelené hoře a židovská čtvrť, židovský hřbitov a Bazilika svatého Prokopa v Třebíči. Mezi lákadla regionu patří také muzeum v Pelhřimově, mapující jedinečné výkony českých a světových rekordmanů.</a:t>
            </a:r>
          </a:p>
          <a:p>
            <a:r>
              <a:rPr lang="cs-CZ" dirty="0"/>
              <a:t>Území kraje je vymezeno územími okresů Havlíčkův Brod, Jihlava, Pelhřimov, Třebíč a Žďár nad Sázavou.</a:t>
            </a:r>
          </a:p>
          <a:p>
            <a:endParaRPr lang="cs-CZ" sz="26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smtClean="0"/>
          </a:p>
          <a:p>
            <a:r>
              <a:rPr lang="cs-CZ" sz="2000" dirty="0"/>
              <a:t> </a:t>
            </a:r>
            <a:r>
              <a:rPr lang="cs-CZ" sz="2900" dirty="0"/>
              <a:t>Jihlava      </a:t>
            </a:r>
            <a:r>
              <a:rPr lang="cs-CZ" sz="2900" dirty="0" smtClean="0"/>
              <a:t>              Žďár </a:t>
            </a:r>
            <a:r>
              <a:rPr lang="cs-CZ" sz="2900" dirty="0"/>
              <a:t>nad Sázavou    </a:t>
            </a:r>
            <a:r>
              <a:rPr lang="cs-CZ" sz="2900" dirty="0" smtClean="0"/>
              <a:t>            Telč                      </a:t>
            </a:r>
            <a:r>
              <a:rPr lang="cs-CZ" sz="2900" dirty="0"/>
              <a:t>Vodní nádrž Želivka</a:t>
            </a:r>
          </a:p>
          <a:p>
            <a:pPr marL="0" indent="0">
              <a:buNone/>
            </a:pPr>
            <a:r>
              <a:rPr lang="cs-CZ" sz="2900" dirty="0"/>
              <a:t>                             </a:t>
            </a:r>
            <a:r>
              <a:rPr lang="cs-CZ" sz="2900" dirty="0" smtClean="0"/>
              <a:t>               </a:t>
            </a:r>
            <a:r>
              <a:rPr lang="cs-CZ" sz="2900" dirty="0"/>
              <a:t>Zelená hora</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960" y="3861048"/>
            <a:ext cx="1951839" cy="12908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5" y="3861049"/>
            <a:ext cx="1832531" cy="12908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48830" y="3861049"/>
            <a:ext cx="1915279" cy="12908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6215" y="3861051"/>
            <a:ext cx="1871413" cy="13109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59506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2" end="12"/>
                                            </p:txEl>
                                          </p:spTgt>
                                        </p:tgtEl>
                                        <p:attrNameLst>
                                          <p:attrName>style.visibility</p:attrName>
                                        </p:attrNameLst>
                                      </p:cBhvr>
                                      <p:to>
                                        <p:strVal val="visible"/>
                                      </p:to>
                                    </p:set>
                                    <p:anim calcmode="lin" valueType="num">
                                      <p:cBhvr additive="base">
                                        <p:cTn id="19"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3" end="13"/>
                                            </p:txEl>
                                          </p:spTgt>
                                        </p:tgtEl>
                                        <p:attrNameLst>
                                          <p:attrName>style.visibility</p:attrName>
                                        </p:attrNameLst>
                                      </p:cBhvr>
                                      <p:to>
                                        <p:strVal val="visible"/>
                                      </p:to>
                                    </p:set>
                                    <p:anim calcmode="lin" valueType="num">
                                      <p:cBhvr additive="base">
                                        <p:cTn id="2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600" dirty="0" smtClean="0"/>
              <a:t>Použité zdroje:</a:t>
            </a:r>
            <a:endParaRPr lang="cs-CZ" sz="1600" dirty="0"/>
          </a:p>
        </p:txBody>
      </p:sp>
      <p:sp>
        <p:nvSpPr>
          <p:cNvPr id="3" name="Zástupný symbol pro obsah 2"/>
          <p:cNvSpPr>
            <a:spLocks noGrp="1"/>
          </p:cNvSpPr>
          <p:nvPr>
            <p:ph idx="1"/>
          </p:nvPr>
        </p:nvSpPr>
        <p:spPr/>
        <p:txBody>
          <a:bodyPr>
            <a:normAutofit/>
          </a:bodyPr>
          <a:lstStyle/>
          <a:p>
            <a:r>
              <a:rPr lang="cs-CZ" sz="1600" dirty="0"/>
              <a:t>http://www.mapy-stiefel.cz</a:t>
            </a:r>
          </a:p>
          <a:p>
            <a:r>
              <a:rPr lang="cs-CZ" sz="1600" dirty="0"/>
              <a:t>                       zemepis.com</a:t>
            </a:r>
          </a:p>
          <a:p>
            <a:r>
              <a:rPr lang="cs-CZ" sz="1600" dirty="0"/>
              <a:t>                       tema.novinky.cz</a:t>
            </a:r>
          </a:p>
          <a:p>
            <a:r>
              <a:rPr lang="cs-CZ" sz="1600" dirty="0"/>
              <a:t>                       wikipedia.org                </a:t>
            </a:r>
          </a:p>
          <a:p>
            <a:r>
              <a:rPr lang="cs-CZ" sz="1600" dirty="0"/>
              <a:t>                       </a:t>
            </a:r>
            <a:r>
              <a:rPr lang="cs-CZ" sz="1600" dirty="0" smtClean="0"/>
              <a:t>region-vysočina.cz</a:t>
            </a:r>
          </a:p>
          <a:p>
            <a:r>
              <a:rPr lang="cs-CZ" sz="1600" dirty="0"/>
              <a:t> </a:t>
            </a:r>
            <a:r>
              <a:rPr lang="cs-CZ" sz="1600" dirty="0" smtClean="0"/>
              <a:t>                      atlasceska.cz</a:t>
            </a:r>
            <a:endParaRPr lang="cs-CZ" sz="1600" dirty="0"/>
          </a:p>
          <a:p>
            <a:pPr marL="0" indent="0">
              <a:buNone/>
            </a:pPr>
            <a:r>
              <a:rPr lang="cs-CZ" sz="1600" dirty="0"/>
              <a:t>                       </a:t>
            </a:r>
          </a:p>
          <a:p>
            <a:endParaRPr lang="cs-CZ" sz="1600" dirty="0"/>
          </a:p>
        </p:txBody>
      </p:sp>
    </p:spTree>
    <p:extLst>
      <p:ext uri="{BB962C8B-B14F-4D97-AF65-F5344CB8AC3E}">
        <p14:creationId xmlns:p14="http://schemas.microsoft.com/office/powerpoint/2010/main" val="3088094919"/>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186</Words>
  <Application>Microsoft Office PowerPoint</Application>
  <PresentationFormat>Předvádění na obrazovce (4:3)</PresentationFormat>
  <Paragraphs>38</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Prezentace aplikace PowerPoint</vt:lpstr>
      <vt:lpstr>Kraj Vysočina</vt:lpstr>
      <vt:lpstr>Kde leží Česká republika v Evropě?</vt:lpstr>
      <vt:lpstr>Prezentace aplikace PowerPoint</vt:lpstr>
      <vt:lpstr>Kde leží Kraj Vysočina v ČR?</vt:lpstr>
      <vt:lpstr>Prezentace aplikace PowerPoint</vt:lpstr>
      <vt:lpstr>Kraj Vysočina</vt:lpstr>
      <vt:lpstr>Návštěvníci zde naleznou také dvě chráněné krajinné oblasti, kterými jsou Žďárské vrchy a Železné hory. Kromě přírody se turisté mohou těšit na mnoho kulturních památek, hradů, zámků a církevních staveb.  </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OEM</dc:creator>
  <cp:lastModifiedBy>OEM</cp:lastModifiedBy>
  <cp:revision>26</cp:revision>
  <dcterms:created xsi:type="dcterms:W3CDTF">2011-09-07T14:32:50Z</dcterms:created>
  <dcterms:modified xsi:type="dcterms:W3CDTF">2011-09-13T17:31:39Z</dcterms:modified>
</cp:coreProperties>
</file>