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57 w 64000"/>
                <a:gd name="T1" fmla="*/ -38 h 64000"/>
                <a:gd name="T2" fmla="*/ 83 w 64000"/>
                <a:gd name="T3" fmla="*/ 0 h 64000"/>
                <a:gd name="T4" fmla="*/ 57 w 64000"/>
                <a:gd name="T5" fmla="*/ 38 h 64000"/>
                <a:gd name="T6" fmla="*/ 57 w 64000"/>
                <a:gd name="T7" fmla="*/ 38 h 64000"/>
                <a:gd name="T8" fmla="*/ 57 w 64000"/>
                <a:gd name="T9" fmla="*/ 38 h 64000"/>
                <a:gd name="T10" fmla="*/ 57 w 64000"/>
                <a:gd name="T11" fmla="*/ 38 h 64000"/>
                <a:gd name="T12" fmla="*/ 57 w 64000"/>
                <a:gd name="T13" fmla="*/ -38 h 64000"/>
                <a:gd name="T14" fmla="*/ 57 w 64000"/>
                <a:gd name="T15" fmla="*/ -38 h 64000"/>
                <a:gd name="T16" fmla="*/ 57 w 64000"/>
                <a:gd name="T17" fmla="*/ -38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81 w 64000"/>
                <a:gd name="T1" fmla="*/ -41 h 64000"/>
                <a:gd name="T2" fmla="*/ 101 w 64000"/>
                <a:gd name="T3" fmla="*/ 0 h 64000"/>
                <a:gd name="T4" fmla="*/ 81 w 64000"/>
                <a:gd name="T5" fmla="*/ 41 h 64000"/>
                <a:gd name="T6" fmla="*/ 81 w 64000"/>
                <a:gd name="T7" fmla="*/ 41 h 64000"/>
                <a:gd name="T8" fmla="*/ 81 w 64000"/>
                <a:gd name="T9" fmla="*/ 41 h 64000"/>
                <a:gd name="T10" fmla="*/ 81 w 64000"/>
                <a:gd name="T11" fmla="*/ 41 h 64000"/>
                <a:gd name="T12" fmla="*/ 81 w 64000"/>
                <a:gd name="T13" fmla="*/ -41 h 64000"/>
                <a:gd name="T14" fmla="*/ 81 w 64000"/>
                <a:gd name="T15" fmla="*/ -41 h 64000"/>
                <a:gd name="T16" fmla="*/ 81 w 64000"/>
                <a:gd name="T17" fmla="*/ -41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36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2C98CA77-0955-485F-B44B-B39D0A3A0E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6A6AC5-ECDA-4B4B-A15A-A5C7A37447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4CFA76-12C0-4C06-B45A-477DCDC541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996E61-345D-4538-87D4-DB931F6CB1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E4C34E6-0E14-4330-BB83-B85B19594FA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C6035-8B9B-4E83-BF3D-60E23FB272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3D4B027-B429-42CC-BB16-E3673C83BA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245F37-5A11-4A79-92CA-5E822598E1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14BFBD-B5BC-41EB-B7A0-A38414DB0C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9B0BD0-F5D9-4054-A312-DD2FA59BA3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A43194-466A-4734-8226-8121BD9FC4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2EBD09F-686E-480E-82A2-9D81C26EB82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037408-FD48-4E46-8453-7B64CE3461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87B8A9-9833-4307-9F9D-65AC5D0CC3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82 w 64000"/>
                <a:gd name="T1" fmla="*/ -25 h 64000"/>
                <a:gd name="T2" fmla="*/ 105 w 64000"/>
                <a:gd name="T3" fmla="*/ 0 h 64000"/>
                <a:gd name="T4" fmla="*/ 82 w 64000"/>
                <a:gd name="T5" fmla="*/ 25 h 64000"/>
                <a:gd name="T6" fmla="*/ 82 w 64000"/>
                <a:gd name="T7" fmla="*/ 25 h 64000"/>
                <a:gd name="T8" fmla="*/ 82 w 64000"/>
                <a:gd name="T9" fmla="*/ 25 h 64000"/>
                <a:gd name="T10" fmla="*/ 82 w 64000"/>
                <a:gd name="T11" fmla="*/ 25 h 64000"/>
                <a:gd name="T12" fmla="*/ 82 w 64000"/>
                <a:gd name="T13" fmla="*/ -25 h 64000"/>
                <a:gd name="T14" fmla="*/ 82 w 64000"/>
                <a:gd name="T15" fmla="*/ -25 h 64000"/>
                <a:gd name="T16" fmla="*/ 82 w 64000"/>
                <a:gd name="T17" fmla="*/ -25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46 w 64000"/>
                <a:gd name="T1" fmla="*/ -25 h 64000"/>
                <a:gd name="T2" fmla="*/ 59 w 64000"/>
                <a:gd name="T3" fmla="*/ 0 h 64000"/>
                <a:gd name="T4" fmla="*/ 46 w 64000"/>
                <a:gd name="T5" fmla="*/ 25 h 64000"/>
                <a:gd name="T6" fmla="*/ 46 w 64000"/>
                <a:gd name="T7" fmla="*/ 25 h 64000"/>
                <a:gd name="T8" fmla="*/ 46 w 64000"/>
                <a:gd name="T9" fmla="*/ 25 h 64000"/>
                <a:gd name="T10" fmla="*/ 46 w 64000"/>
                <a:gd name="T11" fmla="*/ 25 h 64000"/>
                <a:gd name="T12" fmla="*/ 46 w 64000"/>
                <a:gd name="T13" fmla="*/ -25 h 64000"/>
                <a:gd name="T14" fmla="*/ 46 w 64000"/>
                <a:gd name="T15" fmla="*/ -25 h 64000"/>
                <a:gd name="T16" fmla="*/ 46 w 64000"/>
                <a:gd name="T17" fmla="*/ -25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34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23BE72C6-3650-47A3-9FF6-C8B62F1FFB6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3/Martyrs_of_Gorkum.jpg" TargetMode="External"/><Relationship Id="rId2" Type="http://schemas.openxmlformats.org/officeDocument/2006/relationships/hyperlink" Target="http://upload.wikimedia.org/wikipedia/commons/3/38/HenriI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1/1b/Francis_Drakes_portrait_in_The_World_Encompassed.jpg" TargetMode="External"/><Relationship Id="rId4" Type="http://schemas.openxmlformats.org/officeDocument/2006/relationships/hyperlink" Target="http://upload.wikimedia.org/wikipedia/commons/a/af/Darnley_stage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14" name="Group 42"/>
          <p:cNvGraphicFramePr>
            <a:graphicFrameLocks noGrp="1"/>
          </p:cNvGraphicFramePr>
          <p:nvPr/>
        </p:nvGraphicFramePr>
        <p:xfrm>
          <a:off x="1333500" y="1628775"/>
          <a:ext cx="6767513" cy="4886326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ŠKOLY: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Základní škola a mateřská škola Bohdalov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CZ.1.07/1.4.00/21.3806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ŠABLONA: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III/2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VZDĚLÁVACÍ OBLAST: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Člověk a společnost, Dějepis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MATERIÁLU: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VY_32_INOVACE_11_2D-Západní Evropa v 16. století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9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AUTOR: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Mgr. Hana Kafková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9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Březen 2014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OVĚŘENÍ: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8. dubna 2014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397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ANOTACE: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5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anose="05000000000000000000" pitchFamily="2" charset="2"/>
                        <a:defRPr sz="17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Prezentace seznamuje žáky s nejvýznamnějšími událostmi ve Francii, Španělsku a Anglii v 16. století. Slouží k vizualizaci učiva a jako zápis do sešitu. Závěrečné úkoly upevní získané poznatky a vedou k další samostatné práci s tématem.</a:t>
                      </a: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2298700"/>
          </a:xfrm>
        </p:spPr>
        <p:txBody>
          <a:bodyPr/>
          <a:lstStyle/>
          <a:p>
            <a:pPr eaLnBrk="1" hangingPunct="1"/>
            <a:r>
              <a:rPr lang="cs-CZ" altLang="cs-CZ" b="1" u="sng" smtClean="0"/>
              <a:t>Západní Evropa v 16. století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Francie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válka mezi katolíky a kalvinisty(=hugenoty) (</a:t>
            </a:r>
            <a:r>
              <a:rPr lang="cs-CZ" altLang="cs-CZ" dirty="0" err="1" smtClean="0"/>
              <a:t>igenoty</a:t>
            </a:r>
            <a:r>
              <a:rPr lang="cs-CZ" altLang="cs-CZ" dirty="0" smtClean="0"/>
              <a:t>)</a:t>
            </a:r>
          </a:p>
          <a:p>
            <a:pPr eaLnBrk="1" hangingPunct="1"/>
            <a:r>
              <a:rPr lang="cs-CZ" altLang="cs-CZ" dirty="0" smtClean="0"/>
              <a:t>bartolomějská noc – hromadné vraždění hugenotů na svatbě Jindřicha IV. </a:t>
            </a:r>
            <a:r>
              <a:rPr lang="cs-CZ" altLang="cs-CZ" dirty="0" smtClean="0"/>
              <a:t>Navarrského </a:t>
            </a: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dirty="0" smtClean="0"/>
              <a:t>Jindřich IV. </a:t>
            </a:r>
            <a:r>
              <a:rPr lang="cs-CZ" altLang="cs-CZ" dirty="0" smtClean="0"/>
              <a:t>Navarrský </a:t>
            </a:r>
            <a:endParaRPr lang="cs-CZ" altLang="cs-CZ" dirty="0" smtClean="0"/>
          </a:p>
        </p:txBody>
      </p:sp>
      <p:sp>
        <p:nvSpPr>
          <p:cNvPr id="6147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altLang="cs-CZ" sz="2500" smtClean="0"/>
          </a:p>
          <a:p>
            <a:pPr eaLnBrk="1" hangingPunct="1"/>
            <a:r>
              <a:rPr lang="cs-CZ" altLang="cs-CZ" sz="2500" smtClean="0"/>
              <a:t>zavedl mezi katolíky a hugenoty náboženský smír </a:t>
            </a:r>
          </a:p>
        </p:txBody>
      </p:sp>
      <p:pic>
        <p:nvPicPr>
          <p:cNvPr id="6148" name="Picture 7" descr="469px-HenriIV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1050" y="2060575"/>
            <a:ext cx="2305050" cy="3024188"/>
          </a:xfrm>
          <a:noFill/>
        </p:spPr>
      </p:pic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4408488" y="4816475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/>
              <a:t>Obr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Španělsko 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100" smtClean="0"/>
              <a:t>Filip II. – vládl neomezeně – přísný katolík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100" smtClean="0"/>
              <a:t>patřilo jim bohaté Nizozemí – chtělo nezávislost, Španělé pronásledovali kalvinisty=)vypuklo povstání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100" smtClean="0"/>
              <a:t>výsledky: sever země – nezávislé Nizozemí,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100" smtClean="0"/>
              <a:t>                   jih – Belgie – patřilo dál Španělům</a:t>
            </a:r>
          </a:p>
        </p:txBody>
      </p:sp>
      <p:pic>
        <p:nvPicPr>
          <p:cNvPr id="7172" name="Picture 7" descr="Martyrs_of_Gorkum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00" y="3789363"/>
            <a:ext cx="2663825" cy="2808287"/>
          </a:xfrm>
          <a:noFill/>
        </p:spPr>
      </p:pic>
      <p:sp>
        <p:nvSpPr>
          <p:cNvPr id="7173" name="Text Box 8"/>
          <p:cNvSpPr txBox="1">
            <a:spLocks noChangeArrowheads="1"/>
          </p:cNvSpPr>
          <p:nvPr/>
        </p:nvSpPr>
        <p:spPr bwMode="auto">
          <a:xfrm>
            <a:off x="6280150" y="6327775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/>
              <a:t>Obr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  <p:bldP spid="2048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Anglie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altLang="cs-CZ" sz="2500" smtClean="0"/>
          </a:p>
          <a:p>
            <a:pPr eaLnBrk="1" hangingPunct="1"/>
            <a:r>
              <a:rPr lang="cs-CZ" altLang="cs-CZ" sz="2500" smtClean="0"/>
              <a:t>Alžběta I. </a:t>
            </a:r>
          </a:p>
          <a:p>
            <a:pPr eaLnBrk="1" hangingPunct="1"/>
            <a:r>
              <a:rPr lang="cs-CZ" altLang="cs-CZ" sz="2500" smtClean="0"/>
              <a:t>rozkvět obchodu a kultury </a:t>
            </a:r>
          </a:p>
        </p:txBody>
      </p:sp>
      <p:pic>
        <p:nvPicPr>
          <p:cNvPr id="8196" name="Picture 7" descr="410px-Darnley_stage_3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54188" y="1827213"/>
            <a:ext cx="2811462" cy="4114800"/>
          </a:xfrm>
          <a:noFill/>
        </p:spPr>
      </p:pic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4624388" y="5680075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/>
              <a:t>Obr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10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altLang="cs-CZ" sz="2500" smtClean="0"/>
          </a:p>
          <a:p>
            <a:pPr eaLnBrk="1" hangingPunct="1"/>
            <a:r>
              <a:rPr lang="cs-CZ" altLang="cs-CZ" sz="2500" smtClean="0"/>
              <a:t>Angličané porazili španělské loďstvo </a:t>
            </a:r>
          </a:p>
          <a:p>
            <a:pPr eaLnBrk="1" hangingPunct="1"/>
            <a:r>
              <a:rPr lang="cs-CZ" altLang="cs-CZ" sz="2500" smtClean="0"/>
              <a:t>stali se námořní velmocí</a:t>
            </a:r>
          </a:p>
        </p:txBody>
      </p:sp>
      <p:pic>
        <p:nvPicPr>
          <p:cNvPr id="9220" name="Picture 7" descr="532px-Francis_Drakes_portrait_in_The_World_Encompassed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651500" y="2349500"/>
            <a:ext cx="2376488" cy="2808288"/>
          </a:xfrm>
          <a:noFill/>
        </p:spPr>
      </p:pic>
      <p:sp>
        <p:nvSpPr>
          <p:cNvPr id="9221" name="Text Box 11"/>
          <p:cNvSpPr txBox="1">
            <a:spLocks noChangeArrowheads="1"/>
          </p:cNvSpPr>
          <p:nvPr/>
        </p:nvSpPr>
        <p:spPr bwMode="auto">
          <a:xfrm>
            <a:off x="5508625" y="5157788"/>
            <a:ext cx="2711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Kapitán Francis Drake</a:t>
            </a:r>
          </a:p>
        </p:txBody>
      </p:sp>
      <p:sp>
        <p:nvSpPr>
          <p:cNvPr id="9222" name="Text Box 12"/>
          <p:cNvSpPr txBox="1">
            <a:spLocks noChangeArrowheads="1"/>
          </p:cNvSpPr>
          <p:nvPr/>
        </p:nvSpPr>
        <p:spPr bwMode="auto">
          <a:xfrm>
            <a:off x="5056188" y="4672013"/>
            <a:ext cx="61595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/>
              <a:t>Obr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Vyber správné možnosti: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dirty="0" smtClean="0">
                <a:solidFill>
                  <a:schemeClr val="accent1"/>
                </a:solidFill>
              </a:rPr>
              <a:t>1) Jak se nazývali kalvinisté ve Francii? 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hugenoti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err="1" smtClean="0"/>
              <a:t>hugové</a:t>
            </a:r>
            <a:endParaRPr lang="cs-CZ" altLang="cs-CZ" sz="1500" dirty="0" smtClean="0"/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katolíci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1500" dirty="0" smtClean="0"/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dirty="0" smtClean="0">
                <a:solidFill>
                  <a:schemeClr val="accent1"/>
                </a:solidFill>
              </a:rPr>
              <a:t>2) Co byla bartolomějská noc?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nizozemská revoluce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vraždění hugenotů na svatbě Jindřicha IV. </a:t>
            </a:r>
            <a:r>
              <a:rPr lang="cs-CZ" altLang="cs-CZ" sz="1500" dirty="0" smtClean="0"/>
              <a:t>Navarrského </a:t>
            </a:r>
            <a:endParaRPr lang="cs-CZ" altLang="cs-CZ" sz="1500" dirty="0" smtClean="0"/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porážka španělské armády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1500" dirty="0" smtClean="0"/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dirty="0" smtClean="0">
                <a:solidFill>
                  <a:schemeClr val="accent1"/>
                </a:solidFill>
              </a:rPr>
              <a:t>3) Komu patřilo Nizozemí?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Francii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bylo nezávislé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dirty="0" smtClean="0"/>
              <a:t>Španělsku</a:t>
            </a:r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1500" dirty="0" smtClean="0"/>
          </a:p>
          <a:p>
            <a:pPr marL="476250" indent="-476250"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endParaRPr lang="cs-CZ" altLang="cs-CZ" sz="1500" dirty="0" smtClean="0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smtClean="0">
                <a:solidFill>
                  <a:schemeClr val="accent1"/>
                </a:solidFill>
              </a:rPr>
              <a:t>4) Proč vypuklo povstání v Nizozemí?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Španělé pronásledovali kalvinisty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Španělé pronásledovali katolíky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Španělé pronásledovali hugenoty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smtClean="0">
                <a:solidFill>
                  <a:schemeClr val="accent1"/>
                </a:solidFill>
              </a:rPr>
              <a:t>5) Jak dopadlo povstání v Nizozemí?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Nizozemí zůstalo Španělsku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Španělsko bylo poraženo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sever země – nezávislé Nizozemí, jih – Belgie – patřilo dál Španělům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500" smtClean="0">
                <a:solidFill>
                  <a:schemeClr val="accent1"/>
                </a:solidFill>
              </a:rPr>
              <a:t>6) Jaká královna vládla v Anglii v 16. století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Marie I.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Alžběta I.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r>
              <a:rPr lang="cs-CZ" altLang="cs-CZ" sz="1500" smtClean="0"/>
              <a:t>Alžběta II.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AutoNum type="alphaLcParenR"/>
            </a:pPr>
            <a:endParaRPr lang="cs-CZ" altLang="cs-CZ" sz="15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96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96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96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96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9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9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97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97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97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97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97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97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97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297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97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build="p"/>
      <p:bldP spid="2970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Řešení: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chemeClr val="folHlink"/>
                </a:solidFill>
              </a:rPr>
              <a:t>1 a, 2 b, 3 c, 4 a, 5 c, 6 b </a:t>
            </a:r>
          </a:p>
          <a:p>
            <a:pPr algn="ctr" eaLnBrk="1" hangingPunct="1"/>
            <a:endParaRPr lang="cs-CZ" altLang="cs-CZ" smtClean="0">
              <a:solidFill>
                <a:schemeClr val="folHlink"/>
              </a:solidFill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smtClean="0">
                <a:solidFill>
                  <a:schemeClr val="hlink"/>
                </a:solidFill>
              </a:rPr>
              <a:t>Další úkol: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smtClean="0"/>
              <a:t>Vyhledej si na příští hodinu další zajímavosti o královně Alžbětě I., o době jejího panování a o umělcích té doby.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Zdroje a citace: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/>
              <a:t>Obrázky:</a:t>
            </a:r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sz="1400" smtClean="0"/>
              <a:t>AUTOR NEUVEDEN. </a:t>
            </a:r>
            <a:r>
              <a:rPr lang="cs-CZ" altLang="cs-CZ" sz="1400" i="1" smtClean="0"/>
              <a:t>Wikipedia</a:t>
            </a:r>
            <a:r>
              <a:rPr lang="cs-CZ" altLang="cs-CZ" sz="1400" smtClean="0"/>
              <a:t> [online]. [cit. 22.3.2014]. Dostupný na WWW: </a:t>
            </a:r>
            <a:r>
              <a:rPr lang="cs-CZ" altLang="cs-CZ" sz="1400" smtClean="0">
                <a:hlinkClick r:id="rId2"/>
              </a:rPr>
              <a:t>http://upload.wikimedia.org/wikipedia/commons/3/38/HenriIV.jpg</a:t>
            </a: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sz="1400" smtClean="0"/>
              <a:t>BWPACH. </a:t>
            </a:r>
            <a:r>
              <a:rPr lang="cs-CZ" altLang="cs-CZ" sz="1400" i="1" smtClean="0"/>
              <a:t>Wikipedia</a:t>
            </a:r>
            <a:r>
              <a:rPr lang="cs-CZ" altLang="cs-CZ" sz="1400" smtClean="0"/>
              <a:t> [online]. [cit. 22.3.2014]. Dostupný na WWW: </a:t>
            </a:r>
            <a:r>
              <a:rPr lang="cs-CZ" altLang="cs-CZ" sz="1400" smtClean="0">
                <a:hlinkClick r:id="rId3"/>
              </a:rPr>
              <a:t>http://upload.wikimedia.org/wikipedia/commons/1/13/Martyrs_of_Gorkum.jpg</a:t>
            </a: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sz="1400" smtClean="0"/>
              <a:t>AUTOR NEUVEDEN. </a:t>
            </a:r>
            <a:r>
              <a:rPr lang="cs-CZ" altLang="cs-CZ" sz="1400" i="1" smtClean="0"/>
              <a:t>Wikipedia</a:t>
            </a:r>
            <a:r>
              <a:rPr lang="cs-CZ" altLang="cs-CZ" sz="1400" smtClean="0"/>
              <a:t> [online]. [cit. 22.3.2014]. Dostupný na WWW: </a:t>
            </a:r>
            <a:r>
              <a:rPr lang="cs-CZ" altLang="cs-CZ" sz="1400" smtClean="0">
                <a:hlinkClick r:id="rId4"/>
              </a:rPr>
              <a:t>http://upload.wikimedia.org/wikipedia/commons/a/af/Darnley_stage_3.jpg</a:t>
            </a: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sz="1400" smtClean="0"/>
              <a:t>AUTOR NEUVEDEN. </a:t>
            </a:r>
            <a:r>
              <a:rPr lang="cs-CZ" altLang="cs-CZ" sz="1400" i="1" smtClean="0"/>
              <a:t>Wikipedia</a:t>
            </a:r>
            <a:r>
              <a:rPr lang="cs-CZ" altLang="cs-CZ" sz="1400" smtClean="0"/>
              <a:t> [online]. [cit. 22.3.2014]. Dostupný na WWW: </a:t>
            </a:r>
            <a:r>
              <a:rPr lang="cs-CZ" altLang="cs-CZ" sz="1400" smtClean="0">
                <a:hlinkClick r:id="rId5"/>
              </a:rPr>
              <a:t>http://upload.wikimedia.org/wikipedia/commons/1/1b/Francis_Drakes_portrait_in_The_World_Encompassed.jpg</a:t>
            </a: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 smtClean="0"/>
              <a:t>Autorem materiálu a všech jeho částí, není-li uvedeno jinak, je Mgr. Hana</a:t>
            </a:r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 smtClean="0"/>
              <a:t>Kafková.</a:t>
            </a:r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endParaRPr lang="cs-CZ" altLang="cs-CZ" sz="1400" smtClean="0"/>
          </a:p>
          <a:p>
            <a:pPr marL="552450" indent="-55245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endParaRPr lang="cs-CZ" altLang="cs-CZ" sz="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48</TotalTime>
  <Words>455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Verdana</vt:lpstr>
      <vt:lpstr>Arial</vt:lpstr>
      <vt:lpstr>Wingdings</vt:lpstr>
      <vt:lpstr>Calibri</vt:lpstr>
      <vt:lpstr>Times New Roman</vt:lpstr>
      <vt:lpstr>Zatmění</vt:lpstr>
      <vt:lpstr>Snímek 1</vt:lpstr>
      <vt:lpstr>Západní Evropa v 16. století</vt:lpstr>
      <vt:lpstr>Francie</vt:lpstr>
      <vt:lpstr>Jindřich IV. Navarrský </vt:lpstr>
      <vt:lpstr>Španělsko </vt:lpstr>
      <vt:lpstr>Anglie</vt:lpstr>
      <vt:lpstr>Snímek 7</vt:lpstr>
      <vt:lpstr>Vyber správné možnosti:</vt:lpstr>
      <vt:lpstr>Řešení:</vt:lpstr>
      <vt:lpstr>Zdroje a 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</dc:title>
  <dc:creator>Hana Kafkova</dc:creator>
  <cp:lastModifiedBy>Dum</cp:lastModifiedBy>
  <cp:revision>6</cp:revision>
  <dcterms:created xsi:type="dcterms:W3CDTF">2013-07-22T15:23:28Z</dcterms:created>
  <dcterms:modified xsi:type="dcterms:W3CDTF">2014-05-08T17:41:52Z</dcterms:modified>
</cp:coreProperties>
</file>