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0" r:id="rId5"/>
    <p:sldId id="261" r:id="rId6"/>
    <p:sldId id="262" r:id="rId7"/>
    <p:sldId id="263" r:id="rId8"/>
    <p:sldId id="265" r:id="rId9"/>
    <p:sldId id="264" r:id="rId10"/>
    <p:sldId id="266" r:id="rId11"/>
    <p:sldId id="259" r:id="rId12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FF66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87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B25-884B-4FFE-8920-919F961774FB}" type="datetimeFigureOut">
              <a:rPr lang="cs-CZ" smtClean="0"/>
              <a:pPr/>
              <a:t>10.5.2014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1FAA-7C39-4ED4-83E0-E2366B2578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0454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B25-884B-4FFE-8920-919F961774FB}" type="datetimeFigureOut">
              <a:rPr lang="cs-CZ" smtClean="0"/>
              <a:pPr/>
              <a:t>10.5.2014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1FAA-7C39-4ED4-83E0-E2366B2578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22420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B25-884B-4FFE-8920-919F961774FB}" type="datetimeFigureOut">
              <a:rPr lang="cs-CZ" smtClean="0"/>
              <a:pPr/>
              <a:t>10.5.2014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1FAA-7C39-4ED4-83E0-E2366B2578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4041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B25-884B-4FFE-8920-919F961774FB}" type="datetimeFigureOut">
              <a:rPr lang="cs-CZ" smtClean="0"/>
              <a:pPr/>
              <a:t>10.5.2014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1FAA-7C39-4ED4-83E0-E2366B2578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2173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B25-884B-4FFE-8920-919F961774FB}" type="datetimeFigureOut">
              <a:rPr lang="cs-CZ" smtClean="0"/>
              <a:pPr/>
              <a:t>10.5.2014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1FAA-7C39-4ED4-83E0-E2366B2578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4513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B25-884B-4FFE-8920-919F961774FB}" type="datetimeFigureOut">
              <a:rPr lang="cs-CZ" smtClean="0"/>
              <a:pPr/>
              <a:t>10.5.2014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1FAA-7C39-4ED4-83E0-E2366B2578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4584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B25-884B-4FFE-8920-919F961774FB}" type="datetimeFigureOut">
              <a:rPr lang="cs-CZ" smtClean="0"/>
              <a:pPr/>
              <a:t>10.5.2014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1FAA-7C39-4ED4-83E0-E2366B2578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07404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B25-884B-4FFE-8920-919F961774FB}" type="datetimeFigureOut">
              <a:rPr lang="cs-CZ" smtClean="0"/>
              <a:pPr/>
              <a:t>10.5.2014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1FAA-7C39-4ED4-83E0-E2366B2578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77887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B25-884B-4FFE-8920-919F961774FB}" type="datetimeFigureOut">
              <a:rPr lang="cs-CZ" smtClean="0"/>
              <a:pPr/>
              <a:t>10.5.2014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1FAA-7C39-4ED4-83E0-E2366B2578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56570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B25-884B-4FFE-8920-919F961774FB}" type="datetimeFigureOut">
              <a:rPr lang="cs-CZ" smtClean="0"/>
              <a:pPr/>
              <a:t>10.5.2014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1FAA-7C39-4ED4-83E0-E2366B2578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2804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BB25-884B-4FFE-8920-919F961774FB}" type="datetimeFigureOut">
              <a:rPr lang="cs-CZ" smtClean="0"/>
              <a:pPr/>
              <a:t>10.5.2014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1FAA-7C39-4ED4-83E0-E2366B2578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8574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C9BB25-884B-4FFE-8920-919F961774FB}" type="datetimeFigureOut">
              <a:rPr lang="cs-CZ" smtClean="0"/>
              <a:pPr/>
              <a:t>10.5.2014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91FAA-7C39-4ED4-83E0-E2366B2578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7405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ommons.wikimedia.org/wiki/File:Grimm.jpg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4.jpeg"/><Relationship Id="rId2" Type="http://schemas.openxmlformats.org/officeDocument/2006/relationships/hyperlink" Target="http://commons.wikimedia.org/wiki/File:Die_Gartenlaube_(1858)_b_560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ommons.wikimedia.org/wiki/File:Grimm.jpg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://commons.wikimedia.org/wiki/File:Die_Gartenlaube_(1858)_b_561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4/4a/Grimm-tomb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hyperlink" Target="http://en.wikipedia.org/wiki/File:1000_DM_Serie4_Vorderseite.jpg" TargetMode="Externa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en.wikipedia.org/wiki/File:SteinauBGHFrosch_retouched.jpg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2" Type="http://schemas.openxmlformats.org/officeDocument/2006/relationships/hyperlink" Target="http://en.wikipedia.org/wiki/File:Arthur_Rackham_Little_Red_Riding_Hood+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n.wikipedia.org/wiki/File:Hansel-and-gretel-rackham.jpg" TargetMode="External"/><Relationship Id="rId5" Type="http://schemas.openxmlformats.org/officeDocument/2006/relationships/image" Target="../media/image13.jpeg"/><Relationship Id="rId10" Type="http://schemas.openxmlformats.org/officeDocument/2006/relationships/image" Target="../media/image16.jpeg"/><Relationship Id="rId4" Type="http://schemas.openxmlformats.org/officeDocument/2006/relationships/hyperlink" Target="http://en.wikipedia.org/wiki/File:Walter_Crane12.jpg" TargetMode="External"/><Relationship Id="rId9" Type="http://schemas.openxmlformats.org/officeDocument/2006/relationships/hyperlink" Target="http://upload.wikimedia.org/wikipedia/commons/d/d9/Pied_Piper2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" name="Group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932141168"/>
              </p:ext>
            </p:extLst>
          </p:nvPr>
        </p:nvGraphicFramePr>
        <p:xfrm>
          <a:off x="462786" y="1530401"/>
          <a:ext cx="8136582" cy="3511214"/>
        </p:xfrm>
        <a:graphic>
          <a:graphicData uri="http://schemas.openxmlformats.org/drawingml/2006/table">
            <a:tbl>
              <a:tblPr/>
              <a:tblGrid>
                <a:gridCol w="2074304"/>
                <a:gridCol w="6062278"/>
              </a:tblGrid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projektu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Český jazyk a literatura (</a:t>
                      </a: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klíčová aktivita III/2)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Téma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Bratři Grimmové 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962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 představuje známou dvojici německých „pohádkářů“. Pokouší se tak napravit křivdu - zatímco o jejich pohádkách vědí už od dětství všichni, jejich životní osudy a způsob práce zůstávají relativně neznámé. 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10. 8. 2013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8" name="Skupina 7"/>
          <p:cNvGrpSpPr/>
          <p:nvPr/>
        </p:nvGrpSpPr>
        <p:grpSpPr>
          <a:xfrm>
            <a:off x="125387" y="-18809"/>
            <a:ext cx="8883709" cy="1531420"/>
            <a:chOff x="-92650" y="483518"/>
            <a:chExt cx="8883709" cy="1531420"/>
          </a:xfrm>
        </p:grpSpPr>
        <p:pic>
          <p:nvPicPr>
            <p:cNvPr id="9" name="Obrázek 8" descr="Výřez obrazovky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99592" y="483518"/>
              <a:ext cx="6614081" cy="1531420"/>
            </a:xfrm>
            <a:prstGeom prst="rect">
              <a:avLst/>
            </a:prstGeom>
          </p:spPr>
        </p:pic>
        <p:pic>
          <p:nvPicPr>
            <p:cNvPr id="10" name="Obrázek 9" descr="loga soukrškolyvjpeg.jp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3221" b="6723"/>
            <a:stretch/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Obrázek 10" descr="loga soukrškolyvjpeg.jp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86334" b="10296"/>
            <a:stretch/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Obdélník 11"/>
            <p:cNvSpPr/>
            <p:nvPr/>
          </p:nvSpPr>
          <p:spPr>
            <a:xfrm>
              <a:off x="-92650" y="1482004"/>
              <a:ext cx="992242" cy="532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215388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BRATŘI GRIMMOVÉ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6516216" y="4587974"/>
            <a:ext cx="2448272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Dušan Kráčmar 2013</a:t>
            </a:r>
            <a:endParaRPr lang="cs-CZ" sz="1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035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BRATŘI GRIMMOVÉ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ÚVOD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203598"/>
            <a:ext cx="5616624" cy="3672408"/>
          </a:xfrm>
        </p:spPr>
        <p:txBody>
          <a:bodyPr>
            <a:normAutofit/>
          </a:bodyPr>
          <a:lstStyle/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400" dirty="0">
                <a:solidFill>
                  <a:schemeClr val="tx1"/>
                </a:solidFill>
              </a:rPr>
              <a:t>c</a:t>
            </a:r>
            <a:r>
              <a:rPr lang="cs-CZ" sz="2400" dirty="0" smtClean="0">
                <a:solidFill>
                  <a:schemeClr val="tx1"/>
                </a:solidFill>
              </a:rPr>
              <a:t>elosvětově proslulí </a:t>
            </a:r>
            <a:r>
              <a:rPr lang="cs-CZ" sz="2400" dirty="0" smtClean="0">
                <a:solidFill>
                  <a:srgbClr val="FF0000"/>
                </a:solidFill>
              </a:rPr>
              <a:t>sběratelé                            a vydavatelé německých pohádek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400" dirty="0" smtClean="0">
                <a:solidFill>
                  <a:schemeClr val="tx1"/>
                </a:solidFill>
              </a:rPr>
              <a:t>většinu života prožili spolu a </a:t>
            </a:r>
            <a:r>
              <a:rPr lang="cs-CZ" sz="2400" dirty="0">
                <a:solidFill>
                  <a:schemeClr val="tx1"/>
                </a:solidFill>
              </a:rPr>
              <a:t>ú</a:t>
            </a:r>
            <a:r>
              <a:rPr lang="cs-CZ" sz="2400" dirty="0" smtClean="0">
                <a:solidFill>
                  <a:schemeClr val="tx1"/>
                </a:solidFill>
              </a:rPr>
              <a:t>zce spolupracovali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400" dirty="0">
                <a:solidFill>
                  <a:schemeClr val="tx1"/>
                </a:solidFill>
              </a:rPr>
              <a:t>j</a:t>
            </a:r>
            <a:r>
              <a:rPr lang="cs-CZ" sz="2400" dirty="0" smtClean="0">
                <a:solidFill>
                  <a:schemeClr val="tx1"/>
                </a:solidFill>
              </a:rPr>
              <a:t>imi zpracované pohádky jsou dnes základem stovek a tisíců dalších pohádkových příběhů všech kultur světa  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upload.wikimedia.org/wikipedia/commons/thumb/f/ff/Grimm.jpg/220px-Grimm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52387" y="1347614"/>
            <a:ext cx="2592288" cy="281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odnadpis 2"/>
          <p:cNvSpPr txBox="1">
            <a:spLocks/>
          </p:cNvSpPr>
          <p:nvPr/>
        </p:nvSpPr>
        <p:spPr>
          <a:xfrm>
            <a:off x="5728351" y="4443168"/>
            <a:ext cx="3240360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Wilhelm vlevo a Jakob vpravo </a:t>
            </a:r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</a:t>
            </a:r>
            <a:endParaRPr lang="cs-CZ" sz="1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28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BRATŘI GRIMMOVÉ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ŽIVOTNÍ OSUDY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4716016" y="1131590"/>
            <a:ext cx="36004" cy="381642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oblený obdélník 11"/>
          <p:cNvSpPr/>
          <p:nvPr/>
        </p:nvSpPr>
        <p:spPr>
          <a:xfrm>
            <a:off x="395536" y="1131590"/>
            <a:ext cx="3960440" cy="38164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err="1" smtClean="0">
                <a:solidFill>
                  <a:srgbClr val="002060"/>
                </a:solidFill>
              </a:rPr>
              <a:t>Jacob</a:t>
            </a:r>
            <a:r>
              <a:rPr lang="cs-CZ" sz="1600" b="1" dirty="0" smtClean="0">
                <a:solidFill>
                  <a:srgbClr val="002060"/>
                </a:solidFill>
              </a:rPr>
              <a:t> </a:t>
            </a:r>
            <a:r>
              <a:rPr lang="cs-CZ" sz="1600" b="1" dirty="0" err="1" smtClean="0">
                <a:solidFill>
                  <a:srgbClr val="002060"/>
                </a:solidFill>
              </a:rPr>
              <a:t>Grimm</a:t>
            </a:r>
            <a:r>
              <a:rPr lang="cs-CZ" sz="1600" b="1" dirty="0" smtClean="0">
                <a:solidFill>
                  <a:srgbClr val="002060"/>
                </a:solidFill>
              </a:rPr>
              <a:t> (1785 – 1863)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rgbClr val="002060"/>
                </a:solidFill>
              </a:rPr>
              <a:t>n</a:t>
            </a:r>
            <a:r>
              <a:rPr lang="cs-CZ" sz="1600" dirty="0" smtClean="0">
                <a:solidFill>
                  <a:srgbClr val="002060"/>
                </a:solidFill>
              </a:rPr>
              <a:t>arozen 4. 1. 1785 v </a:t>
            </a:r>
            <a:r>
              <a:rPr lang="cs-CZ" sz="1600" dirty="0" err="1" smtClean="0">
                <a:solidFill>
                  <a:srgbClr val="002060"/>
                </a:solidFill>
              </a:rPr>
              <a:t>Hanau</a:t>
            </a:r>
            <a:r>
              <a:rPr lang="cs-CZ" sz="1600" dirty="0" smtClean="0">
                <a:solidFill>
                  <a:srgbClr val="002060"/>
                </a:solidFill>
              </a:rPr>
              <a:t> v Hesensku nedaleko </a:t>
            </a:r>
            <a:r>
              <a:rPr lang="cs-CZ" sz="1600" dirty="0" err="1" smtClean="0">
                <a:solidFill>
                  <a:srgbClr val="002060"/>
                </a:solidFill>
              </a:rPr>
              <a:t>Frankfurthu</a:t>
            </a:r>
            <a:r>
              <a:rPr lang="cs-CZ" sz="1600" dirty="0" smtClean="0">
                <a:solidFill>
                  <a:srgbClr val="002060"/>
                </a:solidFill>
              </a:rPr>
              <a:t> nad Mohanem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rgbClr val="002060"/>
                </a:solidFill>
              </a:rPr>
              <a:t>v</a:t>
            </a:r>
            <a:r>
              <a:rPr lang="cs-CZ" sz="1600" dirty="0" smtClean="0">
                <a:solidFill>
                  <a:srgbClr val="002060"/>
                </a:solidFill>
              </a:rPr>
              <a:t>ystudoval práva, je považován za významného německého jazykovědce a spoluzakladatele germanistiky jakožto vědního oboru, působil na univerzitě v </a:t>
            </a:r>
            <a:r>
              <a:rPr lang="cs-CZ" sz="1600" dirty="0">
                <a:solidFill>
                  <a:srgbClr val="002060"/>
                </a:solidFill>
              </a:rPr>
              <a:t>B</a:t>
            </a:r>
            <a:r>
              <a:rPr lang="cs-CZ" sz="1600" dirty="0" smtClean="0">
                <a:solidFill>
                  <a:srgbClr val="002060"/>
                </a:solidFill>
              </a:rPr>
              <a:t>erlíně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rgbClr val="002060"/>
                </a:solidFill>
              </a:rPr>
              <a:t>s</a:t>
            </a:r>
            <a:r>
              <a:rPr lang="cs-CZ" sz="1600" dirty="0" smtClean="0">
                <a:solidFill>
                  <a:srgbClr val="002060"/>
                </a:solidFill>
              </a:rPr>
              <a:t>tejně jako jeho bratr měl politické potíže, když se stavěl za důsledné dodržování ústavy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rgbClr val="002060"/>
                </a:solidFill>
              </a:rPr>
              <a:t>n</a:t>
            </a:r>
            <a:r>
              <a:rPr lang="cs-CZ" sz="1600" dirty="0" smtClean="0">
                <a:solidFill>
                  <a:srgbClr val="002060"/>
                </a:solidFill>
              </a:rPr>
              <a:t>a rozdíl od bratra se nikdy neoženil, zemřel v Berlíně  20. 9. 1863 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004048" y="1131590"/>
            <a:ext cx="3960440" cy="38164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rgbClr val="002060"/>
                </a:solidFill>
              </a:rPr>
              <a:t>Wilhelm </a:t>
            </a:r>
            <a:r>
              <a:rPr lang="cs-CZ" sz="1600" b="1" dirty="0" err="1" smtClean="0">
                <a:solidFill>
                  <a:srgbClr val="002060"/>
                </a:solidFill>
              </a:rPr>
              <a:t>Grimm</a:t>
            </a:r>
            <a:r>
              <a:rPr lang="cs-CZ" sz="1600" b="1" dirty="0" smtClean="0">
                <a:solidFill>
                  <a:srgbClr val="002060"/>
                </a:solidFill>
              </a:rPr>
              <a:t> (1786 – 1859)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rgbClr val="002060"/>
                </a:solidFill>
              </a:rPr>
              <a:t>narozen 24. 2. 1876 rovněž v </a:t>
            </a:r>
            <a:r>
              <a:rPr lang="cs-CZ" sz="1600" dirty="0" err="1" smtClean="0">
                <a:solidFill>
                  <a:srgbClr val="002060"/>
                </a:solidFill>
              </a:rPr>
              <a:t>Hanau</a:t>
            </a:r>
            <a:r>
              <a:rPr lang="cs-CZ" sz="1600" dirty="0" smtClean="0">
                <a:solidFill>
                  <a:srgbClr val="002060"/>
                </a:solidFill>
              </a:rPr>
              <a:t>, prakticky celý život prožil po bratrově boku, byť se na rozdíl od něj v roce 1825 oženil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rgbClr val="002060"/>
                </a:solidFill>
              </a:rPr>
              <a:t>i</a:t>
            </a:r>
            <a:r>
              <a:rPr lang="cs-CZ" sz="1600" dirty="0" smtClean="0">
                <a:solidFill>
                  <a:srgbClr val="002060"/>
                </a:solidFill>
              </a:rPr>
              <a:t> on byl jazykovědec, rovněž pak i literární vědec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rgbClr val="002060"/>
                </a:solidFill>
              </a:rPr>
              <a:t>t</a:t>
            </a:r>
            <a:r>
              <a:rPr lang="cs-CZ" sz="1600" dirty="0" smtClean="0">
                <a:solidFill>
                  <a:srgbClr val="002060"/>
                </a:solidFill>
              </a:rPr>
              <a:t>aké on přednášel na Humboldtově univerzitě v Berlíně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rgbClr val="002060"/>
                </a:solidFill>
              </a:rPr>
              <a:t>s</a:t>
            </a:r>
            <a:r>
              <a:rPr lang="cs-CZ" sz="1600" dirty="0" smtClean="0">
                <a:solidFill>
                  <a:srgbClr val="002060"/>
                </a:solidFill>
              </a:rPr>
              <a:t>polečně tak vytvořili jednolitý tvůrčí tým s vynikajícími výsledky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rgbClr val="002060"/>
                </a:solidFill>
              </a:rPr>
              <a:t>v Berlíně i zemřel na infekční nákazu 16. 12. 1859  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sz="1600" dirty="0">
              <a:solidFill>
                <a:srgbClr val="00206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cs-CZ" sz="1600" dirty="0">
              <a:solidFill>
                <a:srgbClr val="002060"/>
              </a:solidFill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395536" y="1131590"/>
            <a:ext cx="3960440" cy="3816424"/>
            <a:chOff x="547936" y="1283990"/>
            <a:chExt cx="3960440" cy="3816424"/>
          </a:xfrm>
        </p:grpSpPr>
        <p:sp>
          <p:nvSpPr>
            <p:cNvPr id="17" name="Zaoblený obdélník 16"/>
            <p:cNvSpPr/>
            <p:nvPr/>
          </p:nvSpPr>
          <p:spPr>
            <a:xfrm>
              <a:off x="547936" y="1283990"/>
              <a:ext cx="3960440" cy="3816424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Wingdings" panose="05000000000000000000" pitchFamily="2" charset="2"/>
                <a:buChar char="§"/>
              </a:pPr>
              <a:endParaRPr lang="cs-CZ" dirty="0">
                <a:solidFill>
                  <a:srgbClr val="002060"/>
                </a:solidFill>
              </a:endParaRPr>
            </a:p>
          </p:txBody>
        </p:sp>
        <p:pic>
          <p:nvPicPr>
            <p:cNvPr id="2050" name="Picture 2" descr="http://upload.wikimedia.org/wikipedia/commons/thumb/5/56/Die_Gartenlaube_%281858%29_b_560.jpg/220px-Die_Gartenlaube_%281858%29_b_560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0406" y="1633507"/>
              <a:ext cx="2095500" cy="25050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Podnadpis 2"/>
            <p:cNvSpPr txBox="1">
              <a:spLocks/>
            </p:cNvSpPr>
            <p:nvPr/>
          </p:nvSpPr>
          <p:spPr>
            <a:xfrm>
              <a:off x="1826078" y="4282583"/>
              <a:ext cx="1404156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sz="1800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Jakob </a:t>
              </a:r>
              <a:r>
                <a:rPr lang="cs-CZ" sz="1800" dirty="0" err="1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Grimm</a:t>
              </a:r>
              <a:endParaRPr lang="cs-CZ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5004048" y="1131590"/>
            <a:ext cx="3960440" cy="3816424"/>
            <a:chOff x="4996397" y="1135558"/>
            <a:chExt cx="3960440" cy="3816424"/>
          </a:xfrm>
        </p:grpSpPr>
        <p:sp>
          <p:nvSpPr>
            <p:cNvPr id="20" name="Zaoblený obdélník 19"/>
            <p:cNvSpPr/>
            <p:nvPr/>
          </p:nvSpPr>
          <p:spPr>
            <a:xfrm>
              <a:off x="4996397" y="1135558"/>
              <a:ext cx="3960440" cy="3816424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85750" indent="-285750">
                <a:buFont typeface="Wingdings" panose="05000000000000000000" pitchFamily="2" charset="2"/>
                <a:buChar char="§"/>
              </a:pPr>
              <a:endParaRPr lang="cs-CZ" dirty="0">
                <a:solidFill>
                  <a:srgbClr val="002060"/>
                </a:solidFill>
              </a:endParaRPr>
            </a:p>
          </p:txBody>
        </p:sp>
        <p:pic>
          <p:nvPicPr>
            <p:cNvPr id="2052" name="Picture 4" descr="http://upload.wikimedia.org/wikipedia/commons/thumb/d/d1/Die_Gartenlaube_%281858%29_b_561.jpg/220px-Die_Gartenlaube_%281858%29_b_561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2160" y="1481107"/>
              <a:ext cx="2095500" cy="23145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Podnadpis 2"/>
            <p:cNvSpPr txBox="1">
              <a:spLocks/>
            </p:cNvSpPr>
            <p:nvPr/>
          </p:nvSpPr>
          <p:spPr>
            <a:xfrm>
              <a:off x="6251732" y="4130183"/>
              <a:ext cx="1656184" cy="34234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cs-CZ" sz="1800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Wilhelm </a:t>
              </a:r>
              <a:r>
                <a:rPr lang="cs-CZ" sz="1800" dirty="0" err="1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Grimm</a:t>
              </a:r>
              <a:endParaRPr lang="cs-CZ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25" name="Zaoblený obdélník 24"/>
          <p:cNvSpPr/>
          <p:nvPr/>
        </p:nvSpPr>
        <p:spPr>
          <a:xfrm>
            <a:off x="411965" y="1131590"/>
            <a:ext cx="8536940" cy="38164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002060"/>
                </a:solidFill>
              </a:rPr>
              <a:t>STEJNÉ ŽIVOTOPISY A STEJNÉ TVÁŘE, UŽ SI NEJSEM JISTÝ, KTERÝ Z BRATRŮ JE NA ÚVODNÍ FOTOGRAFII VLEVO A KTERÝ VPRAVO…</a:t>
            </a:r>
            <a:endParaRPr lang="cs-CZ" dirty="0">
              <a:solidFill>
                <a:srgbClr val="002060"/>
              </a:solidFill>
            </a:endParaRPr>
          </a:p>
        </p:txBody>
      </p:sp>
      <p:grpSp>
        <p:nvGrpSpPr>
          <p:cNvPr id="19" name="Skupina 18"/>
          <p:cNvGrpSpPr/>
          <p:nvPr/>
        </p:nvGrpSpPr>
        <p:grpSpPr>
          <a:xfrm>
            <a:off x="899592" y="1785280"/>
            <a:ext cx="7632848" cy="2509044"/>
            <a:chOff x="899592" y="1785280"/>
            <a:chExt cx="7632848" cy="2509044"/>
          </a:xfrm>
        </p:grpSpPr>
        <p:sp>
          <p:nvSpPr>
            <p:cNvPr id="16" name="Obdélník 15"/>
            <p:cNvSpPr/>
            <p:nvPr/>
          </p:nvSpPr>
          <p:spPr>
            <a:xfrm>
              <a:off x="899592" y="2535746"/>
              <a:ext cx="7632848" cy="1008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9" name="Picture 2" descr="http://upload.wikimedia.org/wikipedia/commons/thumb/f/ff/Grimm.jpg/220px-Grimm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3819" y="1785280"/>
              <a:ext cx="2309581" cy="25090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" name="Podnadpis 2"/>
          <p:cNvSpPr txBox="1">
            <a:spLocks/>
          </p:cNvSpPr>
          <p:nvPr/>
        </p:nvSpPr>
        <p:spPr>
          <a:xfrm>
            <a:off x="3194841" y="4459210"/>
            <a:ext cx="3367535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Wilhelm vlevo a Jakob vpravo ???</a:t>
            </a:r>
            <a:endParaRPr lang="cs-CZ" sz="1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1738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25" grpId="0" animBg="1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BRATŘI GRIMMOVÉ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ŽIVOTNÍ OSUDY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076" name="Picture 4" descr="http://upload.wikimedia.org/wikipedia/commons/thumb/2/29/Grimm-Hanau.JPG/640px-Grimm-Hana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7614"/>
            <a:ext cx="2736304" cy="3059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ile:Grimm-tomb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635646"/>
            <a:ext cx="296503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upload.wikimedia.org/wikipedia/commons/thumb/0/0b/1000_DM_Serie4_Vorderseite.jpg/220px-1000_DM_Serie4_Vorderseite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077042"/>
            <a:ext cx="2444655" cy="1133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Podnadpis 2"/>
          <p:cNvSpPr txBox="1">
            <a:spLocks/>
          </p:cNvSpPr>
          <p:nvPr/>
        </p:nvSpPr>
        <p:spPr>
          <a:xfrm>
            <a:off x="26110" y="4592760"/>
            <a:ext cx="3635896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sousoší bratří Grimmů v rodném </a:t>
            </a:r>
            <a:r>
              <a:rPr lang="cs-CZ" sz="1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16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anau</a:t>
            </a:r>
            <a:endParaRPr lang="cs-CZ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Podnadpis 2"/>
          <p:cNvSpPr txBox="1">
            <a:spLocks/>
          </p:cNvSpPr>
          <p:nvPr/>
        </p:nvSpPr>
        <p:spPr>
          <a:xfrm>
            <a:off x="3059832" y="3795886"/>
            <a:ext cx="3635896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hrob bratří Grimmů – Jakob vpravo, Wilhelm se svými dětmi nalevo </a:t>
            </a:r>
            <a:r>
              <a:rPr lang="cs-CZ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</a:t>
            </a:r>
            <a:r>
              <a:rPr lang="cs-CZ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Podnadpis 2"/>
          <p:cNvSpPr txBox="1">
            <a:spLocks/>
          </p:cNvSpPr>
          <p:nvPr/>
        </p:nvSpPr>
        <p:spPr>
          <a:xfrm>
            <a:off x="6588224" y="3273816"/>
            <a:ext cx="2444656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Německu </a:t>
            </a:r>
            <a:r>
              <a:rPr lang="cs-CZ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</a:t>
            </a:r>
            <a:r>
              <a:rPr lang="cs-CZ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bratří Grimmů váží – do zavedení eura byli na tisícimarkové bankovce (asi 18 tisíc Kč)</a:t>
            </a:r>
            <a:endParaRPr lang="cs-CZ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90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3478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BRATŘI GRIMMOVÉ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NĚMECKO V DOBĚ BRATŘÍ GRIMMŮ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2608501" y="1347614"/>
            <a:ext cx="4195748" cy="333877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rgbClr val="002060"/>
                </a:solidFill>
              </a:rPr>
              <a:t>období života bratří Grimmů je v Německu určeno především bojem za vytvoření jednotného německého státu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rgbClr val="002060"/>
                </a:solidFill>
              </a:rPr>
              <a:t>ten totiž neexistoval, území německy mluvící území bylo rozdrobeno na desítky malých územních celků s vlastními panovníky, jimž vévodily země jako Prusko, Sasko či Bavorsko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rgbClr val="002060"/>
                </a:solidFill>
              </a:rPr>
              <a:t>snahy o sjednocení na demokratickém (ústavním) principu (především v roce 1848) byly za života bratří Grimmů neúspěšné – Německo sjednotil „krví a železem“ až Bismarck roku 1871   </a:t>
            </a:r>
            <a:endParaRPr lang="cs-CZ" sz="1600" dirty="0">
              <a:solidFill>
                <a:srgbClr val="002060"/>
              </a:solidFill>
            </a:endParaRPr>
          </a:p>
        </p:txBody>
      </p:sp>
      <p:pic>
        <p:nvPicPr>
          <p:cNvPr id="4098" name="Picture 2" descr="http://upload.wikimedia.org/wikipedia/commons/thumb/e/e9/SteinauBGHFrosch_retouched.jpg/220px-SteinauBGHFrosch_retouche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9894" y="1707654"/>
            <a:ext cx="2095500" cy="209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Podnadpis 2"/>
          <p:cNvSpPr txBox="1">
            <a:spLocks/>
          </p:cNvSpPr>
          <p:nvPr/>
        </p:nvSpPr>
        <p:spPr>
          <a:xfrm>
            <a:off x="251520" y="3979852"/>
            <a:ext cx="2232248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dům ve </a:t>
            </a:r>
            <a:r>
              <a:rPr lang="cs-CZ" sz="16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Steinau</a:t>
            </a:r>
            <a:r>
              <a:rPr lang="cs-CZ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kde oba bratři v dětství vyrostli</a:t>
            </a:r>
            <a:endParaRPr lang="cs-CZ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313" t="2753" r="53979" b="39972"/>
          <a:stretch/>
        </p:blipFill>
        <p:spPr bwMode="auto">
          <a:xfrm>
            <a:off x="6948264" y="1587057"/>
            <a:ext cx="1892427" cy="2336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odnadpis 2"/>
          <p:cNvSpPr txBox="1">
            <a:spLocks/>
          </p:cNvSpPr>
          <p:nvPr/>
        </p:nvSpPr>
        <p:spPr>
          <a:xfrm>
            <a:off x="6778353" y="3979852"/>
            <a:ext cx="2232248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„pestrobarevné“ německé území za života bratří Grimmů</a:t>
            </a:r>
            <a:endParaRPr lang="cs-CZ" sz="1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561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BRATŘI GRIMMOVÉ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DÍLO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1082966"/>
            <a:ext cx="5976664" cy="3888432"/>
          </a:xfrm>
        </p:spPr>
        <p:txBody>
          <a:bodyPr>
            <a:noAutofit/>
          </a:bodyPr>
          <a:lstStyle/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chemeClr val="tx1"/>
                </a:solidFill>
              </a:rPr>
              <a:t>ve svém díle tvořili vycházeli oba bratři z </a:t>
            </a:r>
            <a:r>
              <a:rPr lang="cs-CZ" sz="1600" dirty="0" smtClean="0">
                <a:solidFill>
                  <a:srgbClr val="FF0000"/>
                </a:solidFill>
              </a:rPr>
              <a:t>mytologie</a:t>
            </a:r>
            <a:r>
              <a:rPr lang="cs-CZ" sz="1600" dirty="0" smtClean="0">
                <a:solidFill>
                  <a:schemeClr val="tx1"/>
                </a:solidFill>
              </a:rPr>
              <a:t> (zejména germánské), </a:t>
            </a:r>
            <a:r>
              <a:rPr lang="cs-CZ" sz="1600" dirty="0" smtClean="0">
                <a:solidFill>
                  <a:srgbClr val="FF0000"/>
                </a:solidFill>
              </a:rPr>
              <a:t>lidové poezie a lidového vypravěčství 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chemeClr val="tx1"/>
                </a:solidFill>
              </a:rPr>
              <a:t>jak již bylo zmíněno, oba bratři tvořili při práci dokonalý tým – </a:t>
            </a:r>
            <a:r>
              <a:rPr lang="cs-CZ" sz="1600" dirty="0" err="1" smtClean="0">
                <a:solidFill>
                  <a:schemeClr val="tx1"/>
                </a:solidFill>
              </a:rPr>
              <a:t>Jacob</a:t>
            </a:r>
            <a:r>
              <a:rPr lang="cs-CZ" sz="1600" dirty="0" smtClean="0">
                <a:solidFill>
                  <a:schemeClr val="tx1"/>
                </a:solidFill>
              </a:rPr>
              <a:t> se zaměřoval na jazykovědnou stránku získaných pramenů, Wilhelm je pak hodnotil literárně a případně i drobně upravil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</a:rPr>
              <a:t>c</a:t>
            </a:r>
            <a:r>
              <a:rPr lang="cs-CZ" sz="1600" dirty="0" smtClean="0">
                <a:solidFill>
                  <a:schemeClr val="tx1"/>
                </a:solidFill>
              </a:rPr>
              <a:t>elkem ve svém díle čerpali z vyprávění asi 40 osob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</a:rPr>
              <a:t>p</a:t>
            </a:r>
            <a:r>
              <a:rPr lang="cs-CZ" sz="1600" dirty="0" smtClean="0">
                <a:solidFill>
                  <a:schemeClr val="tx1"/>
                </a:solidFill>
              </a:rPr>
              <a:t>ro jimi sesbírané a vydané pohádky je </a:t>
            </a:r>
            <a:r>
              <a:rPr lang="cs-CZ" sz="1600" dirty="0" smtClean="0">
                <a:solidFill>
                  <a:srgbClr val="FF0000"/>
                </a:solidFill>
              </a:rPr>
              <a:t>typický hororový ráz </a:t>
            </a:r>
            <a:r>
              <a:rPr lang="cs-CZ" sz="1600" dirty="0" smtClean="0">
                <a:solidFill>
                  <a:schemeClr val="tx1"/>
                </a:solidFill>
              </a:rPr>
              <a:t>– příběhy jsou často kruté (sežrání vlkem, upečení v peci), odehrávají se v hororových kulisách (temný les, kde zasvítí falešné světélko naděje), vystupují zde hrůzostrašné postavy (ježibaba, krvežíznivý vlk atd.) – to však </a:t>
            </a:r>
            <a:r>
              <a:rPr lang="cs-CZ" sz="1600" dirty="0" smtClean="0">
                <a:solidFill>
                  <a:srgbClr val="FF0000"/>
                </a:solidFill>
              </a:rPr>
              <a:t>odpovídá romanticky stavěnému příběhu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</a:rPr>
              <a:t>v</a:t>
            </a:r>
            <a:r>
              <a:rPr lang="cs-CZ" sz="1600" dirty="0" smtClean="0">
                <a:solidFill>
                  <a:schemeClr val="tx1"/>
                </a:solidFill>
              </a:rPr>
              <a:t> jeho intencích </a:t>
            </a:r>
            <a:r>
              <a:rPr lang="cs-CZ" sz="1600" dirty="0" smtClean="0">
                <a:solidFill>
                  <a:srgbClr val="FF0000"/>
                </a:solidFill>
              </a:rPr>
              <a:t>pak v boji dobra se zlem vítězí vždy dobro </a:t>
            </a:r>
            <a:r>
              <a:rPr lang="cs-CZ" sz="1600" dirty="0" smtClean="0">
                <a:solidFill>
                  <a:schemeClr val="tx1"/>
                </a:solidFill>
              </a:rPr>
              <a:t>(co to zkusit v životě? </a:t>
            </a:r>
            <a:r>
              <a:rPr lang="cs-CZ" sz="1600" dirty="0" smtClean="0">
                <a:solidFill>
                  <a:schemeClr val="tx1"/>
                </a:solidFill>
                <a:sym typeface="Wingdings" panose="05000000000000000000" pitchFamily="2" charset="2"/>
              </a:rPr>
              <a:t>)</a:t>
            </a:r>
            <a:r>
              <a:rPr lang="cs-CZ" sz="1600" dirty="0" smtClean="0">
                <a:solidFill>
                  <a:srgbClr val="FF0000"/>
                </a:solidFill>
              </a:rPr>
              <a:t>   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084168" y="1131590"/>
            <a:ext cx="2825175" cy="374441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600" b="1" dirty="0" smtClean="0">
                <a:solidFill>
                  <a:srgbClr val="002060"/>
                </a:solidFill>
              </a:rPr>
              <a:t>Pohádka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rgbClr val="002060"/>
                </a:solidFill>
              </a:rPr>
              <a:t>p</a:t>
            </a:r>
            <a:r>
              <a:rPr lang="cs-CZ" sz="1600" dirty="0" smtClean="0">
                <a:solidFill>
                  <a:srgbClr val="002060"/>
                </a:solidFill>
              </a:rPr>
              <a:t>rozaický příběh ústní lidové slovesnosti, který obsahuje řadu nerealistických prvků (kouzla, oživování mrtvých, jevy odporující přírodním zákonům atd.)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rgbClr val="002060"/>
                </a:solidFill>
              </a:rPr>
              <a:t>objevují se v nich typizované postavy (král, princezna, drak, Honza), hrdina představující dobro se střetává se zlem, které poráží</a:t>
            </a:r>
            <a:endParaRPr lang="cs-CZ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7318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BRATŘI GRIMMOVÉ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DÍLO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203598"/>
            <a:ext cx="8712968" cy="3888432"/>
          </a:xfrm>
        </p:spPr>
        <p:txBody>
          <a:bodyPr>
            <a:normAutofit/>
          </a:bodyPr>
          <a:lstStyle/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400" dirty="0" smtClean="0">
                <a:solidFill>
                  <a:schemeClr val="tx1"/>
                </a:solidFill>
              </a:rPr>
              <a:t>ve svém díle vycházeli oba bratři z </a:t>
            </a:r>
            <a:r>
              <a:rPr lang="cs-CZ" sz="2400" dirty="0" smtClean="0">
                <a:solidFill>
                  <a:srgbClr val="FF0000"/>
                </a:solidFill>
              </a:rPr>
              <a:t>mytologie</a:t>
            </a:r>
            <a:r>
              <a:rPr lang="cs-CZ" sz="2400" dirty="0" smtClean="0">
                <a:solidFill>
                  <a:schemeClr val="tx1"/>
                </a:solidFill>
              </a:rPr>
              <a:t> (zejména germánské), </a:t>
            </a:r>
            <a:r>
              <a:rPr lang="cs-CZ" sz="2400" dirty="0" smtClean="0">
                <a:solidFill>
                  <a:srgbClr val="FF0000"/>
                </a:solidFill>
              </a:rPr>
              <a:t>lidové poezie a lidového vypravěčství 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400" dirty="0">
                <a:solidFill>
                  <a:schemeClr val="tx1"/>
                </a:solidFill>
              </a:rPr>
              <a:t>s</a:t>
            </a:r>
            <a:r>
              <a:rPr lang="cs-CZ" sz="2400" dirty="0" smtClean="0">
                <a:solidFill>
                  <a:schemeClr val="tx1"/>
                </a:solidFill>
              </a:rPr>
              <a:t>ouhrnně bývá jejich dílo nejčastěji vydáváno pod názvem </a:t>
            </a:r>
            <a:r>
              <a:rPr lang="cs-CZ" sz="2400" dirty="0" smtClean="0">
                <a:solidFill>
                  <a:srgbClr val="FF0000"/>
                </a:solidFill>
              </a:rPr>
              <a:t>Pohádky bratří </a:t>
            </a:r>
            <a:r>
              <a:rPr lang="cs-CZ" sz="2400" dirty="0" err="1" smtClean="0">
                <a:solidFill>
                  <a:srgbClr val="FF0000"/>
                </a:solidFill>
              </a:rPr>
              <a:t>Grimmů</a:t>
            </a:r>
            <a:r>
              <a:rPr lang="cs-CZ" sz="2400" dirty="0" smtClean="0">
                <a:solidFill>
                  <a:srgbClr val="FF0000"/>
                </a:solidFill>
              </a:rPr>
              <a:t> - </a:t>
            </a:r>
            <a:r>
              <a:rPr lang="cs-CZ" sz="2400" dirty="0" smtClean="0">
                <a:solidFill>
                  <a:schemeClr val="tx1"/>
                </a:solidFill>
              </a:rPr>
              <a:t>obsahuje téměř 250 pohádek, v originále je dílo nesmírně hodnotné i po stránce jazykovědné (obsahuje různé německé dialekty)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cs-CZ" sz="2400" dirty="0" smtClean="0">
                <a:solidFill>
                  <a:schemeClr val="tx1"/>
                </a:solidFill>
              </a:rPr>
              <a:t>nejznámější pohádky: </a:t>
            </a:r>
            <a:r>
              <a:rPr lang="cs-CZ" sz="2400" dirty="0" smtClean="0">
                <a:solidFill>
                  <a:srgbClr val="FF0000"/>
                </a:solidFill>
              </a:rPr>
              <a:t>Sněhurka, Červená karkulka, Perníková chaloupka, Popelka, Vlk a kůzlátka, Brémští muzikanti, Krysař, Železný Jan </a:t>
            </a:r>
            <a:r>
              <a:rPr lang="cs-CZ" sz="2400" dirty="0" smtClean="0">
                <a:solidFill>
                  <a:schemeClr val="tx1"/>
                </a:solidFill>
              </a:rPr>
              <a:t>(o slavném českém oštěpaři Janu Železném </a:t>
            </a:r>
            <a:r>
              <a:rPr lang="cs-CZ" sz="2400" dirty="0" smtClean="0">
                <a:solidFill>
                  <a:schemeClr val="tx1"/>
                </a:solidFill>
                <a:sym typeface="Wingdings" panose="05000000000000000000" pitchFamily="2" charset="2"/>
              </a:rPr>
              <a:t>) atd.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701108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BRATŘI GRIMMOVÉ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TEST – POZNEJ POHÁDKU</a:t>
            </a:r>
            <a:endParaRPr lang="cs-CZ" dirty="0">
              <a:solidFill>
                <a:srgbClr val="002060"/>
              </a:solidFill>
            </a:endParaRPr>
          </a:p>
        </p:txBody>
      </p:sp>
      <p:grpSp>
        <p:nvGrpSpPr>
          <p:cNvPr id="3" name="Skupina 2"/>
          <p:cNvGrpSpPr/>
          <p:nvPr/>
        </p:nvGrpSpPr>
        <p:grpSpPr>
          <a:xfrm>
            <a:off x="2339752" y="1220886"/>
            <a:ext cx="4248472" cy="3744416"/>
            <a:chOff x="2339752" y="1214288"/>
            <a:chExt cx="4248472" cy="3744416"/>
          </a:xfrm>
        </p:grpSpPr>
        <p:sp>
          <p:nvSpPr>
            <p:cNvPr id="12" name="Zaoblený obdélník 11"/>
            <p:cNvSpPr/>
            <p:nvPr/>
          </p:nvSpPr>
          <p:spPr>
            <a:xfrm>
              <a:off x="2339752" y="1214288"/>
              <a:ext cx="4248472" cy="3744416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cs-CZ" sz="1600" dirty="0">
                <a:solidFill>
                  <a:srgbClr val="002060"/>
                </a:solidFill>
              </a:endParaRPr>
            </a:p>
          </p:txBody>
        </p:sp>
        <p:pic>
          <p:nvPicPr>
            <p:cNvPr id="5122" name="Picture 2" descr="http://upload.wikimedia.org/wikipedia/commons/thumb/7/70/Arthur_Rackham_Little_Red_Riding_Hood%2B.jpg/220px-Arthur_Rackham_Little_Red_Riding_Hood%2B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368" y="1527275"/>
              <a:ext cx="1728192" cy="25530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2" name="Podnadpis 2"/>
          <p:cNvSpPr txBox="1">
            <a:spLocks/>
          </p:cNvSpPr>
          <p:nvPr/>
        </p:nvSpPr>
        <p:spPr>
          <a:xfrm>
            <a:off x="3615364" y="4227934"/>
            <a:ext cx="1800200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Červená karkulka</a:t>
            </a:r>
            <a:endParaRPr lang="cs-CZ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2339752" y="1220886"/>
            <a:ext cx="4248472" cy="3744416"/>
            <a:chOff x="2339752" y="1220886"/>
            <a:chExt cx="4248472" cy="3744416"/>
          </a:xfrm>
        </p:grpSpPr>
        <p:sp>
          <p:nvSpPr>
            <p:cNvPr id="17" name="Zaoblený obdélník 16"/>
            <p:cNvSpPr/>
            <p:nvPr/>
          </p:nvSpPr>
          <p:spPr>
            <a:xfrm>
              <a:off x="2339752" y="1220886"/>
              <a:ext cx="4248472" cy="3744416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cs-CZ" sz="1600" dirty="0">
                <a:solidFill>
                  <a:srgbClr val="002060"/>
                </a:solidFill>
              </a:endParaRPr>
            </a:p>
          </p:txBody>
        </p:sp>
        <p:pic>
          <p:nvPicPr>
            <p:cNvPr id="5124" name="Picture 4" descr="http://upload.wikimedia.org/wikipedia/commons/thumb/1/12/Walter_Crane12.jpg/220px-Walter_Crane12.jp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6238" y="1434015"/>
              <a:ext cx="2095500" cy="27527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Obdélník 5"/>
            <p:cNvSpPr/>
            <p:nvPr/>
          </p:nvSpPr>
          <p:spPr>
            <a:xfrm>
              <a:off x="3347864" y="4227934"/>
              <a:ext cx="2304256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9" name="Podnadpis 2"/>
          <p:cNvSpPr txBox="1">
            <a:spLocks/>
          </p:cNvSpPr>
          <p:nvPr/>
        </p:nvSpPr>
        <p:spPr>
          <a:xfrm>
            <a:off x="3131840" y="4215474"/>
            <a:ext cx="2664295" cy="34234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Šípková Růženka</a:t>
            </a:r>
            <a:endParaRPr lang="cs-CZ" sz="1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2339751" y="1220886"/>
            <a:ext cx="4248472" cy="3744416"/>
            <a:chOff x="2339751" y="1220886"/>
            <a:chExt cx="4248472" cy="3744416"/>
          </a:xfrm>
        </p:grpSpPr>
        <p:sp>
          <p:nvSpPr>
            <p:cNvPr id="16" name="Zaoblený obdélník 15"/>
            <p:cNvSpPr/>
            <p:nvPr/>
          </p:nvSpPr>
          <p:spPr>
            <a:xfrm>
              <a:off x="2339751" y="1220886"/>
              <a:ext cx="4248472" cy="3744416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cs-CZ" sz="1600" dirty="0">
                <a:solidFill>
                  <a:srgbClr val="002060"/>
                </a:solidFill>
              </a:endParaRPr>
            </a:p>
          </p:txBody>
        </p:sp>
        <p:pic>
          <p:nvPicPr>
            <p:cNvPr id="5126" name="Picture 6" descr="http://upload.wikimedia.org/wikipedia/commons/thumb/d/d1/Hansel-and-gretel-rackham.jpg/220px-Hansel-and-gretel-rackham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3512" y="1477938"/>
              <a:ext cx="1873077" cy="26648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8" name="Podnadpis 2"/>
          <p:cNvSpPr txBox="1">
            <a:spLocks/>
          </p:cNvSpPr>
          <p:nvPr/>
        </p:nvSpPr>
        <p:spPr>
          <a:xfrm>
            <a:off x="3131839" y="4227934"/>
            <a:ext cx="2664295" cy="34234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Perníková chaloupka</a:t>
            </a:r>
            <a:endParaRPr lang="cs-CZ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2339750" y="1220886"/>
            <a:ext cx="4248472" cy="3744416"/>
            <a:chOff x="2339750" y="1220886"/>
            <a:chExt cx="4248472" cy="3744416"/>
          </a:xfrm>
        </p:grpSpPr>
        <p:sp>
          <p:nvSpPr>
            <p:cNvPr id="15" name="Zaoblený obdélník 14"/>
            <p:cNvSpPr/>
            <p:nvPr/>
          </p:nvSpPr>
          <p:spPr>
            <a:xfrm>
              <a:off x="2339750" y="1220886"/>
              <a:ext cx="4248472" cy="3744416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cs-CZ" sz="1600" dirty="0">
                <a:solidFill>
                  <a:srgbClr val="002060"/>
                </a:solidFill>
              </a:endParaRPr>
            </a:p>
          </p:txBody>
        </p:sp>
        <p:pic>
          <p:nvPicPr>
            <p:cNvPr id="1026" name="Picture 2" descr="http://upload.wikimedia.org/wikipedia/commons/thumb/6/67/Stadtmusikanten_Bremen.png/320px-Stadtmusikanten_Bremen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9252" y="1457250"/>
              <a:ext cx="1341460" cy="24551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7" name="Podnadpis 2"/>
          <p:cNvSpPr txBox="1">
            <a:spLocks/>
          </p:cNvSpPr>
          <p:nvPr/>
        </p:nvSpPr>
        <p:spPr>
          <a:xfrm>
            <a:off x="3080954" y="4135896"/>
            <a:ext cx="2664295" cy="34234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Brémští muzikanti</a:t>
            </a:r>
            <a:endParaRPr lang="cs-CZ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2339752" y="1220886"/>
            <a:ext cx="4248472" cy="3744416"/>
            <a:chOff x="2339752" y="1220886"/>
            <a:chExt cx="4248472" cy="3744416"/>
          </a:xfrm>
        </p:grpSpPr>
        <p:sp>
          <p:nvSpPr>
            <p:cNvPr id="14" name="Zaoblený obdélník 13"/>
            <p:cNvSpPr/>
            <p:nvPr/>
          </p:nvSpPr>
          <p:spPr>
            <a:xfrm>
              <a:off x="2339752" y="1220886"/>
              <a:ext cx="4248472" cy="3744416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cs-CZ" sz="1600" dirty="0">
                <a:solidFill>
                  <a:srgbClr val="002060"/>
                </a:solidFill>
              </a:endParaRPr>
            </a:p>
          </p:txBody>
        </p:sp>
        <p:pic>
          <p:nvPicPr>
            <p:cNvPr id="5128" name="Picture 8" descr="File:Pied Piper2.jpg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8243" y="1640311"/>
              <a:ext cx="2954442" cy="23922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6" name="Podnadpis 2"/>
          <p:cNvSpPr txBox="1">
            <a:spLocks/>
          </p:cNvSpPr>
          <p:nvPr/>
        </p:nvSpPr>
        <p:spPr>
          <a:xfrm>
            <a:off x="3131840" y="4142816"/>
            <a:ext cx="2664295" cy="34234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Krysař</a:t>
            </a:r>
            <a:endParaRPr lang="cs-CZ" sz="1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4452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9" grpId="0" animBg="1"/>
      <p:bldP spid="28" grpId="0" animBg="1"/>
      <p:bldP spid="27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9502"/>
            <a:ext cx="7772400" cy="77155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BRATŘI GRIMMOVÉ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2355726"/>
            <a:ext cx="5760640" cy="864096"/>
          </a:xfrm>
        </p:spPr>
        <p:txBody>
          <a:bodyPr>
            <a:normAutofit/>
          </a:bodyPr>
          <a:lstStyle/>
          <a:p>
            <a:pPr algn="l"/>
            <a:r>
              <a:rPr lang="cs-CZ" sz="4400" dirty="0" smtClean="0">
                <a:solidFill>
                  <a:srgbClr val="002060"/>
                </a:solidFill>
              </a:rPr>
              <a:t>DĚKUJI ZA POZORNOST.</a:t>
            </a:r>
          </a:p>
        </p:txBody>
      </p:sp>
    </p:spTree>
    <p:extLst>
      <p:ext uri="{BB962C8B-B14F-4D97-AF65-F5344CB8AC3E}">
        <p14:creationId xmlns:p14="http://schemas.microsoft.com/office/powerpoint/2010/main" xmlns="" val="200785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3478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BRATŘI GRIMMOVÉ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ZDROJE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203598"/>
            <a:ext cx="8496944" cy="3672408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cs-CZ" sz="1200" dirty="0" smtClean="0">
                <a:solidFill>
                  <a:schemeClr val="tx1"/>
                </a:solidFill>
              </a:rPr>
              <a:t>Literatura pro 2. Ročník středních škol – Učebnice. 1. Vyd. Brno, </a:t>
            </a:r>
            <a:r>
              <a:rPr lang="cs-CZ" sz="1200" dirty="0" err="1" smtClean="0">
                <a:solidFill>
                  <a:schemeClr val="tx1"/>
                </a:solidFill>
              </a:rPr>
              <a:t>Didaktis</a:t>
            </a:r>
            <a:r>
              <a:rPr lang="cs-CZ" sz="1200" dirty="0" smtClean="0">
                <a:solidFill>
                  <a:schemeClr val="tx1"/>
                </a:solidFill>
              </a:rPr>
              <a:t> 2009. 151 s. ISBN 978-80.7358-129-9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</a:rPr>
              <a:t>KOLEKTIV AUTORŮ. </a:t>
            </a:r>
            <a:r>
              <a:rPr lang="cs-CZ" sz="1200" i="1" dirty="0" smtClean="0">
                <a:solidFill>
                  <a:schemeClr val="tx1"/>
                </a:solidFill>
              </a:rPr>
              <a:t>Malá </a:t>
            </a:r>
            <a:r>
              <a:rPr lang="cs-CZ" sz="1200" i="1" dirty="0" err="1" smtClean="0">
                <a:solidFill>
                  <a:schemeClr val="tx1"/>
                </a:solidFill>
              </a:rPr>
              <a:t>encyklopédia</a:t>
            </a:r>
            <a:r>
              <a:rPr lang="cs-CZ" sz="1200" i="1" dirty="0" smtClean="0">
                <a:solidFill>
                  <a:schemeClr val="tx1"/>
                </a:solidFill>
              </a:rPr>
              <a:t> </a:t>
            </a:r>
            <a:r>
              <a:rPr lang="cs-CZ" sz="1200" i="1" dirty="0" err="1" smtClean="0">
                <a:solidFill>
                  <a:schemeClr val="tx1"/>
                </a:solidFill>
              </a:rPr>
              <a:t>spisovateľov</a:t>
            </a:r>
            <a:r>
              <a:rPr lang="cs-CZ" sz="1200" i="1" dirty="0" smtClean="0">
                <a:solidFill>
                  <a:schemeClr val="tx1"/>
                </a:solidFill>
              </a:rPr>
              <a:t> </a:t>
            </a:r>
            <a:r>
              <a:rPr lang="cs-CZ" sz="1200" i="1" dirty="0" err="1" smtClean="0">
                <a:solidFill>
                  <a:schemeClr val="tx1"/>
                </a:solidFill>
              </a:rPr>
              <a:t>sveta</a:t>
            </a:r>
            <a:r>
              <a:rPr lang="cs-CZ" sz="1200" dirty="0" smtClean="0">
                <a:solidFill>
                  <a:schemeClr val="tx1"/>
                </a:solidFill>
              </a:rPr>
              <a:t>. Bratislava: Obzor, 1978, ISBN NEUVEDENO.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effectLst/>
              </a:rPr>
              <a:t>KOLEKTIV AUTORŮ. </a:t>
            </a:r>
            <a:r>
              <a:rPr lang="cs-CZ" sz="1200" i="1" dirty="0" smtClean="0">
                <a:solidFill>
                  <a:schemeClr val="tx1"/>
                </a:solidFill>
                <a:effectLst/>
              </a:rPr>
              <a:t>Atlas světových dějin - 2. díl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. Praha: Kartografie Praha, 2002, ISBN 80-7011-344-8. 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effectLst/>
              </a:rPr>
              <a:t>AUTOR NEUVEDEN. </a:t>
            </a:r>
            <a:r>
              <a:rPr lang="cs-CZ" sz="1200" i="1" dirty="0" smtClean="0">
                <a:solidFill>
                  <a:schemeClr val="tx1"/>
                </a:solidFill>
                <a:effectLst/>
              </a:rPr>
              <a:t>Bratři Grimmové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 [online]. [cit. 10.8.2013]. Dostupný na WWW: http://cs.wikipedia.org/wiki/Brat%C5%99i_Grimmov%C3%A9 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effectLst/>
              </a:rPr>
              <a:t>JERICHAU-BAUMANN, Elisabeth.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2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 [online]. [cit. 10.8.2013]. Dostupný na WWW: http://cs.wikipedia.org/wiki/Brat%C5%99i_Grimmov%C3%A9#mediaviewer/Soubor:Grimm.jpg 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effectLst/>
              </a:rPr>
              <a:t>AUTOR NEUVEDEN.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2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 [online]. [cit. 10.8.2013]. Dostupný na WWW: http://cs.wikipedia.org/wiki/Jacob_Grimm#mediaviewer/Soubor:Die_Gartenlaube_%281858%29_b_560.jpg 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effectLst/>
              </a:rPr>
              <a:t>DIE GARTENLAUBE.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2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 [online]. [cit. 10.8.2013]. Dostupný na WWW: http://cs.wikipedia.org/wiki/Wilhelm_Grimm#mediaviewer/Soubor:Die_Gartenlaube_%281858%29_b_561.jpg </a:t>
            </a:r>
          </a:p>
          <a:p>
            <a:pPr algn="l"/>
            <a:r>
              <a:rPr lang="en-US" sz="1200" dirty="0" smtClean="0">
                <a:solidFill>
                  <a:schemeClr val="tx1"/>
                </a:solidFill>
                <a:effectLst/>
              </a:rPr>
              <a:t>MEIERHOFER. </a:t>
            </a:r>
            <a:r>
              <a:rPr lang="en-US" sz="1200" i="1" dirty="0" smtClean="0">
                <a:solidFill>
                  <a:schemeClr val="tx1"/>
                </a:solidFill>
                <a:effectLst/>
              </a:rPr>
              <a:t>Wikimedia Commons</a:t>
            </a:r>
            <a:r>
              <a:rPr lang="en-US" sz="1200" dirty="0" smtClean="0">
                <a:solidFill>
                  <a:schemeClr val="tx1"/>
                </a:solidFill>
                <a:effectLst/>
              </a:rPr>
              <a:t> [online]. [cit. 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10</a:t>
            </a:r>
            <a:r>
              <a:rPr lang="en-US" sz="1200" dirty="0" smtClean="0">
                <a:solidFill>
                  <a:schemeClr val="tx1"/>
                </a:solidFill>
                <a:effectLst/>
              </a:rPr>
              <a:t>.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8</a:t>
            </a:r>
            <a:r>
              <a:rPr lang="en-US" sz="1200" dirty="0" smtClean="0">
                <a:solidFill>
                  <a:schemeClr val="tx1"/>
                </a:solidFill>
                <a:effectLst/>
              </a:rPr>
              <a:t>.201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3</a:t>
            </a:r>
            <a:r>
              <a:rPr lang="en-US" sz="1200" dirty="0" smtClean="0">
                <a:solidFill>
                  <a:schemeClr val="tx1"/>
                </a:solidFill>
                <a:effectLst/>
              </a:rPr>
              <a:t>]. </a:t>
            </a:r>
            <a:r>
              <a:rPr lang="en-US" sz="1200" dirty="0" err="1" smtClean="0">
                <a:solidFill>
                  <a:schemeClr val="tx1"/>
                </a:solidFill>
                <a:effectLst/>
              </a:rPr>
              <a:t>Dostupný</a:t>
            </a:r>
            <a:r>
              <a:rPr lang="en-US" sz="1200" dirty="0" smtClean="0">
                <a:solidFill>
                  <a:schemeClr val="tx1"/>
                </a:solidFill>
                <a:effectLst/>
              </a:rPr>
              <a:t> </a:t>
            </a:r>
            <a:r>
              <a:rPr lang="en-US" sz="1200" dirty="0" err="1" smtClean="0">
                <a:solidFill>
                  <a:schemeClr val="tx1"/>
                </a:solidFill>
                <a:effectLst/>
              </a:rPr>
              <a:t>na</a:t>
            </a:r>
            <a:r>
              <a:rPr lang="en-US" sz="1200" dirty="0" smtClean="0">
                <a:solidFill>
                  <a:schemeClr val="tx1"/>
                </a:solidFill>
                <a:effectLst/>
              </a:rPr>
              <a:t> WWW: http://cs.wikipedia.org/wiki/Hanau#mediaviewer/Soubor:Grimm-Hanau.JPG 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 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effectLst/>
              </a:rPr>
              <a:t>PHAETON1.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2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 [online]. [cit. 10.8.2013]. Dostupný na WWW: http://en.wikipedia.org/wiki/File:Grimm-tomb.JPG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effectLst/>
              </a:rPr>
              <a:t>DEUTSCHE BUNDESBANK.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2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 [online]. [cit. 10.8.2013]. Dostupný na WWW: http://en.wikipedia.org/wiki/File:1000_DM_Serie4_Vorderseite.jpg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effectLst/>
              </a:rPr>
              <a:t>AUTOR NEUVEDEN.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2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 [online]. [cit. 10.8.2013]. Dostupný na WWW: http://en.wikipedia.org/wiki/File:SteinauBGHFrosch_retouched.jpg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effectLst/>
              </a:rPr>
              <a:t>RACKHAM, Arthur.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2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 [online]. [cit. 10.8.2013]. Dostupný na WWW: http://en.wikipedia.org/wiki/File:Arthur_Rackham_Little_Red_Riding_Hood%2B.jpg    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effectLst/>
              </a:rPr>
              <a:t>CRANE, Walter.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2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 [online]. [cit. 10.8.2013]. Dostupný na WWW: http://en.wikipedia.org/wiki/File:Walter_Crane12.jpg 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effectLst/>
              </a:rPr>
              <a:t>RACKHAM, Arthur.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2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 [online]. [cit.10.8.2013]. Dostupný na WWW: http://en.wikipedia.org/wiki/File:Hansel-and-gretel-rackham.jpg </a:t>
            </a:r>
          </a:p>
          <a:p>
            <a:pPr algn="l"/>
            <a:r>
              <a:rPr lang="cs-CZ" sz="1200" dirty="0" smtClean="0">
                <a:solidFill>
                  <a:schemeClr val="tx1"/>
                </a:solidFill>
                <a:effectLst/>
              </a:rPr>
              <a:t>EVANS, Edmund.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Wikimedia</a:t>
            </a:r>
            <a:r>
              <a:rPr lang="cs-CZ" sz="1200" i="1" dirty="0" smtClean="0">
                <a:solidFill>
                  <a:schemeClr val="tx1"/>
                </a:solidFill>
                <a:effectLst/>
              </a:rPr>
              <a:t> </a:t>
            </a:r>
            <a:r>
              <a:rPr lang="cs-CZ" sz="1200" i="1" dirty="0" err="1" smtClean="0">
                <a:solidFill>
                  <a:schemeClr val="tx1"/>
                </a:solidFill>
                <a:effectLst/>
              </a:rPr>
              <a:t>Commons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 [online]. [cit. 10.8.2013]. Dostupný na WWW: http://en.wikipedia.org/wiki/File:Pied_Piper2.jpg</a:t>
            </a:r>
          </a:p>
          <a:p>
            <a:pPr algn="l"/>
            <a:r>
              <a:rPr lang="cs-CZ" sz="1100" dirty="0">
                <a:solidFill>
                  <a:schemeClr val="tx1"/>
                </a:solidFill>
              </a:rPr>
              <a:t>WUZUR. </a:t>
            </a:r>
            <a:r>
              <a:rPr lang="cs-CZ" sz="1100" i="1" dirty="0" err="1">
                <a:solidFill>
                  <a:schemeClr val="tx1"/>
                </a:solidFill>
              </a:rPr>
              <a:t>Wikimedia</a:t>
            </a:r>
            <a:r>
              <a:rPr lang="cs-CZ" sz="1100" i="1" dirty="0">
                <a:solidFill>
                  <a:schemeClr val="tx1"/>
                </a:solidFill>
              </a:rPr>
              <a:t> </a:t>
            </a:r>
            <a:r>
              <a:rPr lang="cs-CZ" sz="1100" i="1" dirty="0" err="1">
                <a:solidFill>
                  <a:schemeClr val="tx1"/>
                </a:solidFill>
              </a:rPr>
              <a:t>Commons</a:t>
            </a:r>
            <a:r>
              <a:rPr lang="cs-CZ" sz="1100" dirty="0">
                <a:solidFill>
                  <a:schemeClr val="tx1"/>
                </a:solidFill>
              </a:rPr>
              <a:t> [online]. [cit. </a:t>
            </a:r>
            <a:r>
              <a:rPr lang="cs-CZ" sz="1100" dirty="0" smtClean="0">
                <a:solidFill>
                  <a:schemeClr val="tx1"/>
                </a:solidFill>
              </a:rPr>
              <a:t>10.8.2013]. </a:t>
            </a:r>
            <a:r>
              <a:rPr lang="cs-CZ" sz="1100" dirty="0">
                <a:solidFill>
                  <a:schemeClr val="tx1"/>
                </a:solidFill>
              </a:rPr>
              <a:t>Dostupný na WWW: http://cs.wikipedia.org/wiki/Br%C3%A9m%C5%A1t%C3%AD_muzikanti#mediaviewer/Soubor:Stadtmusikanten_Bremen.png </a:t>
            </a:r>
            <a:r>
              <a:rPr lang="cs-CZ" sz="1200" dirty="0" smtClean="0">
                <a:solidFill>
                  <a:schemeClr val="tx1"/>
                </a:solidFill>
                <a:effectLst/>
              </a:rPr>
              <a:t> </a:t>
            </a:r>
          </a:p>
          <a:p>
            <a:pPr algn="l"/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5266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1072</Words>
  <Application>Microsoft Office PowerPoint</Application>
  <PresentationFormat>Předvádění na obrazovce (16:9)</PresentationFormat>
  <Paragraphs>89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BRATŘI GRIMMOVÉ</vt:lpstr>
      <vt:lpstr>BRATŘI GRIMMOVÉ ÚVOD</vt:lpstr>
      <vt:lpstr>BRATŘI GRIMMOVÉ ŽIVOTNÍ OSUDY</vt:lpstr>
      <vt:lpstr>BRATŘI GRIMMOVÉ ŽIVOTNÍ OSUDY</vt:lpstr>
      <vt:lpstr>BRATŘI GRIMMOVÉ NĚMECKO V DOBĚ BRATŘÍ GRIMMŮ</vt:lpstr>
      <vt:lpstr>BRATŘI GRIMMOVÉ DÍLO</vt:lpstr>
      <vt:lpstr>BRATŘI GRIMMOVÉ DÍLO</vt:lpstr>
      <vt:lpstr>BRATŘI GRIMMOVÉ TEST – POZNEJ POHÁDKU</vt:lpstr>
      <vt:lpstr>BRATŘI GRIMMOVÉ </vt:lpstr>
      <vt:lpstr>BRATŘI GRIMMOVÉ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Dušan</dc:creator>
  <cp:lastModifiedBy>Dum</cp:lastModifiedBy>
  <cp:revision>39</cp:revision>
  <dcterms:created xsi:type="dcterms:W3CDTF">2014-05-09T14:34:48Z</dcterms:created>
  <dcterms:modified xsi:type="dcterms:W3CDTF">2014-05-10T10:44:54Z</dcterms:modified>
</cp:coreProperties>
</file>