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51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A086DD-8283-4251-89FE-58E84EFFF950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BF9D22F3-0D8E-49F2-BCE1-14C216C68B0B}">
      <dgm:prSet/>
      <dgm:spPr/>
      <dgm:t>
        <a:bodyPr/>
        <a:lstStyle/>
        <a:p>
          <a:pPr rtl="0"/>
          <a:r>
            <a:rPr lang="cs-CZ" b="1" smtClean="0"/>
            <a:t>Období života člověka</a:t>
          </a:r>
          <a:endParaRPr lang="cs-CZ"/>
        </a:p>
      </dgm:t>
    </dgm:pt>
    <dgm:pt modelId="{1757B517-98ED-4FBF-9319-06C9691FBA7D}" type="parTrans" cxnId="{50C5CE02-52AA-48AB-9500-2E5D2ACE52BA}">
      <dgm:prSet/>
      <dgm:spPr/>
      <dgm:t>
        <a:bodyPr/>
        <a:lstStyle/>
        <a:p>
          <a:endParaRPr lang="cs-CZ"/>
        </a:p>
      </dgm:t>
    </dgm:pt>
    <dgm:pt modelId="{37EDA718-47C3-410A-8CAF-9CADC9E2BD10}" type="sibTrans" cxnId="{50C5CE02-52AA-48AB-9500-2E5D2ACE52BA}">
      <dgm:prSet/>
      <dgm:spPr/>
      <dgm:t>
        <a:bodyPr/>
        <a:lstStyle/>
        <a:p>
          <a:endParaRPr lang="cs-CZ"/>
        </a:p>
      </dgm:t>
    </dgm:pt>
    <dgm:pt modelId="{6EA4D2A4-7AB0-4B8B-8186-1F9206DA7582}" type="pres">
      <dgm:prSet presAssocID="{7DA086DD-8283-4251-89FE-58E84EFFF95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A4647E4-F915-41FA-B3A9-D335CC589A98}" type="pres">
      <dgm:prSet presAssocID="{BF9D22F3-0D8E-49F2-BCE1-14C216C68B0B}" presName="circle1" presStyleLbl="node1" presStyleIdx="0" presStyleCnt="1"/>
      <dgm:spPr/>
    </dgm:pt>
    <dgm:pt modelId="{BEA199CA-E48D-42E2-B19F-35AA1E922181}" type="pres">
      <dgm:prSet presAssocID="{BF9D22F3-0D8E-49F2-BCE1-14C216C68B0B}" presName="space" presStyleCnt="0"/>
      <dgm:spPr/>
    </dgm:pt>
    <dgm:pt modelId="{2CFFA406-7E7A-4C3A-817E-2DCB2D25E77D}" type="pres">
      <dgm:prSet presAssocID="{BF9D22F3-0D8E-49F2-BCE1-14C216C68B0B}" presName="rect1" presStyleLbl="alignAcc1" presStyleIdx="0" presStyleCnt="1"/>
      <dgm:spPr/>
      <dgm:t>
        <a:bodyPr/>
        <a:lstStyle/>
        <a:p>
          <a:endParaRPr lang="cs-CZ"/>
        </a:p>
      </dgm:t>
    </dgm:pt>
    <dgm:pt modelId="{C318BC7A-8143-44C7-A4E8-24A61933A16F}" type="pres">
      <dgm:prSet presAssocID="{BF9D22F3-0D8E-49F2-BCE1-14C216C68B0B}" presName="rect1ParTxNoCh" presStyleLbl="alignAcc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AAFFA9-9148-4068-BC66-3A95104AEEFC}" type="presOf" srcId="{7DA086DD-8283-4251-89FE-58E84EFFF950}" destId="{6EA4D2A4-7AB0-4B8B-8186-1F9206DA7582}" srcOrd="0" destOrd="0" presId="urn:microsoft.com/office/officeart/2005/8/layout/target3"/>
    <dgm:cxn modelId="{6355AC3D-6B00-4272-BF5D-241111E5DFEF}" type="presOf" srcId="{BF9D22F3-0D8E-49F2-BCE1-14C216C68B0B}" destId="{C318BC7A-8143-44C7-A4E8-24A61933A16F}" srcOrd="1" destOrd="0" presId="urn:microsoft.com/office/officeart/2005/8/layout/target3"/>
    <dgm:cxn modelId="{87B5883D-7D71-4DFE-ACA9-B185539669A6}" type="presOf" srcId="{BF9D22F3-0D8E-49F2-BCE1-14C216C68B0B}" destId="{2CFFA406-7E7A-4C3A-817E-2DCB2D25E77D}" srcOrd="0" destOrd="0" presId="urn:microsoft.com/office/officeart/2005/8/layout/target3"/>
    <dgm:cxn modelId="{50C5CE02-52AA-48AB-9500-2E5D2ACE52BA}" srcId="{7DA086DD-8283-4251-89FE-58E84EFFF950}" destId="{BF9D22F3-0D8E-49F2-BCE1-14C216C68B0B}" srcOrd="0" destOrd="0" parTransId="{1757B517-98ED-4FBF-9319-06C9691FBA7D}" sibTransId="{37EDA718-47C3-410A-8CAF-9CADC9E2BD10}"/>
    <dgm:cxn modelId="{4B5D6677-E926-4F33-8B22-9CD54A11DDA8}" type="presParOf" srcId="{6EA4D2A4-7AB0-4B8B-8186-1F9206DA7582}" destId="{5A4647E4-F915-41FA-B3A9-D335CC589A98}" srcOrd="0" destOrd="0" presId="urn:microsoft.com/office/officeart/2005/8/layout/target3"/>
    <dgm:cxn modelId="{3C7FAEE1-6B8F-4C2A-B1AA-441F0374EB08}" type="presParOf" srcId="{6EA4D2A4-7AB0-4B8B-8186-1F9206DA7582}" destId="{BEA199CA-E48D-42E2-B19F-35AA1E922181}" srcOrd="1" destOrd="0" presId="urn:microsoft.com/office/officeart/2005/8/layout/target3"/>
    <dgm:cxn modelId="{3DD4306B-765F-4F5D-A780-2FE13CE626C6}" type="presParOf" srcId="{6EA4D2A4-7AB0-4B8B-8186-1F9206DA7582}" destId="{2CFFA406-7E7A-4C3A-817E-2DCB2D25E77D}" srcOrd="2" destOrd="0" presId="urn:microsoft.com/office/officeart/2005/8/layout/target3"/>
    <dgm:cxn modelId="{2673D948-DF6C-4B0E-AF9C-1AF8F664E056}" type="presParOf" srcId="{6EA4D2A4-7AB0-4B8B-8186-1F9206DA7582}" destId="{C318BC7A-8143-44C7-A4E8-24A61933A16F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A4647E4-F915-41FA-B3A9-D335CC589A9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FFA406-7E7A-4C3A-817E-2DCB2D25E77D}">
      <dsp:nvSpPr>
        <dsp:cNvPr id="0" name=""/>
        <dsp:cNvSpPr/>
      </dsp:nvSpPr>
      <dsp:spPr>
        <a:xfrm>
          <a:off x="1188132" y="0"/>
          <a:ext cx="7041468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smtClean="0"/>
            <a:t>Období života člověka</a:t>
          </a:r>
          <a:endParaRPr lang="cs-CZ" sz="6500" kern="1200"/>
        </a:p>
      </dsp:txBody>
      <dsp:txXfrm>
        <a:off x="1188132" y="0"/>
        <a:ext cx="7041468" cy="23762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6AA16-89FC-40E6-815C-E19E951A00D3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3AA0-52C1-414D-B31C-45CD3B7F58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7715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6AA16-89FC-40E6-815C-E19E951A00D3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3AA0-52C1-414D-B31C-45CD3B7F58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7276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6AA16-89FC-40E6-815C-E19E951A00D3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3AA0-52C1-414D-B31C-45CD3B7F58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0625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6AA16-89FC-40E6-815C-E19E951A00D3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3AA0-52C1-414D-B31C-45CD3B7F58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1258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6AA16-89FC-40E6-815C-E19E951A00D3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3AA0-52C1-414D-B31C-45CD3B7F58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1383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6AA16-89FC-40E6-815C-E19E951A00D3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3AA0-52C1-414D-B31C-45CD3B7F58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1474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6AA16-89FC-40E6-815C-E19E951A00D3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3AA0-52C1-414D-B31C-45CD3B7F58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0040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6AA16-89FC-40E6-815C-E19E951A00D3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3AA0-52C1-414D-B31C-45CD3B7F58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2641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6AA16-89FC-40E6-815C-E19E951A00D3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3AA0-52C1-414D-B31C-45CD3B7F58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337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6AA16-89FC-40E6-815C-E19E951A00D3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3AA0-52C1-414D-B31C-45CD3B7F58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538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6AA16-89FC-40E6-815C-E19E951A00D3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3AA0-52C1-414D-B31C-45CD3B7F58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487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16AA16-89FC-40E6-815C-E19E951A00D3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3B3AA0-52C1-414D-B31C-45CD3B7F58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0338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144016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132856"/>
            <a:ext cx="6400800" cy="410445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5"/>
            <a:ext cx="6086475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1230" y="2708920"/>
            <a:ext cx="5775325" cy="268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264848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847417572"/>
              </p:ext>
            </p:extLst>
          </p:nvPr>
        </p:nvGraphicFramePr>
        <p:xfrm>
          <a:off x="457200" y="2348881"/>
          <a:ext cx="8229600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200433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Etapy lidského života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Člověk se během života mění – roste do výšky, tloustne, učí se chodit a mluvit, poznává svět kolem sebe.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Období života člověka můžeme rozdělit do několika etap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Novorozenec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Kojenec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Batole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Předškolák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Školák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Období dospívání                    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Dospělost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Stáří</a:t>
            </a:r>
          </a:p>
          <a:p>
            <a:endParaRPr lang="cs-CZ" dirty="0"/>
          </a:p>
        </p:txBody>
      </p:sp>
      <p:pic>
        <p:nvPicPr>
          <p:cNvPr id="1026" name="Picture 2" descr="C:\Users\kateka\AppData\Local\Microsoft\Windows\Temporary Internet Files\Content.IE5\2BNSOFF6\MP9002895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212976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5509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Novorozenec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</a:rPr>
              <a:t>Novorozenecké období trvá od narození dítěte až do 28. dne jeho života.</a:t>
            </a:r>
          </a:p>
          <a:p>
            <a:r>
              <a:rPr lang="cs-CZ" sz="2800" b="1" dirty="0" smtClean="0">
                <a:solidFill>
                  <a:schemeClr val="tx2"/>
                </a:solidFill>
              </a:rPr>
              <a:t>V tomto období je dítě plně závislé na matce.</a:t>
            </a:r>
          </a:p>
          <a:p>
            <a:r>
              <a:rPr lang="cs-CZ" sz="2800" b="1" dirty="0" smtClean="0">
                <a:solidFill>
                  <a:schemeClr val="tx2"/>
                </a:solidFill>
              </a:rPr>
              <a:t>Učí se správně dýchat</a:t>
            </a:r>
          </a:p>
          <a:p>
            <a:r>
              <a:rPr lang="cs-CZ" sz="2800" b="1" dirty="0" smtClean="0">
                <a:solidFill>
                  <a:schemeClr val="tx2"/>
                </a:solidFill>
              </a:rPr>
              <a:t>Má dobře vyvinutý sací reflex, zpravidla se v tomto období živí mateřským mlékem</a:t>
            </a:r>
            <a:endParaRPr lang="cs-CZ" sz="2800" b="1" dirty="0">
              <a:solidFill>
                <a:schemeClr val="tx2"/>
              </a:solidFill>
            </a:endParaRPr>
          </a:p>
        </p:txBody>
      </p:sp>
      <p:pic>
        <p:nvPicPr>
          <p:cNvPr id="2050" name="Picture 2" descr="C:\Users\kateka\AppData\Local\Microsoft\Windows\Temporary Internet Files\Content.IE5\OS8X8TL8\MP9004222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05064"/>
            <a:ext cx="266429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4674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Kojenec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60412"/>
          </a:xfrm>
        </p:spPr>
        <p:txBody>
          <a:bodyPr>
            <a:normAutofit/>
          </a:bodyPr>
          <a:lstStyle/>
          <a:p>
            <a:r>
              <a:rPr lang="cs-CZ" sz="2600" b="1" dirty="0" smtClean="0">
                <a:solidFill>
                  <a:schemeClr val="tx2"/>
                </a:solidFill>
              </a:rPr>
              <a:t>Kojenec je období od 29. dne až do 1 roku života dítěte</a:t>
            </a:r>
          </a:p>
          <a:p>
            <a:r>
              <a:rPr lang="cs-CZ" sz="2600" b="1" dirty="0" smtClean="0">
                <a:solidFill>
                  <a:schemeClr val="tx2"/>
                </a:solidFill>
              </a:rPr>
              <a:t>Jeho stravu tvoří hlavně mateřské mléko, které mu dodává správné množství důležitých látek</a:t>
            </a:r>
          </a:p>
          <a:p>
            <a:r>
              <a:rPr lang="cs-CZ" sz="2600" b="1" dirty="0" smtClean="0">
                <a:solidFill>
                  <a:schemeClr val="tx2"/>
                </a:solidFill>
              </a:rPr>
              <a:t>Postupně začíná poznávat své okolí - další členy rodiny, věci kolem sebe</a:t>
            </a:r>
          </a:p>
          <a:p>
            <a:r>
              <a:rPr lang="cs-CZ" sz="2600" b="1" dirty="0" smtClean="0">
                <a:solidFill>
                  <a:schemeClr val="tx2"/>
                </a:solidFill>
              </a:rPr>
              <a:t>Dobře vnímá různé zvuky a podněty z okolí</a:t>
            </a:r>
          </a:p>
          <a:p>
            <a:r>
              <a:rPr lang="cs-CZ" sz="2600" b="1" dirty="0">
                <a:solidFill>
                  <a:schemeClr val="tx2"/>
                </a:solidFill>
              </a:rPr>
              <a:t>U</a:t>
            </a:r>
            <a:r>
              <a:rPr lang="cs-CZ" sz="2600" b="1" dirty="0" smtClean="0">
                <a:solidFill>
                  <a:schemeClr val="tx2"/>
                </a:solidFill>
              </a:rPr>
              <a:t>čí se zvedat hlavičku, samostatně sedět, lézt po čtyřech, žvatlat a pomalu začíná chodit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kateka\AppData\Local\Microsoft\Windows\Temporary Internet Files\Content.IE5\H51DSQE6\MP9004021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97152"/>
            <a:ext cx="2382768" cy="16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61382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Batole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Období batolete trvá od 1 do 3 let věku dítěte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Batole se začíná velice rychle pohybově rozvíjet, chodí, učí se zdolávat překážky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Prořezávají se mu první zuby 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Začíná říkat první slova a věty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Zbavuje se plínek, učí se chodit na nočník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Dítě si začíná hrát i s jinými dětmi, používá různé hračky, rozvíjí při hře představivost</a:t>
            </a:r>
            <a:endParaRPr lang="cs-CZ" sz="2400" b="1" dirty="0">
              <a:solidFill>
                <a:schemeClr val="tx2"/>
              </a:solidFill>
            </a:endParaRPr>
          </a:p>
        </p:txBody>
      </p:sp>
      <p:pic>
        <p:nvPicPr>
          <p:cNvPr id="3074" name="Picture 2" descr="C:\Users\kateka\AppData\Local\Microsoft\Windows\Temporary Internet Files\Content.IE5\OS8X8TL8\MP9001851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93096"/>
            <a:ext cx="309634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33614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Předškolní věk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</a:rPr>
              <a:t>Předškolák je dítě mezi třemi až šesti lety</a:t>
            </a:r>
          </a:p>
          <a:p>
            <a:r>
              <a:rPr lang="cs-CZ" sz="2800" b="1" dirty="0" smtClean="0">
                <a:solidFill>
                  <a:schemeClr val="tx2"/>
                </a:solidFill>
              </a:rPr>
              <a:t>Děti v tomhle věku bývají velice zvídavé</a:t>
            </a:r>
          </a:p>
          <a:p>
            <a:r>
              <a:rPr lang="cs-CZ" sz="2800" b="1" dirty="0" smtClean="0">
                <a:solidFill>
                  <a:schemeClr val="tx2"/>
                </a:solidFill>
              </a:rPr>
              <a:t>Předškoláci si rádi si hrají, učí se nové věci a pohybují se zcela bez pomoci.</a:t>
            </a:r>
          </a:p>
          <a:p>
            <a:r>
              <a:rPr lang="cs-CZ" sz="2800" b="1" dirty="0" smtClean="0">
                <a:solidFill>
                  <a:schemeClr val="tx2"/>
                </a:solidFill>
              </a:rPr>
              <a:t>V tomto věku můžou navštěvovat mateřskou školu, učí se trávit čas v kolektivu vrstevníků</a:t>
            </a:r>
            <a:endParaRPr lang="cs-CZ" sz="2800" b="1" dirty="0">
              <a:solidFill>
                <a:schemeClr val="tx2"/>
              </a:solidFill>
            </a:endParaRPr>
          </a:p>
        </p:txBody>
      </p:sp>
      <p:pic>
        <p:nvPicPr>
          <p:cNvPr id="5122" name="Picture 2" descr="C:\Users\kateka\AppData\Local\Microsoft\Windows\Temporary Internet Files\Content.IE5\2BNSOFF6\MP9004486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5043" y="4221088"/>
            <a:ext cx="32758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7945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Školní věk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Období školáka začíná v šesti letech a končí v patnácti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Školák absolvuje povinnou devítiletou školní docházku.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V tomto věku se děti učí zdokonalovat své schopnosti, rozvíjet paměť, zvládnout nové dovednosti</a:t>
            </a:r>
          </a:p>
          <a:p>
            <a:r>
              <a:rPr lang="cs-CZ" sz="2400" b="1" dirty="0">
                <a:solidFill>
                  <a:schemeClr val="tx2"/>
                </a:solidFill>
              </a:rPr>
              <a:t>U</a:t>
            </a:r>
            <a:r>
              <a:rPr lang="cs-CZ" sz="2400" b="1" dirty="0" smtClean="0">
                <a:solidFill>
                  <a:schemeClr val="tx2"/>
                </a:solidFill>
              </a:rPr>
              <a:t>čí respektu a úctě k jiným lidem, ke svému okolí a k přírodě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Na konci tohoto období začíná u dětí puberta</a:t>
            </a:r>
            <a:endParaRPr lang="cs-CZ" sz="2400" b="1" dirty="0">
              <a:solidFill>
                <a:schemeClr val="tx2"/>
              </a:solidFill>
            </a:endParaRPr>
          </a:p>
        </p:txBody>
      </p:sp>
      <p:pic>
        <p:nvPicPr>
          <p:cNvPr id="6147" name="Picture 3" descr="C:\Users\kateka\AppData\Local\Microsoft\Windows\Temporary Internet Files\Content.IE5\C3K5PE14\MP9003168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93095"/>
            <a:ext cx="2649488" cy="205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kateka\AppData\Local\Microsoft\Windows\Temporary Internet Files\Content.IE5\H51DSQE6\MP9004307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221924"/>
            <a:ext cx="3131840" cy="2193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558342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Dospívání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</a:rPr>
              <a:t>Toto období trvá od 15 let do 20 let života dítěte.</a:t>
            </a:r>
          </a:p>
          <a:p>
            <a:r>
              <a:rPr lang="cs-CZ" sz="2800" b="1" dirty="0" smtClean="0">
                <a:solidFill>
                  <a:schemeClr val="tx2"/>
                </a:solidFill>
              </a:rPr>
              <a:t>Většina dětí pokračuje v dalším studiu,  připravuje se na své budoucí povolání</a:t>
            </a:r>
          </a:p>
          <a:p>
            <a:r>
              <a:rPr lang="cs-CZ" sz="2800" b="1" dirty="0" smtClean="0">
                <a:solidFill>
                  <a:schemeClr val="tx2"/>
                </a:solidFill>
              </a:rPr>
              <a:t>Děti se učí samostatnosti, odpovědnosti.</a:t>
            </a:r>
          </a:p>
          <a:p>
            <a:r>
              <a:rPr lang="cs-CZ" sz="2800" b="1" dirty="0" smtClean="0">
                <a:solidFill>
                  <a:schemeClr val="tx2"/>
                </a:solidFill>
              </a:rPr>
              <a:t>Na konci období se zastavuje i růst dětí do výšky, dítě celkově dospívá</a:t>
            </a:r>
            <a:endParaRPr lang="cs-CZ" sz="2800" b="1" dirty="0">
              <a:solidFill>
                <a:schemeClr val="tx2"/>
              </a:solidFill>
            </a:endParaRPr>
          </a:p>
        </p:txBody>
      </p:sp>
      <p:pic>
        <p:nvPicPr>
          <p:cNvPr id="7170" name="Picture 2" descr="C:\Users\kateka\AppData\Local\Microsoft\Windows\Temporary Internet Files\Content.IE5\2BNSOFF6\MP9004008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21088"/>
            <a:ext cx="2742808" cy="2164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06672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Dospělost a stáří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Dospělý člověk se osamostatňuje od svých rodičů, zakládá si vlastní rodinu a vychovává děti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Chodí do práce a vydělává peníze, aby zabezpečil rodinu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Stáří nastává po 60. roce života člověka.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Snižuje se fyzická odolnost a imunita, ale řada seniorů se snaží se stářím aktivně bojovat 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Staří lidé přestávají chodit do práce, snaží se užívat si zasloužený odpočinek</a:t>
            </a:r>
          </a:p>
          <a:p>
            <a:endParaRPr lang="cs-CZ" sz="2800" b="1" dirty="0">
              <a:solidFill>
                <a:schemeClr val="tx2"/>
              </a:solidFill>
            </a:endParaRPr>
          </a:p>
        </p:txBody>
      </p:sp>
      <p:pic>
        <p:nvPicPr>
          <p:cNvPr id="8194" name="Picture 2" descr="C:\Users\kateka\AppData\Local\Microsoft\Windows\Temporary Internet Files\Content.IE5\C3K5PE14\MP9004089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4199" y="4413267"/>
            <a:ext cx="2780928" cy="22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787545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odkazy: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</a:rPr>
              <a:t>Galerie Microsoft </a:t>
            </a:r>
            <a:r>
              <a:rPr lang="cs-CZ" dirty="0" smtClean="0">
                <a:solidFill>
                  <a:schemeClr val="tx2"/>
                </a:solidFill>
              </a:rPr>
              <a:t>Word – www.office.</a:t>
            </a:r>
            <a:r>
              <a:rPr lang="cs-CZ" dirty="0" err="1" smtClean="0">
                <a:solidFill>
                  <a:schemeClr val="tx2"/>
                </a:solidFill>
              </a:rPr>
              <a:t>microsoft.com</a:t>
            </a:r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Text je původní prací autorky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82005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449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Etapy lidského života</vt:lpstr>
      <vt:lpstr>Novorozenec</vt:lpstr>
      <vt:lpstr>Kojenec</vt:lpstr>
      <vt:lpstr>Batole</vt:lpstr>
      <vt:lpstr>Předškolní věk</vt:lpstr>
      <vt:lpstr>Školní věk</vt:lpstr>
      <vt:lpstr>Dospívání</vt:lpstr>
      <vt:lpstr>Dospělost a stáří</vt:lpstr>
      <vt:lpstr>Použité odkazy: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kateka</dc:creator>
  <cp:lastModifiedBy>Dum</cp:lastModifiedBy>
  <cp:revision>7</cp:revision>
  <dcterms:created xsi:type="dcterms:W3CDTF">2014-03-15T10:59:17Z</dcterms:created>
  <dcterms:modified xsi:type="dcterms:W3CDTF">2014-05-11T09:59:09Z</dcterms:modified>
</cp:coreProperties>
</file>