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9" r:id="rId12"/>
    <p:sldId id="264" r:id="rId13"/>
    <p:sldId id="265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1A8DCD-7CDC-438C-8283-79543A56569D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14CC22-1026-4538-8EC2-D4620FFA37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5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3896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77925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1688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5585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9481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33775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7273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1170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9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7" y="4406903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34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7" y="2667003"/>
            <a:ext cx="7827201" cy="1500187"/>
          </a:xfrm>
        </p:spPr>
        <p:txBody>
          <a:bodyPr anchor="b"/>
          <a:lstStyle>
            <a:lvl1pPr marL="0" indent="0">
              <a:buNone/>
              <a:defRPr sz="1700">
                <a:solidFill>
                  <a:schemeClr val="tx1"/>
                </a:solidFill>
              </a:defRPr>
            </a:lvl1pPr>
            <a:lvl2pPr marL="38962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77925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168878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55850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948129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33775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727381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11700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3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3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600201"/>
            <a:ext cx="4040188" cy="639763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389626" indent="0">
              <a:buNone/>
              <a:defRPr sz="1700" b="1"/>
            </a:lvl2pPr>
            <a:lvl3pPr marL="779252" indent="0">
              <a:buNone/>
              <a:defRPr sz="1500" b="1"/>
            </a:lvl3pPr>
            <a:lvl4pPr marL="1168878" indent="0">
              <a:buNone/>
              <a:defRPr sz="1400" b="1"/>
            </a:lvl4pPr>
            <a:lvl5pPr marL="1558503" indent="0">
              <a:buNone/>
              <a:defRPr sz="1400" b="1"/>
            </a:lvl5pPr>
            <a:lvl6pPr marL="1948129" indent="0">
              <a:buNone/>
              <a:defRPr sz="1400" b="1"/>
            </a:lvl6pPr>
            <a:lvl7pPr marL="2337755" indent="0">
              <a:buNone/>
              <a:defRPr sz="1400" b="1"/>
            </a:lvl7pPr>
            <a:lvl8pPr marL="2727381" indent="0">
              <a:buNone/>
              <a:defRPr sz="1400" b="1"/>
            </a:lvl8pPr>
            <a:lvl9pPr marL="3117007" indent="0">
              <a:buNone/>
              <a:defRPr sz="14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2297112"/>
            <a:ext cx="4040188" cy="3951288"/>
          </a:xfrm>
        </p:spPr>
        <p:txBody>
          <a:bodyPr/>
          <a:lstStyle>
            <a:lvl1pPr>
              <a:defRPr sz="2000"/>
            </a:lvl1pPr>
            <a:lvl2pPr>
              <a:defRPr sz="1700"/>
            </a:lvl2pPr>
            <a:lvl3pPr>
              <a:defRPr sz="15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0" y="1600201"/>
            <a:ext cx="4041775" cy="639763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389626" indent="0">
              <a:buNone/>
              <a:defRPr sz="1700" b="1"/>
            </a:lvl2pPr>
            <a:lvl3pPr marL="779252" indent="0">
              <a:buNone/>
              <a:defRPr sz="1500" b="1"/>
            </a:lvl3pPr>
            <a:lvl4pPr marL="1168878" indent="0">
              <a:buNone/>
              <a:defRPr sz="1400" b="1"/>
            </a:lvl4pPr>
            <a:lvl5pPr marL="1558503" indent="0">
              <a:buNone/>
              <a:defRPr sz="1400" b="1"/>
            </a:lvl5pPr>
            <a:lvl6pPr marL="1948129" indent="0">
              <a:buNone/>
              <a:defRPr sz="1400" b="1"/>
            </a:lvl6pPr>
            <a:lvl7pPr marL="2337755" indent="0">
              <a:buNone/>
              <a:defRPr sz="1400" b="1"/>
            </a:lvl7pPr>
            <a:lvl8pPr marL="2727381" indent="0">
              <a:buNone/>
              <a:defRPr sz="1400" b="1"/>
            </a:lvl8pPr>
            <a:lvl9pPr marL="3117007" indent="0">
              <a:buNone/>
              <a:defRPr sz="14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0" y="2297112"/>
            <a:ext cx="4041775" cy="3951288"/>
          </a:xfrm>
        </p:spPr>
        <p:txBody>
          <a:bodyPr/>
          <a:lstStyle>
            <a:lvl1pPr>
              <a:defRPr sz="2000"/>
            </a:lvl1pPr>
            <a:lvl2pPr>
              <a:defRPr sz="1700"/>
            </a:lvl2pPr>
            <a:lvl3pPr>
              <a:defRPr sz="15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4"/>
            <a:ext cx="8229600" cy="793751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4" y="1371601"/>
            <a:ext cx="5111751" cy="4754563"/>
          </a:xfrm>
        </p:spPr>
        <p:txBody>
          <a:bodyPr/>
          <a:lstStyle>
            <a:lvl1pPr>
              <a:defRPr sz="2700"/>
            </a:lvl1pPr>
            <a:lvl2pPr>
              <a:defRPr sz="2400"/>
            </a:lvl2pPr>
            <a:lvl3pPr>
              <a:defRPr sz="200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5" y="1371601"/>
            <a:ext cx="3008313" cy="4754563"/>
          </a:xfrm>
        </p:spPr>
        <p:txBody>
          <a:bodyPr/>
          <a:lstStyle>
            <a:lvl1pPr marL="0" indent="0">
              <a:buNone/>
              <a:defRPr sz="1200"/>
            </a:lvl1pPr>
            <a:lvl2pPr marL="389626" indent="0">
              <a:buNone/>
              <a:defRPr sz="1000"/>
            </a:lvl2pPr>
            <a:lvl3pPr marL="779252" indent="0">
              <a:buNone/>
              <a:defRPr sz="900"/>
            </a:lvl3pPr>
            <a:lvl4pPr marL="1168878" indent="0">
              <a:buNone/>
              <a:defRPr sz="800"/>
            </a:lvl4pPr>
            <a:lvl5pPr marL="1558503" indent="0">
              <a:buNone/>
              <a:defRPr sz="800"/>
            </a:lvl5pPr>
            <a:lvl6pPr marL="1948129" indent="0">
              <a:buNone/>
              <a:defRPr sz="800"/>
            </a:lvl6pPr>
            <a:lvl7pPr marL="2337755" indent="0">
              <a:buNone/>
              <a:defRPr sz="800"/>
            </a:lvl7pPr>
            <a:lvl8pPr marL="2727381" indent="0">
              <a:buNone/>
              <a:defRPr sz="800"/>
            </a:lvl8pPr>
            <a:lvl9pPr marL="3117007" indent="0">
              <a:buNone/>
              <a:defRPr sz="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Klepnutím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3"/>
            <a:ext cx="5486400" cy="566739"/>
          </a:xfrm>
          <a:prstGeom prst="rect">
            <a:avLst/>
          </a:prstGeom>
        </p:spPr>
        <p:txBody>
          <a:bodyPr anchor="b"/>
          <a:lstStyle>
            <a:lvl1pPr algn="l">
              <a:defRPr sz="17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42"/>
            <a:ext cx="5486400" cy="804863"/>
          </a:xfrm>
        </p:spPr>
        <p:txBody>
          <a:bodyPr/>
          <a:lstStyle>
            <a:lvl1pPr marL="0" indent="0">
              <a:buNone/>
              <a:defRPr sz="1200"/>
            </a:lvl1pPr>
            <a:lvl2pPr marL="389626" indent="0">
              <a:buNone/>
              <a:defRPr sz="1000"/>
            </a:lvl2pPr>
            <a:lvl3pPr marL="779252" indent="0">
              <a:buNone/>
              <a:defRPr sz="900"/>
            </a:lvl3pPr>
            <a:lvl4pPr marL="1168878" indent="0">
              <a:buNone/>
              <a:defRPr sz="800"/>
            </a:lvl4pPr>
            <a:lvl5pPr marL="1558503" indent="0">
              <a:buNone/>
              <a:defRPr sz="800"/>
            </a:lvl5pPr>
            <a:lvl6pPr marL="1948129" indent="0">
              <a:buNone/>
              <a:defRPr sz="800"/>
            </a:lvl6pPr>
            <a:lvl7pPr marL="2337755" indent="0">
              <a:buNone/>
              <a:defRPr sz="800"/>
            </a:lvl7pPr>
            <a:lvl8pPr marL="2727381" indent="0">
              <a:buNone/>
              <a:defRPr sz="800"/>
            </a:lvl8pPr>
            <a:lvl9pPr marL="3117007" indent="0">
              <a:buNone/>
              <a:defRPr sz="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42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4"/>
            <a:ext cx="1868424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7" y="1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7925" tIns="38963" rIns="77925" bIns="38963"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3"/>
            <a:ext cx="8229600" cy="4525963"/>
          </a:xfrm>
          <a:prstGeom prst="rect">
            <a:avLst/>
          </a:prstGeom>
        </p:spPr>
        <p:txBody>
          <a:bodyPr vert="horz" lIns="77925" tIns="38963" rIns="77925" bIns="38963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4"/>
            <a:ext cx="2133600" cy="365125"/>
          </a:xfrm>
          <a:prstGeom prst="rect">
            <a:avLst/>
          </a:prstGeom>
        </p:spPr>
        <p:txBody>
          <a:bodyPr vert="horz" lIns="77925" tIns="38963" rIns="77925" bIns="38963" rtlCol="0" anchor="ctr"/>
          <a:lstStyle>
            <a:lvl1pPr algn="r">
              <a:defRPr sz="1000">
                <a:solidFill>
                  <a:sysClr val="windowText" lastClr="000000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4"/>
            <a:ext cx="2895600" cy="365125"/>
          </a:xfrm>
          <a:prstGeom prst="rect">
            <a:avLst/>
          </a:prstGeom>
        </p:spPr>
        <p:txBody>
          <a:bodyPr vert="horz" lIns="77925" tIns="38963" rIns="77925" bIns="38963" rtlCol="0" anchor="ctr"/>
          <a:lstStyle>
            <a:lvl1pPr algn="ctr">
              <a:defRPr sz="10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4"/>
            <a:ext cx="2133600" cy="365125"/>
          </a:xfrm>
          <a:prstGeom prst="rect">
            <a:avLst/>
          </a:prstGeom>
        </p:spPr>
        <p:txBody>
          <a:bodyPr vert="horz" lIns="77925" tIns="38963" rIns="77925" bIns="38963" rtlCol="0" anchor="ctr"/>
          <a:lstStyle>
            <a:lvl1pPr algn="l">
              <a:defRPr sz="1000">
                <a:solidFill>
                  <a:sysClr val="windowText" lastClr="000000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77925" tIns="38963" rIns="77925" bIns="38963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779252" rtl="0" eaLnBrk="1" latinLnBrk="0" hangingPunct="1">
        <a:spcBef>
          <a:spcPct val="0"/>
        </a:spcBef>
        <a:buNone/>
        <a:defRPr sz="37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92219" indent="-292219" algn="l" defTabSz="779252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33142" indent="-243516" algn="l" defTabSz="779252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74065" indent="-194813" algn="l" defTabSz="779252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63690" indent="-194813" algn="l" defTabSz="779252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753316" indent="-194813" algn="l" defTabSz="779252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142942" indent="-194813" algn="l" defTabSz="779252" rtl="0" eaLnBrk="1" latinLnBrk="0" hangingPunct="1">
        <a:spcBef>
          <a:spcPct val="20000"/>
        </a:spcBef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532568" indent="-194813" algn="l" defTabSz="779252" rtl="0" eaLnBrk="1" latinLnBrk="0" hangingPunct="1">
        <a:spcBef>
          <a:spcPct val="20000"/>
        </a:spcBef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2922194" indent="-194813" algn="l" defTabSz="779252" rtl="0" eaLnBrk="1" latinLnBrk="0" hangingPunct="1">
        <a:spcBef>
          <a:spcPct val="20000"/>
        </a:spcBef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311820" indent="-194813" algn="l" defTabSz="779252" rtl="0" eaLnBrk="1" latinLnBrk="0" hangingPunct="1">
        <a:spcBef>
          <a:spcPct val="20000"/>
        </a:spcBef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389626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79252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68878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58503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948129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337755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727381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3117007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VY_32_INOVACE_048.ICT.13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smtClean="0"/>
              <a:t>Zoner Callisto - úvod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77500" lnSpcReduction="20000"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048.ICT.13</a:t>
            </a:r>
            <a:endParaRPr lang="cs-CZ" sz="2800" dirty="0"/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pPr>
              <a:buFont typeface="Arial" pitchFamily="34" charset="0"/>
              <a:buChar char="•"/>
            </a:pPr>
            <a:r>
              <a:rPr lang="cs-CZ" sz="2800" b="1" u="sng" dirty="0" smtClean="0"/>
              <a:t>Název materiálu</a:t>
            </a:r>
            <a:r>
              <a:rPr lang="cs-CZ" sz="2800" dirty="0" smtClean="0"/>
              <a:t>: </a:t>
            </a:r>
            <a:r>
              <a:rPr lang="cs-CZ" sz="2800" dirty="0" err="1" smtClean="0"/>
              <a:t>Zoner</a:t>
            </a:r>
            <a:r>
              <a:rPr lang="cs-CZ" sz="2800" dirty="0" smtClean="0"/>
              <a:t> </a:t>
            </a:r>
            <a:r>
              <a:rPr lang="cs-CZ" sz="2800" dirty="0" err="1" smtClean="0"/>
              <a:t>Callisto</a:t>
            </a:r>
            <a:r>
              <a:rPr lang="cs-CZ" sz="2800" dirty="0" smtClean="0"/>
              <a:t> - úvod</a:t>
            </a:r>
            <a:endParaRPr lang="cs-CZ" sz="20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PowerPoint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Velikost</a:t>
            </a:r>
            <a:r>
              <a:rPr lang="cs-CZ" sz="2800" smtClean="0"/>
              <a:t>: 826 kB</a:t>
            </a:r>
            <a:endParaRPr lang="cs-CZ" sz="2800" dirty="0" smtClean="0"/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Datum vytvoření</a:t>
            </a:r>
            <a:r>
              <a:rPr lang="cs-CZ" sz="2800" dirty="0" smtClean="0"/>
              <a:t>: 30. 10. 2013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smtClean="0"/>
              <a:t>Klíčová </a:t>
            </a:r>
            <a:r>
              <a:rPr lang="cs-CZ" sz="2800" b="1" u="sng" smtClean="0"/>
              <a:t>slova</a:t>
            </a:r>
            <a:r>
              <a:rPr lang="cs-CZ" sz="2800" smtClean="0"/>
              <a:t>:Zoner Callisto, ovládací </a:t>
            </a:r>
            <a:r>
              <a:rPr lang="cs-CZ" sz="2800" dirty="0" smtClean="0"/>
              <a:t>prvky, panely nástrojů, objekty, vlastnosti objektu, nastavení dokumentu, vodící linky, export, PDF  </a:t>
            </a:r>
            <a:endParaRPr lang="cs-CZ" sz="28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u="sng" dirty="0" smtClean="0"/>
              <a:t>Anotace</a:t>
            </a:r>
            <a:r>
              <a:rPr lang="cs-CZ" sz="2800" dirty="0" smtClean="0"/>
              <a:t>: Prezentace seznamuje s prostředím programu </a:t>
            </a:r>
            <a:r>
              <a:rPr lang="cs-CZ" sz="2800" dirty="0" err="1" smtClean="0"/>
              <a:t>Zoner</a:t>
            </a:r>
            <a:r>
              <a:rPr lang="cs-CZ" sz="2800" dirty="0" smtClean="0"/>
              <a:t> </a:t>
            </a:r>
            <a:r>
              <a:rPr lang="cs-CZ" sz="2800" dirty="0" err="1" smtClean="0"/>
              <a:t>Callisto</a:t>
            </a:r>
            <a:r>
              <a:rPr lang="cs-CZ" sz="2800" dirty="0" smtClean="0"/>
              <a:t>, s jeho ovládacími prvky. Obsahuje zadání úkolu. Pomáhá řešit nastavení dokumentu a export do PDF.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Callisto</a:t>
            </a:r>
            <a:r>
              <a:rPr lang="cs-CZ" dirty="0" smtClean="0"/>
              <a:t> 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Vektorový editor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Prostředí programu</a:t>
            </a:r>
            <a:endParaRPr lang="cs-CZ" dirty="0"/>
          </a:p>
        </p:txBody>
      </p:sp>
      <p:pic>
        <p:nvPicPr>
          <p:cNvPr id="3" name="Obrázek 2" descr="obrazovka_uvodní.PNG"/>
          <p:cNvPicPr>
            <a:picLocks noChangeAspect="1"/>
          </p:cNvPicPr>
          <p:nvPr/>
        </p:nvPicPr>
        <p:blipFill>
          <a:blip r:embed="rId2" cstate="print"/>
          <a:srcRect r="7828"/>
          <a:stretch>
            <a:fillRect/>
          </a:stretch>
        </p:blipFill>
        <p:spPr>
          <a:xfrm>
            <a:off x="1763688" y="1530001"/>
            <a:ext cx="7200800" cy="5327999"/>
          </a:xfrm>
          <a:prstGeom prst="rect">
            <a:avLst/>
          </a:prstGeom>
        </p:spPr>
      </p:pic>
      <p:sp>
        <p:nvSpPr>
          <p:cNvPr id="7" name="Zaoblený obdélníkový popisek 6"/>
          <p:cNvSpPr/>
          <p:nvPr/>
        </p:nvSpPr>
        <p:spPr>
          <a:xfrm>
            <a:off x="7236296" y="2852936"/>
            <a:ext cx="1728192" cy="648072"/>
          </a:xfrm>
          <a:prstGeom prst="wedgeRoundRectCallout">
            <a:avLst>
              <a:gd name="adj1" fmla="val -39384"/>
              <a:gd name="adj2" fmla="val -111447"/>
              <a:gd name="adj3" fmla="val 16667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Pravítko</a:t>
            </a:r>
          </a:p>
          <a:p>
            <a:pPr algn="ctr"/>
            <a:r>
              <a:rPr lang="cs-CZ" sz="1400" dirty="0" smtClean="0"/>
              <a:t>max. 400 cm </a:t>
            </a:r>
            <a:endParaRPr lang="cs-CZ" sz="1400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2627784" y="5085184"/>
            <a:ext cx="1440160" cy="576064"/>
          </a:xfrm>
          <a:prstGeom prst="wedgeRoundRectCallout">
            <a:avLst>
              <a:gd name="adj1" fmla="val -88213"/>
              <a:gd name="adj2" fmla="val -91374"/>
              <a:gd name="adj3" fmla="val 16667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Pravítko</a:t>
            </a:r>
          </a:p>
          <a:p>
            <a:pPr algn="ctr"/>
            <a:r>
              <a:rPr lang="cs-CZ" sz="1400" dirty="0" smtClean="0"/>
              <a:t>max. 300 cm</a:t>
            </a:r>
            <a:endParaRPr lang="cs-CZ" sz="1400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5148064" y="332656"/>
            <a:ext cx="2016224" cy="432048"/>
          </a:xfrm>
          <a:prstGeom prst="wedgeRoundRectCallout">
            <a:avLst>
              <a:gd name="adj1" fmla="val -111075"/>
              <a:gd name="adj2" fmla="val 248229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Alternativní panel nástrojů</a:t>
            </a:r>
            <a:endParaRPr lang="cs-CZ" sz="1400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107504" y="2420888"/>
            <a:ext cx="1440160" cy="576064"/>
          </a:xfrm>
          <a:prstGeom prst="wedgeRoundRectCallout">
            <a:avLst>
              <a:gd name="adj1" fmla="val 45251"/>
              <a:gd name="adj2" fmla="val 80317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Základní panel nástrojů</a:t>
            </a:r>
            <a:endParaRPr lang="cs-CZ" sz="1400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323528" y="3645024"/>
            <a:ext cx="936104" cy="504056"/>
          </a:xfrm>
          <a:prstGeom prst="wedgeRoundRectCallout">
            <a:avLst>
              <a:gd name="adj1" fmla="val 74075"/>
              <a:gd name="adj2" fmla="val 148062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Panel Měřítko</a:t>
            </a:r>
            <a:endParaRPr lang="cs-CZ" sz="1400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3203848" y="2564904"/>
            <a:ext cx="1224136" cy="288032"/>
          </a:xfrm>
          <a:prstGeom prst="wedgeRoundRectCallout">
            <a:avLst>
              <a:gd name="adj1" fmla="val -66444"/>
              <a:gd name="adj2" fmla="val -159078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Panel Text</a:t>
            </a:r>
            <a:endParaRPr lang="cs-CZ" sz="1400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7092280" y="5157192"/>
            <a:ext cx="1872208" cy="576064"/>
          </a:xfrm>
          <a:prstGeom prst="wedgeRoundRectCallout">
            <a:avLst>
              <a:gd name="adj1" fmla="val -56467"/>
              <a:gd name="adj2" fmla="val -112431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Formát dokumentu </a:t>
            </a:r>
          </a:p>
          <a:p>
            <a:pPr algn="ctr"/>
            <a:r>
              <a:rPr lang="cs-CZ" sz="1400" dirty="0" smtClean="0"/>
              <a:t>A4 (210x297 mm)</a:t>
            </a:r>
            <a:endParaRPr lang="cs-CZ" sz="1400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179512" y="1196752"/>
            <a:ext cx="1224136" cy="576064"/>
          </a:xfrm>
          <a:prstGeom prst="wedgeRoundRectCallout">
            <a:avLst>
              <a:gd name="adj1" fmla="val 90744"/>
              <a:gd name="adj2" fmla="val 20928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Název a formát*.ZMF </a:t>
            </a:r>
            <a:endParaRPr lang="cs-CZ" sz="1400" dirty="0"/>
          </a:p>
        </p:txBody>
      </p:sp>
      <p:sp>
        <p:nvSpPr>
          <p:cNvPr id="15" name="Levá složená závorka 14"/>
          <p:cNvSpPr/>
          <p:nvPr/>
        </p:nvSpPr>
        <p:spPr>
          <a:xfrm>
            <a:off x="1475656" y="2420888"/>
            <a:ext cx="288032" cy="1584176"/>
          </a:xfrm>
          <a:prstGeom prst="lef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Levá složená závorka 15"/>
          <p:cNvSpPr/>
          <p:nvPr/>
        </p:nvSpPr>
        <p:spPr>
          <a:xfrm>
            <a:off x="1475656" y="4077072"/>
            <a:ext cx="288032" cy="1296144"/>
          </a:xfrm>
          <a:prstGeom prst="lef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Levá složená závorka 16"/>
          <p:cNvSpPr/>
          <p:nvPr/>
        </p:nvSpPr>
        <p:spPr>
          <a:xfrm rot="5400000">
            <a:off x="3671900" y="-207404"/>
            <a:ext cx="360040" cy="3888432"/>
          </a:xfrm>
          <a:prstGeom prst="lef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Obrazovka_objekt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1" y="1628800"/>
            <a:ext cx="5664473" cy="496855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Základní panel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95536" y="2204864"/>
            <a:ext cx="1368152" cy="360040"/>
          </a:xfrm>
          <a:prstGeom prst="wedgeRoundRectCallout">
            <a:avLst>
              <a:gd name="adj1" fmla="val 73964"/>
              <a:gd name="adj2" fmla="val 120162"/>
              <a:gd name="adj3" fmla="val 16667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Výběrová šipka</a:t>
            </a:r>
            <a:endParaRPr lang="cs-CZ" sz="1400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3275856" y="4221088"/>
            <a:ext cx="1368152" cy="360040"/>
          </a:xfrm>
          <a:prstGeom prst="wedgeRoundRectCallout">
            <a:avLst>
              <a:gd name="adj1" fmla="val -125176"/>
              <a:gd name="adj2" fmla="val -250429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Vkládání tvarů</a:t>
            </a:r>
            <a:endParaRPr lang="cs-CZ" sz="14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323528" y="3501008"/>
            <a:ext cx="1296144" cy="360040"/>
          </a:xfrm>
          <a:prstGeom prst="wedgeRoundRectCallout">
            <a:avLst>
              <a:gd name="adj1" fmla="val 84194"/>
              <a:gd name="adj2" fmla="val -17190"/>
              <a:gd name="adj3" fmla="val 16667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Vkládání textu</a:t>
            </a:r>
            <a:endParaRPr lang="cs-CZ" sz="14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395536" y="4365104"/>
            <a:ext cx="1512168" cy="360040"/>
          </a:xfrm>
          <a:prstGeom prst="wedgeRoundRectCallout">
            <a:avLst>
              <a:gd name="adj1" fmla="val 61786"/>
              <a:gd name="adj2" fmla="val -157134"/>
              <a:gd name="adj3" fmla="val 16667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Vkládání obrázku</a:t>
            </a:r>
            <a:endParaRPr lang="cs-CZ" sz="1400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4283968" y="5373216"/>
            <a:ext cx="1368152" cy="432048"/>
          </a:xfrm>
          <a:prstGeom prst="wedgeRoundRectCallout">
            <a:avLst>
              <a:gd name="adj1" fmla="val -17424"/>
              <a:gd name="adj2" fmla="val 131608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Barva obrysu -levá myš</a:t>
            </a:r>
            <a:endParaRPr lang="cs-CZ" sz="1400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6084168" y="5373216"/>
            <a:ext cx="1368152" cy="432048"/>
          </a:xfrm>
          <a:prstGeom prst="wedgeRoundRectCallout">
            <a:avLst>
              <a:gd name="adj1" fmla="val 1672"/>
              <a:gd name="adj2" fmla="val 133768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Barva výplně-pravá myš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Alternativní panel</a:t>
            </a:r>
            <a:endParaRPr lang="cs-CZ" dirty="0"/>
          </a:p>
        </p:txBody>
      </p:sp>
      <p:pic>
        <p:nvPicPr>
          <p:cNvPr id="4" name="Obrázek 3" descr="Alternativní panel.PNG"/>
          <p:cNvPicPr>
            <a:picLocks noChangeAspect="1"/>
          </p:cNvPicPr>
          <p:nvPr/>
        </p:nvPicPr>
        <p:blipFill>
          <a:blip r:embed="rId2" cstate="print"/>
          <a:srcRect l="2002" r="1885"/>
          <a:stretch>
            <a:fillRect/>
          </a:stretch>
        </p:blipFill>
        <p:spPr>
          <a:xfrm>
            <a:off x="1115616" y="2564904"/>
            <a:ext cx="6912768" cy="339137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Zaoblený obdélníkový popisek 4"/>
          <p:cNvSpPr/>
          <p:nvPr/>
        </p:nvSpPr>
        <p:spPr>
          <a:xfrm>
            <a:off x="1475656" y="1916832"/>
            <a:ext cx="1440160" cy="432048"/>
          </a:xfrm>
          <a:prstGeom prst="wedgeRoundRectCallout">
            <a:avLst>
              <a:gd name="adj1" fmla="val 54970"/>
              <a:gd name="adj2" fmla="val 239733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Pořadí objektů</a:t>
            </a:r>
            <a:endParaRPr lang="cs-CZ" sz="14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3203848" y="1844824"/>
            <a:ext cx="1584176" cy="432048"/>
          </a:xfrm>
          <a:prstGeom prst="wedgeRoundRectCallout">
            <a:avLst>
              <a:gd name="adj1" fmla="val -26315"/>
              <a:gd name="adj2" fmla="val 246068"/>
              <a:gd name="adj3" fmla="val 16667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Vytvoření a rozdělení skupiny</a:t>
            </a:r>
            <a:endParaRPr lang="cs-CZ" sz="14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5364088" y="4149080"/>
            <a:ext cx="2016224" cy="576064"/>
          </a:xfrm>
          <a:prstGeom prst="wedgeRoundRectCallout">
            <a:avLst>
              <a:gd name="adj1" fmla="val -76085"/>
              <a:gd name="adj2" fmla="val -207839"/>
              <a:gd name="adj3" fmla="val 16667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Počet cípů  hvězdy kytky, mnohoúhelníka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Navrhněte titulní stránku fiktivní učebnice </a:t>
            </a:r>
          </a:p>
          <a:p>
            <a:r>
              <a:rPr lang="cs-CZ" dirty="0" smtClean="0"/>
              <a:t>Obal učebnice A4</a:t>
            </a:r>
          </a:p>
          <a:p>
            <a:r>
              <a:rPr lang="cs-CZ" dirty="0" smtClean="0"/>
              <a:t>Obsahuje fiktivní název publikace, fiktivního autora, fiktivní nakladatelství</a:t>
            </a:r>
          </a:p>
          <a:p>
            <a:r>
              <a:rPr lang="cs-CZ" dirty="0" smtClean="0"/>
              <a:t>Využijte nástroje objekt, text i další</a:t>
            </a:r>
          </a:p>
          <a:p>
            <a:r>
              <a:rPr lang="cs-CZ" dirty="0" smtClean="0"/>
              <a:t>Dbejte na zarovnání objektů a vylaďte barvy</a:t>
            </a:r>
          </a:p>
          <a:p>
            <a:r>
              <a:rPr lang="cs-CZ" dirty="0" smtClean="0"/>
              <a:t>Exportujte do PDF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Nastavení dokument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27784" y="2348880"/>
            <a:ext cx="3734321" cy="292458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dokumentu</a:t>
            </a: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827584" y="2996952"/>
            <a:ext cx="1584176" cy="648072"/>
          </a:xfrm>
          <a:prstGeom prst="wedgeRoundRectCallout">
            <a:avLst>
              <a:gd name="adj1" fmla="val 82187"/>
              <a:gd name="adj2" fmla="val 38313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Existující formáty</a:t>
            </a:r>
          </a:p>
          <a:p>
            <a:pPr algn="ctr"/>
            <a:r>
              <a:rPr lang="cs-CZ" sz="1400" dirty="0" smtClean="0"/>
              <a:t>„papíru“</a:t>
            </a:r>
            <a:endParaRPr lang="cs-CZ" sz="14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6444208" y="2204864"/>
            <a:ext cx="1800200" cy="648072"/>
          </a:xfrm>
          <a:prstGeom prst="wedgeRoundRectCallout">
            <a:avLst>
              <a:gd name="adj1" fmla="val -133595"/>
              <a:gd name="adj2" fmla="val 93024"/>
              <a:gd name="adj3" fmla="val 16667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Založení nového formátu</a:t>
            </a:r>
          </a:p>
          <a:p>
            <a:pPr algn="ctr"/>
            <a:r>
              <a:rPr lang="cs-CZ" sz="1400" dirty="0" smtClean="0"/>
              <a:t>„papíru“</a:t>
            </a:r>
            <a:endParaRPr lang="cs-CZ" sz="14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4427984" y="1556792"/>
            <a:ext cx="1584176" cy="504056"/>
          </a:xfrm>
          <a:prstGeom prst="wedgeRoundRectCallout">
            <a:avLst>
              <a:gd name="adj1" fmla="val -50283"/>
              <a:gd name="adj2" fmla="val 179121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Nastavení vodících linek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vodících linek</a:t>
            </a:r>
            <a:endParaRPr lang="cs-CZ" dirty="0"/>
          </a:p>
        </p:txBody>
      </p:sp>
      <p:pic>
        <p:nvPicPr>
          <p:cNvPr id="7" name="Obrázek 6" descr="Vodící linky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1556792"/>
            <a:ext cx="3744416" cy="456185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Obrázek 7" descr="vodící lin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2276872"/>
            <a:ext cx="3543300" cy="279082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Obdélníkový popisek 4"/>
          <p:cNvSpPr/>
          <p:nvPr/>
        </p:nvSpPr>
        <p:spPr>
          <a:xfrm>
            <a:off x="3059832" y="1772816"/>
            <a:ext cx="1080120" cy="432048"/>
          </a:xfrm>
          <a:prstGeom prst="wedgeRectCallout">
            <a:avLst>
              <a:gd name="adj1" fmla="val 21682"/>
              <a:gd name="adj2" fmla="val 26458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Potvrdit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1403648" y="1700808"/>
            <a:ext cx="1224136" cy="504056"/>
          </a:xfrm>
          <a:prstGeom prst="wedgeRectCallout">
            <a:avLst>
              <a:gd name="adj1" fmla="val 23562"/>
              <a:gd name="adj2" fmla="val 23372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Zadat hodnotu  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Podbarvení dokumentu</a:t>
            </a:r>
            <a:endParaRPr lang="cs-CZ" dirty="0"/>
          </a:p>
        </p:txBody>
      </p:sp>
      <p:pic>
        <p:nvPicPr>
          <p:cNvPr id="3" name="Obrázek 2" descr="Podkla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63888" y="1556792"/>
            <a:ext cx="4222409" cy="509805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" name="Zaoblený obdélníkový popisek 3"/>
          <p:cNvSpPr/>
          <p:nvPr/>
        </p:nvSpPr>
        <p:spPr>
          <a:xfrm>
            <a:off x="1619672" y="3573016"/>
            <a:ext cx="1080120" cy="504056"/>
          </a:xfrm>
          <a:prstGeom prst="wedgeRoundRectCallout">
            <a:avLst>
              <a:gd name="adj1" fmla="val 142689"/>
              <a:gd name="adj2" fmla="val -118909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Vložit obdélník</a:t>
            </a:r>
            <a:endParaRPr lang="cs-CZ" sz="14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1691680" y="5085184"/>
            <a:ext cx="792088" cy="504056"/>
          </a:xfrm>
          <a:prstGeom prst="wedgeRoundRectCallout">
            <a:avLst>
              <a:gd name="adj1" fmla="val 286933"/>
              <a:gd name="adj2" fmla="val 199483"/>
              <a:gd name="adj3" fmla="val 16667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Obarvit</a:t>
            </a:r>
            <a:endParaRPr lang="cs-CZ" sz="14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1619672" y="2348880"/>
            <a:ext cx="1152128" cy="576064"/>
          </a:xfrm>
          <a:prstGeom prst="wedgeRoundRectCallout">
            <a:avLst>
              <a:gd name="adj1" fmla="val 266816"/>
              <a:gd name="adj2" fmla="val -70317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Přesunout</a:t>
            </a:r>
          </a:p>
          <a:p>
            <a:pPr algn="ctr"/>
            <a:r>
              <a:rPr lang="cs-CZ" sz="1400" dirty="0" smtClean="0"/>
              <a:t> úplně dolů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Hotový výtvor</a:t>
            </a:r>
            <a:endParaRPr lang="cs-CZ" dirty="0"/>
          </a:p>
        </p:txBody>
      </p:sp>
      <p:pic>
        <p:nvPicPr>
          <p:cNvPr id="3" name="Obrázek 2" descr="Obal_hotovo.JPG"/>
          <p:cNvPicPr>
            <a:picLocks noChangeAspect="1"/>
          </p:cNvPicPr>
          <p:nvPr/>
        </p:nvPicPr>
        <p:blipFill>
          <a:blip r:embed="rId2" cstate="print"/>
          <a:srcRect r="621" b="40218"/>
          <a:stretch>
            <a:fillRect/>
          </a:stretch>
        </p:blipFill>
        <p:spPr>
          <a:xfrm>
            <a:off x="1619672" y="1628800"/>
            <a:ext cx="5616624" cy="4814249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(Soubor) (Uložit) formát *. ZMF</a:t>
            </a:r>
          </a:p>
          <a:p>
            <a:r>
              <a:rPr lang="cs-CZ" dirty="0" smtClean="0"/>
              <a:t>lze pokračovat v úpravách</a:t>
            </a:r>
          </a:p>
          <a:p>
            <a:r>
              <a:rPr lang="cs-CZ" dirty="0" smtClean="0"/>
              <a:t>zachovají se objekty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Uložení souboru</a:t>
            </a:r>
            <a:endParaRPr lang="cs-CZ" dirty="0"/>
          </a:p>
        </p:txBody>
      </p:sp>
      <p:pic>
        <p:nvPicPr>
          <p:cNvPr id="5" name="Obrázek 4" descr="uložení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3140968"/>
            <a:ext cx="5220429" cy="32008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Export do PDF</a:t>
            </a:r>
            <a:endParaRPr lang="cs-CZ" dirty="0"/>
          </a:p>
        </p:txBody>
      </p:sp>
      <p:pic>
        <p:nvPicPr>
          <p:cNvPr id="4" name="Obrázek 3" descr="Export do PDF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556792"/>
            <a:ext cx="4487117" cy="316835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3635896" y="1844824"/>
            <a:ext cx="2088232" cy="8640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Upravit </a:t>
            </a:r>
          </a:p>
          <a:p>
            <a:pPr algn="ctr"/>
            <a:r>
              <a:rPr lang="cs-CZ" dirty="0" smtClean="0"/>
              <a:t>informace</a:t>
            </a:r>
          </a:p>
          <a:p>
            <a:pPr algn="ctr"/>
            <a:r>
              <a:rPr lang="cs-CZ" dirty="0" smtClean="0"/>
              <a:t> o dokumentu</a:t>
            </a:r>
            <a:endParaRPr lang="cs-CZ" dirty="0"/>
          </a:p>
        </p:txBody>
      </p:sp>
      <p:pic>
        <p:nvPicPr>
          <p:cNvPr id="6" name="Obrázek 5" descr="uložení 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3068960"/>
            <a:ext cx="5220429" cy="317226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otová kniha.JPG"/>
          <p:cNvPicPr>
            <a:picLocks noChangeAspect="1"/>
          </p:cNvPicPr>
          <p:nvPr/>
        </p:nvPicPr>
        <p:blipFill>
          <a:blip r:embed="rId2" cstate="print"/>
          <a:srcRect l="1552" r="643"/>
          <a:stretch>
            <a:fillRect/>
          </a:stretch>
        </p:blipFill>
        <p:spPr>
          <a:xfrm>
            <a:off x="2267744" y="404664"/>
            <a:ext cx="4536504" cy="62369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ZIKOVÁ, Jana, Roman SLAVIČINSKY, Jaromír KREJČÍ, Petr VESELÝ, Ladislav MATULA a Milan KYLAR. </a:t>
            </a:r>
            <a:r>
              <a:rPr lang="cs-CZ" i="1" smtClean="0"/>
              <a:t>Zoner Callisto 5: uživatelská příručka</a:t>
            </a:r>
            <a:r>
              <a:rPr lang="cs-CZ" smtClean="0"/>
              <a:t>. </a:t>
            </a:r>
            <a:endParaRPr lang="cs-CZ" dirty="0" smtClean="0"/>
          </a:p>
          <a:p>
            <a:r>
              <a:rPr lang="cs-CZ" dirty="0" smtClean="0"/>
              <a:t>obrázky vznikly jako </a:t>
            </a:r>
            <a:r>
              <a:rPr lang="cs-CZ" dirty="0" err="1" smtClean="0"/>
              <a:t>Print</a:t>
            </a:r>
            <a:r>
              <a:rPr lang="cs-CZ" dirty="0" smtClean="0"/>
              <a:t> </a:t>
            </a:r>
            <a:r>
              <a:rPr lang="cs-CZ" dirty="0" err="1" smtClean="0"/>
              <a:t>Screen</a:t>
            </a:r>
            <a:r>
              <a:rPr lang="cs-CZ" dirty="0" smtClean="0"/>
              <a:t> v programu </a:t>
            </a:r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Callisto</a:t>
            </a:r>
            <a:r>
              <a:rPr lang="cs-CZ" dirty="0" smtClean="0"/>
              <a:t> 5 a Adobe </a:t>
            </a:r>
            <a:r>
              <a:rPr lang="cs-CZ" dirty="0" err="1" smtClean="0"/>
              <a:t>Reader</a:t>
            </a:r>
            <a:endParaRPr lang="cs-CZ" dirty="0" smtClean="0"/>
          </a:p>
          <a:p>
            <a:r>
              <a:rPr lang="cs-CZ" dirty="0" smtClean="0"/>
              <a:t>snímek 14 : obsah obrázku je dílem autora. Údaje </a:t>
            </a:r>
            <a:r>
              <a:rPr lang="cs-CZ" smtClean="0"/>
              <a:t>jsou fiktivní.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276</TotalTime>
  <Words>274</Words>
  <Application>Microsoft Office PowerPoint</Application>
  <PresentationFormat>Předvádění na obrazovce (4:3)</PresentationFormat>
  <Paragraphs>79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Motiv1</vt:lpstr>
      <vt:lpstr>Snímek 1</vt:lpstr>
      <vt:lpstr>Snímek 2</vt:lpstr>
      <vt:lpstr>Zoner Callisto 5</vt:lpstr>
      <vt:lpstr>Prostředí programu</vt:lpstr>
      <vt:lpstr>Základní panel</vt:lpstr>
      <vt:lpstr>Alternativní panel</vt:lpstr>
      <vt:lpstr>Úkol</vt:lpstr>
      <vt:lpstr>Nastavení dokumentu</vt:lpstr>
      <vt:lpstr>Nastavení vodících linek</vt:lpstr>
      <vt:lpstr>Podbarvení dokumentu</vt:lpstr>
      <vt:lpstr>Hotový výtvor</vt:lpstr>
      <vt:lpstr>Uložení souboru</vt:lpstr>
      <vt:lpstr>Export do PDF</vt:lpstr>
      <vt:lpstr>Snímek 14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Zoner Callisto 5</dc:title>
  <dc:creator>admin</dc:creator>
  <cp:lastModifiedBy>zstrechi</cp:lastModifiedBy>
  <cp:revision>41</cp:revision>
  <dcterms:created xsi:type="dcterms:W3CDTF">2013-10-29T15:02:31Z</dcterms:created>
  <dcterms:modified xsi:type="dcterms:W3CDTF">2014-05-06T09:38:04Z</dcterms:modified>
</cp:coreProperties>
</file>