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7" r:id="rId2"/>
    <p:sldId id="278" r:id="rId3"/>
    <p:sldId id="256" r:id="rId4"/>
    <p:sldId id="263" r:id="rId5"/>
    <p:sldId id="267" r:id="rId6"/>
    <p:sldId id="258" r:id="rId7"/>
    <p:sldId id="259" r:id="rId8"/>
    <p:sldId id="262" r:id="rId9"/>
    <p:sldId id="260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9" r:id="rId1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EBDA4FE-6490-40C9-95C7-811CB544624A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C029154-F8E8-4C7C-9F1C-5319A5BAB8A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15363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A5684D-EA56-4BC6-868B-65758AC573B7}" type="slidenum">
              <a:rPr lang="cs-CZ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cs-CZ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EFE9-0AF3-41ED-90DC-7B3186E91998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4471A-97BC-4B0E-8B36-E7C508321CA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19217-FA48-4F67-A9C4-7602F4B8FC9D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B92E6-C900-4D63-AC3F-FC76D8FBB5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01ED-4274-4A72-A780-6DFD922B34D0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C91AC-977F-43C1-A89B-C28CA68C7F9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B11FC-83D0-4873-A592-007EF913C2A0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2D6C3-E170-427F-B7B0-03A05622DE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8DCE8-8D57-49C2-8203-44E81C4BDA24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A66F6-EF78-4679-A73C-26AC97A801D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D0F0C-478D-4641-A2FE-F66D7637357D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25DA7-82EA-4572-AAFD-04AFBA4952F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02AAD-AD56-4331-99BF-65F1C104DC58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E1857-A109-49BB-ADBF-E93E9CD8125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47D1E-848D-4EA6-BFBC-1B526E71ACF4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3BAF2-3C1B-424F-A66D-225D399381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040EF-7253-41A1-9992-077E08DFB2F8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BC233-083E-4471-AF08-36A2367211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4B8CD-7CB8-428E-8496-C3B01E92ADFE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44ED-E411-4BA3-87E1-B1A550C9652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60A1B-6E62-4CF8-97DF-12402DDB4513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AB207-9258-476F-ACFF-D77C1520C3A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E71BA0-4350-4310-BB03-53203CA62557}" type="datetimeFigureOut">
              <a:rPr lang="cs-CZ"/>
              <a:pPr>
                <a:defRPr/>
              </a:pPr>
              <a:t>13.5.2014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E6D3BC-3985-45F7-8F39-AA588B4EF0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Obdélník 2"/>
          <p:cNvSpPr>
            <a:spLocks noChangeArrowheads="1"/>
          </p:cNvSpPr>
          <p:nvPr/>
        </p:nvSpPr>
        <p:spPr bwMode="auto">
          <a:xfrm>
            <a:off x="395288" y="3357563"/>
            <a:ext cx="8137525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cs-CZ">
              <a:latin typeface="Calibri" pitchFamily="34" charset="0"/>
            </a:endParaRPr>
          </a:p>
          <a:p>
            <a:pPr algn="ctr"/>
            <a:r>
              <a:rPr lang="cs-CZ" sz="2400">
                <a:latin typeface="Calibri" pitchFamily="34" charset="0"/>
              </a:rPr>
              <a:t>Obchodní akademie a Jazyková škola</a:t>
            </a:r>
            <a:br>
              <a:rPr lang="cs-CZ" sz="2400">
                <a:latin typeface="Calibri" pitchFamily="34" charset="0"/>
              </a:rPr>
            </a:br>
            <a:r>
              <a:rPr lang="cs-CZ" sz="2400">
                <a:latin typeface="Calibri" pitchFamily="34" charset="0"/>
              </a:rPr>
              <a:t>s právem státní jazykové zkoušky Jihlava</a:t>
            </a:r>
          </a:p>
          <a:p>
            <a:pPr algn="ctr"/>
            <a:endParaRPr lang="cs-CZ">
              <a:latin typeface="Calibri" pitchFamily="34" charset="0"/>
            </a:endParaRPr>
          </a:p>
          <a:p>
            <a:pPr algn="ctr">
              <a:spcBef>
                <a:spcPts val="300"/>
              </a:spcBef>
            </a:pPr>
            <a:r>
              <a:rPr lang="cs-CZ">
                <a:latin typeface="Calibri" pitchFamily="34" charset="0"/>
              </a:rPr>
              <a:t>Šablona 32</a:t>
            </a:r>
          </a:p>
          <a:p>
            <a:pPr algn="ctr">
              <a:spcBef>
                <a:spcPts val="300"/>
              </a:spcBef>
            </a:pPr>
            <a:r>
              <a:rPr lang="cs-CZ">
                <a:latin typeface="Calibri" pitchFamily="34" charset="0"/>
              </a:rPr>
              <a:t>VY_32_INOVACE_053.ICT.13</a:t>
            </a:r>
          </a:p>
          <a:p>
            <a:pPr algn="ctr">
              <a:spcBef>
                <a:spcPts val="300"/>
              </a:spcBef>
            </a:pPr>
            <a:r>
              <a:rPr lang="cs-CZ">
                <a:latin typeface="Calibri" pitchFamily="34" charset="0"/>
              </a:rPr>
              <a:t>Zoner Photostudio – barevné úpravy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4463" y="2420938"/>
            <a:ext cx="10191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Obrázek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138" y="542925"/>
            <a:ext cx="7489825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Zástupný symbol pro obsah 9" descr="IMG_332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pic>
        <p:nvPicPr>
          <p:cNvPr id="1027" name="Picture 3" descr="C:\Users\admin\SkyDrive\Documents\DUM\INT\více zmenšené\histogram k azalká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2492375"/>
            <a:ext cx="47148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Úprava histogramu</a:t>
            </a:r>
          </a:p>
        </p:txBody>
      </p:sp>
      <p:sp>
        <p:nvSpPr>
          <p:cNvPr id="6" name="Zaoblený obdélníkový popisek 5"/>
          <p:cNvSpPr/>
          <p:nvPr/>
        </p:nvSpPr>
        <p:spPr>
          <a:xfrm>
            <a:off x="1908175" y="5373688"/>
            <a:ext cx="1727200" cy="503237"/>
          </a:xfrm>
          <a:prstGeom prst="wedgeRoundRectCallout">
            <a:avLst>
              <a:gd name="adj1" fmla="val 107155"/>
              <a:gd name="adj2" fmla="val -166647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400">
                <a:solidFill>
                  <a:sysClr val="windowText" lastClr="000000"/>
                </a:solidFill>
              </a:rPr>
              <a:t>posunutí hranice černých bodů </a:t>
            </a:r>
            <a:endParaRPr lang="cs-CZ" sz="1400">
              <a:solidFill>
                <a:sysClr val="windowText" lastClr="000000"/>
              </a:solidFill>
            </a:endParaRPr>
          </a:p>
        </p:txBody>
      </p:sp>
      <p:sp>
        <p:nvSpPr>
          <p:cNvPr id="7" name="Zaoblený obdélníkový popisek 6"/>
          <p:cNvSpPr/>
          <p:nvPr/>
        </p:nvSpPr>
        <p:spPr>
          <a:xfrm>
            <a:off x="7164388" y="5229225"/>
            <a:ext cx="1584325" cy="503238"/>
          </a:xfrm>
          <a:prstGeom prst="wedgeRoundRectCallout">
            <a:avLst>
              <a:gd name="adj1" fmla="val -92625"/>
              <a:gd name="adj2" fmla="val -143332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400" dirty="0"/>
              <a:t>Posunutí hranice bílých bodů</a:t>
            </a:r>
            <a:endParaRPr lang="cs-CZ" sz="1400" dirty="0"/>
          </a:p>
        </p:txBody>
      </p:sp>
      <p:sp>
        <p:nvSpPr>
          <p:cNvPr id="8" name="Zaoblený obdélníkový popisek 7"/>
          <p:cNvSpPr/>
          <p:nvPr/>
        </p:nvSpPr>
        <p:spPr>
          <a:xfrm>
            <a:off x="4427538" y="5373688"/>
            <a:ext cx="1728787" cy="431800"/>
          </a:xfrm>
          <a:prstGeom prst="wedgeRoundRectCallout">
            <a:avLst>
              <a:gd name="adj1" fmla="val 20468"/>
              <a:gd name="adj2" fmla="val -154781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400">
                <a:solidFill>
                  <a:sysClr val="windowText" lastClr="000000"/>
                </a:solidFill>
              </a:rPr>
              <a:t>posunutí hranice středních tónů</a:t>
            </a:r>
            <a:endParaRPr lang="cs-CZ" sz="140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Výsledná fotografie</a:t>
            </a:r>
          </a:p>
        </p:txBody>
      </p:sp>
      <p:pic>
        <p:nvPicPr>
          <p:cNvPr id="25602" name="Zástupný symbol pro obsah 5" descr="IMG_3329_úrovně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symbol pro obsah 7" descr="IMG_355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sp>
        <p:nvSpPr>
          <p:cNvPr id="26626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Vyhledání černé a bíl</a:t>
            </a:r>
            <a:r>
              <a:rPr lang="cs-CZ" smtClean="0">
                <a:latin typeface="Arial" charset="0"/>
              </a:rPr>
              <a:t>é</a:t>
            </a:r>
            <a:r>
              <a:rPr lang="cs-CZ" smtClean="0"/>
              <a:t> v obrazu</a:t>
            </a:r>
          </a:p>
        </p:txBody>
      </p:sp>
      <p:pic>
        <p:nvPicPr>
          <p:cNvPr id="9" name="Obrázek 8" descr="histogram na kapátk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3644900"/>
            <a:ext cx="5651500" cy="2628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Elipsa 5"/>
          <p:cNvSpPr/>
          <p:nvPr/>
        </p:nvSpPr>
        <p:spPr>
          <a:xfrm>
            <a:off x="6948488" y="5445125"/>
            <a:ext cx="1368425" cy="936625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Výsledná fotografie</a:t>
            </a:r>
          </a:p>
        </p:txBody>
      </p:sp>
      <p:sp>
        <p:nvSpPr>
          <p:cNvPr id="27650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mtClean="0"/>
          </a:p>
        </p:txBody>
      </p:sp>
      <p:pic>
        <p:nvPicPr>
          <p:cNvPr id="27651" name="Obrázek 3" descr="IMG_3550_kapátk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557338"/>
            <a:ext cx="7092950" cy="50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Křivky</a:t>
            </a:r>
          </a:p>
        </p:txBody>
      </p:sp>
      <p:sp>
        <p:nvSpPr>
          <p:cNvPr id="28674" name="Zástupný symbol pro obsah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mtClean="0"/>
          </a:p>
        </p:txBody>
      </p:sp>
      <p:pic>
        <p:nvPicPr>
          <p:cNvPr id="3" name="Obrázek 2" descr="IMG_362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557338"/>
            <a:ext cx="7019925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Křivky -úprav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3573463"/>
            <a:ext cx="50196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aoblený obdélníkový popisek 5"/>
          <p:cNvSpPr/>
          <p:nvPr/>
        </p:nvSpPr>
        <p:spPr>
          <a:xfrm>
            <a:off x="4932363" y="5876925"/>
            <a:ext cx="1511300" cy="431800"/>
          </a:xfrm>
          <a:prstGeom prst="wedgeRoundRectCallout">
            <a:avLst>
              <a:gd name="adj1" fmla="val -46748"/>
              <a:gd name="adj2" fmla="val -8219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 dirty="0"/>
              <a:t>na ose x vstupní hodnota RGB </a:t>
            </a:r>
            <a:endParaRPr lang="cs-CZ" sz="1200" dirty="0"/>
          </a:p>
        </p:txBody>
      </p:sp>
      <p:sp>
        <p:nvSpPr>
          <p:cNvPr id="7" name="Zaoblený obdélníkový popisek 6"/>
          <p:cNvSpPr/>
          <p:nvPr/>
        </p:nvSpPr>
        <p:spPr>
          <a:xfrm>
            <a:off x="4427538" y="2636838"/>
            <a:ext cx="1512887" cy="431800"/>
          </a:xfrm>
          <a:prstGeom prst="wedgeRoundRectCallout">
            <a:avLst>
              <a:gd name="adj1" fmla="val -46131"/>
              <a:gd name="adj2" fmla="val 25470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 dirty="0"/>
              <a:t>na ose y výstupní hodnota RGB </a:t>
            </a:r>
            <a:endParaRPr lang="cs-CZ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Výsledná fotografie</a:t>
            </a:r>
          </a:p>
        </p:txBody>
      </p:sp>
      <p:sp>
        <p:nvSpPr>
          <p:cNvPr id="29698" name="Zástupný symbol pro obsah 5"/>
          <p:cNvSpPr>
            <a:spLocks noGrp="1"/>
          </p:cNvSpPr>
          <p:nvPr>
            <p:ph idx="1"/>
          </p:nvPr>
        </p:nvSpPr>
        <p:spPr>
          <a:xfrm>
            <a:off x="457200" y="1700213"/>
            <a:ext cx="8229600" cy="4425950"/>
          </a:xfrm>
        </p:spPr>
        <p:txBody>
          <a:bodyPr/>
          <a:lstStyle/>
          <a:p>
            <a:endParaRPr lang="cs-CZ" smtClean="0"/>
          </a:p>
        </p:txBody>
      </p:sp>
      <p:pic>
        <p:nvPicPr>
          <p:cNvPr id="4" name="Obrázek 3" descr="křivky_západ slunc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716338"/>
            <a:ext cx="50958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aoblený obdélníkový popisek 4"/>
          <p:cNvSpPr/>
          <p:nvPr/>
        </p:nvSpPr>
        <p:spPr>
          <a:xfrm>
            <a:off x="5724525" y="2636838"/>
            <a:ext cx="1295400" cy="431800"/>
          </a:xfrm>
          <a:prstGeom prst="wedgeRoundRectCallout">
            <a:avLst>
              <a:gd name="adj1" fmla="val -11166"/>
              <a:gd name="adj2" fmla="val 29574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200" dirty="0"/>
              <a:t>křivka do tvaru S</a:t>
            </a:r>
            <a:endParaRPr lang="cs-CZ" sz="1200" dirty="0"/>
          </a:p>
        </p:txBody>
      </p:sp>
      <p:pic>
        <p:nvPicPr>
          <p:cNvPr id="3" name="Obrázek 2" descr="křivky hotovo.jpg"/>
          <p:cNvPicPr>
            <a:picLocks noChangeAspect="1"/>
          </p:cNvPicPr>
          <p:nvPr/>
        </p:nvPicPr>
        <p:blipFill>
          <a:blip r:embed="rId3"/>
          <a:srcRect l="3362" t="5928" r="3658" b="5147"/>
          <a:stretch>
            <a:fillRect/>
          </a:stretch>
        </p:blipFill>
        <p:spPr bwMode="auto">
          <a:xfrm>
            <a:off x="1331913" y="1557338"/>
            <a:ext cx="6408737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Kreativní úpravy křivkami</a:t>
            </a:r>
          </a:p>
        </p:txBody>
      </p:sp>
      <p:pic>
        <p:nvPicPr>
          <p:cNvPr id="30722" name="Zástupný symbol pro obsah 3" descr="IMG_387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5750" y="1600200"/>
            <a:ext cx="6032500" cy="4525963"/>
          </a:xfrm>
        </p:spPr>
      </p:pic>
      <p:pic>
        <p:nvPicPr>
          <p:cNvPr id="12" name="Obrázek 11" descr="2_IMG_3872_žlutá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600200"/>
            <a:ext cx="33909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Obrázek 12" descr="2_odstíny barev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600200"/>
            <a:ext cx="33909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ázek 9" descr="2_IMG_3872_kreativní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3860800"/>
            <a:ext cx="33909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Obrázek 13" descr="2_odstíny barev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3860800"/>
            <a:ext cx="33909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Zdroje</a:t>
            </a:r>
          </a:p>
        </p:txBody>
      </p:sp>
      <p:sp>
        <p:nvSpPr>
          <p:cNvPr id="3174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mtClean="0"/>
          </a:p>
          <a:p>
            <a:r>
              <a:rPr lang="cs-CZ" sz="2000" smtClean="0"/>
              <a:t>KRISTIÁN, Pavel. </a:t>
            </a:r>
            <a:r>
              <a:rPr lang="cs-CZ" sz="2000" i="1" smtClean="0"/>
              <a:t>Zoner PhotoStudio 11: archivace, správa, publikování a základy úprav digitálních fotografií</a:t>
            </a:r>
            <a:r>
              <a:rPr lang="cs-CZ" sz="2000" smtClean="0"/>
              <a:t>. Vyd. 1. Brno: Zoner Press, 2008, 324 s. Encyklopedie - grafika a digitální fotografie. ISBN 978-80-7413-012-0. </a:t>
            </a:r>
          </a:p>
          <a:p>
            <a:r>
              <a:rPr lang="cs-CZ" sz="2000" smtClean="0"/>
              <a:t>použité fotografie jsou dílem autorky prezentace</a:t>
            </a:r>
          </a:p>
          <a:p>
            <a:r>
              <a:rPr lang="cs-CZ" sz="2000" smtClean="0"/>
              <a:t>ostatní obrázky vznikly jako Print Screen v programu Zoner Photostudio 12</a:t>
            </a:r>
          </a:p>
          <a:p>
            <a:endParaRPr 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313" y="644525"/>
            <a:ext cx="8175625" cy="5592763"/>
          </a:xfrm>
        </p:spPr>
        <p:txBody>
          <a:bodyPr rtlCol="0">
            <a:normAutofit fontScale="77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Číslo projektu:</a:t>
            </a:r>
            <a:r>
              <a:rPr lang="cs-CZ" sz="2800" dirty="0" smtClean="0"/>
              <a:t> CZ.1.07/1.5.00/34.0744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/>
              <a:t>Šablona</a:t>
            </a:r>
            <a:r>
              <a:rPr lang="cs-CZ" sz="2800" dirty="0"/>
              <a:t>: </a:t>
            </a:r>
            <a:r>
              <a:rPr lang="cs-CZ" sz="2800" dirty="0" smtClean="0"/>
              <a:t>VY_32_INOVACE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Číslo </a:t>
            </a:r>
            <a:r>
              <a:rPr lang="cs-CZ" sz="2800" b="1" u="sng" dirty="0"/>
              <a:t>DUMU</a:t>
            </a:r>
            <a:r>
              <a:rPr lang="cs-CZ" sz="2800" dirty="0"/>
              <a:t>: </a:t>
            </a:r>
            <a:r>
              <a:rPr lang="cs-CZ" sz="2800" dirty="0" smtClean="0"/>
              <a:t>053.ICT.13</a:t>
            </a:r>
            <a:endParaRPr lang="cs-CZ" sz="2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/>
              <a:t>Předmět</a:t>
            </a:r>
            <a:r>
              <a:rPr lang="cs-CZ" sz="2800" dirty="0"/>
              <a:t>: Informační technologie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Název materiálu</a:t>
            </a:r>
            <a:r>
              <a:rPr lang="cs-CZ" sz="2800" dirty="0" smtClean="0"/>
              <a:t>: </a:t>
            </a:r>
            <a:r>
              <a:rPr lang="cs-CZ" sz="2800" dirty="0" err="1" smtClean="0"/>
              <a:t>Zoner</a:t>
            </a:r>
            <a:r>
              <a:rPr lang="cs-CZ" sz="2800" dirty="0" smtClean="0"/>
              <a:t> </a:t>
            </a:r>
            <a:r>
              <a:rPr lang="cs-CZ" sz="2800" dirty="0" err="1" smtClean="0"/>
              <a:t>Photostudio</a:t>
            </a:r>
            <a:r>
              <a:rPr lang="cs-CZ" sz="2800" dirty="0" smtClean="0"/>
              <a:t> - barevné úpravy</a:t>
            </a:r>
            <a:endParaRPr lang="cs-CZ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Autor</a:t>
            </a:r>
            <a:r>
              <a:rPr lang="cs-CZ" sz="2800" dirty="0" smtClean="0"/>
              <a:t>: PaedDr. Ivana Střechová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Formát</a:t>
            </a:r>
            <a:r>
              <a:rPr lang="cs-CZ" sz="2800" smtClean="0"/>
              <a:t>: Prezentace Microsoft PowerPoint</a:t>
            </a:r>
            <a:endParaRPr lang="cs-CZ" sz="2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Velikost</a:t>
            </a:r>
            <a:r>
              <a:rPr lang="cs-CZ" sz="2800" smtClean="0"/>
              <a:t>: 2 720 </a:t>
            </a:r>
            <a:r>
              <a:rPr lang="cs-CZ" sz="2800" dirty="0" smtClean="0"/>
              <a:t>kB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Stupeň a typ vzdělávání</a:t>
            </a:r>
            <a:r>
              <a:rPr lang="cs-CZ" sz="2800" dirty="0" smtClean="0"/>
              <a:t>: SŠ – odborné vzdělávání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Licence k obrazovému materiálu</a:t>
            </a:r>
            <a:r>
              <a:rPr lang="cs-CZ" sz="2800" dirty="0" smtClean="0"/>
              <a:t>: CC-BY-NC-SA</a:t>
            </a:r>
            <a:endParaRPr lang="cs-CZ" sz="2800" dirty="0" smtClean="0">
              <a:solidFill>
                <a:srgbClr val="FF0000"/>
              </a:solidFill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Datum vytvoření</a:t>
            </a:r>
            <a:r>
              <a:rPr lang="cs-CZ" sz="2800" dirty="0" smtClean="0"/>
              <a:t>: 10. 11. 2013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dirty="0" smtClean="0"/>
              <a:t>Klíčová slova</a:t>
            </a:r>
            <a:r>
              <a:rPr lang="cs-CZ" sz="2800" dirty="0" smtClean="0"/>
              <a:t>:</a:t>
            </a:r>
            <a:r>
              <a:rPr lang="cs-CZ" sz="2800" smtClean="0"/>
              <a:t> Zoner Photostudio, barevné úpravy, histogram, křivky</a:t>
            </a:r>
            <a:endParaRPr lang="cs-CZ" sz="2800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800" b="1" u="sng" smtClean="0"/>
              <a:t>Anotace</a:t>
            </a:r>
            <a:r>
              <a:rPr lang="cs-CZ" sz="2800" smtClean="0"/>
              <a:t>: Prezentace ukazuje, jak upravit barvy obrázku automaticky, pomocí histogramu, kapátka a křivek. Přílohou prezentace jsou fotografie, na kterých jsou prováděny úpravy.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err="1" smtClean="0"/>
              <a:t>Zoner</a:t>
            </a:r>
            <a:r>
              <a:rPr lang="cs-CZ" dirty="0" smtClean="0"/>
              <a:t> </a:t>
            </a:r>
            <a:r>
              <a:rPr lang="cs-CZ" dirty="0" err="1" smtClean="0"/>
              <a:t>Photostudio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953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mtClean="0"/>
              <a:t>Barevné </a:t>
            </a:r>
            <a:r>
              <a:rPr lang="cs-CZ" dirty="0" smtClean="0"/>
              <a:t>úpravy fotografie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Zástupný symbol pro obsah 5" descr="ZPS_uvodn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600200"/>
            <a:ext cx="7143750" cy="4525963"/>
          </a:xfrm>
        </p:spPr>
      </p:pic>
      <p:sp>
        <p:nvSpPr>
          <p:cNvPr id="18434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Editor ZPS</a:t>
            </a:r>
          </a:p>
        </p:txBody>
      </p:sp>
      <p:sp>
        <p:nvSpPr>
          <p:cNvPr id="4" name="Elipsa 3"/>
          <p:cNvSpPr/>
          <p:nvPr/>
        </p:nvSpPr>
        <p:spPr>
          <a:xfrm>
            <a:off x="6948488" y="1700213"/>
            <a:ext cx="647700" cy="4333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Proč barevně upravovat fotografie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fotografie je „zamlžená“</a:t>
            </a:r>
          </a:p>
          <a:p>
            <a:r>
              <a:rPr lang="cs-CZ" smtClean="0"/>
              <a:t>fotografie příliš tmavá</a:t>
            </a:r>
          </a:p>
          <a:p>
            <a:r>
              <a:rPr lang="cs-CZ" smtClean="0"/>
              <a:t>fotografie příliš světlá</a:t>
            </a:r>
          </a:p>
          <a:p>
            <a:r>
              <a:rPr lang="cs-CZ" smtClean="0"/>
              <a:t>má barevný nádech (domodra, dožluta)</a:t>
            </a:r>
          </a:p>
          <a:p>
            <a:r>
              <a:rPr lang="cs-CZ" smtClean="0"/>
              <a:t>kreativní úpravy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Nadpis 5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Metody barevných úprav</a:t>
            </a:r>
          </a:p>
        </p:txBody>
      </p:sp>
      <p:pic>
        <p:nvPicPr>
          <p:cNvPr id="7" name="Zástupný symbol pro obsah 6" descr="Vylepši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73188" y="1600200"/>
            <a:ext cx="6397625" cy="4525963"/>
          </a:xfrm>
        </p:spPr>
      </p:pic>
      <p:sp>
        <p:nvSpPr>
          <p:cNvPr id="4" name="Elipsa 3"/>
          <p:cNvSpPr/>
          <p:nvPr/>
        </p:nvSpPr>
        <p:spPr>
          <a:xfrm>
            <a:off x="1979613" y="1916113"/>
            <a:ext cx="720725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Automatická úprava</a:t>
            </a:r>
          </a:p>
        </p:txBody>
      </p:sp>
      <p:pic>
        <p:nvPicPr>
          <p:cNvPr id="8" name="Zástupný symbol pro obsah 7" descr="automat_úprava_menší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60500" y="1600200"/>
            <a:ext cx="6223000" cy="4525963"/>
          </a:xfrm>
        </p:spPr>
      </p:pic>
      <p:sp>
        <p:nvSpPr>
          <p:cNvPr id="4" name="Zaoblený obdélníkový popisek 3"/>
          <p:cNvSpPr/>
          <p:nvPr/>
        </p:nvSpPr>
        <p:spPr>
          <a:xfrm>
            <a:off x="6732588" y="3500438"/>
            <a:ext cx="1511300" cy="865187"/>
          </a:xfrm>
          <a:prstGeom prst="wedgeRoundRectCallout">
            <a:avLst>
              <a:gd name="adj1" fmla="val -117033"/>
              <a:gd name="adj2" fmla="val 82153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/>
              <a:t>automaticky vyladí fotografii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Výsledná fotografie</a:t>
            </a:r>
          </a:p>
        </p:txBody>
      </p:sp>
      <p:pic>
        <p:nvPicPr>
          <p:cNvPr id="22530" name="Zástupný symbol pro obsah 4" descr="výsledná skála.JPG"/>
          <p:cNvPicPr>
            <a:picLocks noGrp="1" noChangeAspect="1"/>
          </p:cNvPicPr>
          <p:nvPr>
            <p:ph idx="1"/>
          </p:nvPr>
        </p:nvPicPr>
        <p:blipFill>
          <a:blip r:embed="rId2"/>
          <a:srcRect t="6996"/>
          <a:stretch>
            <a:fillRect/>
          </a:stretch>
        </p:blipFill>
        <p:spPr>
          <a:xfrm>
            <a:off x="2033588" y="1916113"/>
            <a:ext cx="5076825" cy="4210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histogram skála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924175"/>
            <a:ext cx="5000625" cy="2314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Nadpis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cs-CZ" smtClean="0"/>
              <a:t>Co vyjadřuje histogram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množství tmavých a světlých bodů na fotografii</a:t>
            </a:r>
          </a:p>
        </p:txBody>
      </p:sp>
      <p:sp>
        <p:nvSpPr>
          <p:cNvPr id="6" name="Zaoblený obdélníkový popisek 5"/>
          <p:cNvSpPr/>
          <p:nvPr/>
        </p:nvSpPr>
        <p:spPr>
          <a:xfrm>
            <a:off x="900113" y="5300663"/>
            <a:ext cx="935037" cy="576262"/>
          </a:xfrm>
          <a:prstGeom prst="wedgeRoundRectCallout">
            <a:avLst>
              <a:gd name="adj1" fmla="val 69652"/>
              <a:gd name="adj2" fmla="val -105140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/>
              <a:t>Tmavé body</a:t>
            </a:r>
            <a:endParaRPr lang="cs-CZ" sz="1600"/>
          </a:p>
        </p:txBody>
      </p:sp>
      <p:sp>
        <p:nvSpPr>
          <p:cNvPr id="7" name="Zaoblený obdélníkový popisek 6"/>
          <p:cNvSpPr/>
          <p:nvPr/>
        </p:nvSpPr>
        <p:spPr>
          <a:xfrm>
            <a:off x="2484438" y="5516563"/>
            <a:ext cx="935037" cy="504825"/>
          </a:xfrm>
          <a:prstGeom prst="wedgeRoundRectCallout">
            <a:avLst>
              <a:gd name="adj1" fmla="val 28523"/>
              <a:gd name="adj2" fmla="val -147150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 dirty="0"/>
              <a:t>Střední hodnota</a:t>
            </a:r>
            <a:endParaRPr lang="cs-CZ" sz="1600" dirty="0"/>
          </a:p>
        </p:txBody>
      </p:sp>
      <p:sp>
        <p:nvSpPr>
          <p:cNvPr id="8" name="Zaoblený obdélníkový popisek 7"/>
          <p:cNvSpPr/>
          <p:nvPr/>
        </p:nvSpPr>
        <p:spPr>
          <a:xfrm>
            <a:off x="4716463" y="5516563"/>
            <a:ext cx="1368425" cy="449262"/>
          </a:xfrm>
          <a:prstGeom prst="wedgeRoundRectCallout">
            <a:avLst>
              <a:gd name="adj1" fmla="val -84311"/>
              <a:gd name="adj2" fmla="val -165893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600"/>
              <a:t>Světlé body</a:t>
            </a:r>
            <a:endParaRPr lang="cs-CZ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240</Words>
  <Application>Microsoft Office PowerPoint</Application>
  <PresentationFormat>On-screen Show (4:3)</PresentationFormat>
  <Paragraphs>56</Paragraphs>
  <Slides>17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Šablona návrhu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0" baseType="lpstr">
      <vt:lpstr>Calibri</vt:lpstr>
      <vt:lpstr>Arial</vt:lpstr>
      <vt:lpstr>Motiv sady Office</vt:lpstr>
      <vt:lpstr>Snímek 1</vt:lpstr>
      <vt:lpstr>Snímek 2</vt:lpstr>
      <vt:lpstr>Zoner Photostudio</vt:lpstr>
      <vt:lpstr>Editor ZPS</vt:lpstr>
      <vt:lpstr>Proč barevně upravovat fotografie</vt:lpstr>
      <vt:lpstr>Metody barevných úprav</vt:lpstr>
      <vt:lpstr>Automatická úprava</vt:lpstr>
      <vt:lpstr>Výsledná fotografie</vt:lpstr>
      <vt:lpstr>Co vyjadřuje histogram</vt:lpstr>
      <vt:lpstr>Úprava histogramu</vt:lpstr>
      <vt:lpstr>Výsledná fotografie</vt:lpstr>
      <vt:lpstr>Vyhledání černé a bílé v obrazu</vt:lpstr>
      <vt:lpstr>Výsledná fotografie</vt:lpstr>
      <vt:lpstr>Křivky</vt:lpstr>
      <vt:lpstr>Výsledná fotografie</vt:lpstr>
      <vt:lpstr>Kreativní úpravy křivkami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Zoner Photostudio</dc:title>
  <dc:creator>admin</dc:creator>
  <cp:lastModifiedBy>DUM</cp:lastModifiedBy>
  <cp:revision>60</cp:revision>
  <dcterms:created xsi:type="dcterms:W3CDTF">2013-11-04T19:23:39Z</dcterms:created>
  <dcterms:modified xsi:type="dcterms:W3CDTF">2014-05-13T13:52:26Z</dcterms:modified>
</cp:coreProperties>
</file>