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VY_32_INOVACE_16_Přírodověda 4.ročník_Rostliny našich polí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Rostliny našich polí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C27B3F1-915E-4F3A-942F-9DF83FAE0F81}" type="presOf" srcId="{4C35D32F-0EAB-4CD7-82EE-45574DC2A586}" destId="{8BEBB6EC-1DAA-4CAC-8A25-BC0FCBD5DBD5}" srcOrd="0" destOrd="0" presId="urn:microsoft.com/office/officeart/2005/8/layout/target3"/>
    <dgm:cxn modelId="{32087D22-6E1C-46F7-BA7F-DD18888EC983}" type="presOf" srcId="{B651F6E3-6281-48DB-9319-2AEAFDAE7572}" destId="{619D679B-A015-4ECF-8348-D1034C574F40}" srcOrd="0" destOrd="0" presId="urn:microsoft.com/office/officeart/2005/8/layout/target3"/>
    <dgm:cxn modelId="{5163E871-3723-4F11-AEB6-8AE1A0CC3ACF}" type="presOf" srcId="{D8197B8C-B260-4A16-BDF4-0947B075E274}" destId="{5A5FFA88-C948-4069-8E93-59FA12366E83}" srcOrd="1" destOrd="0" presId="urn:microsoft.com/office/officeart/2005/8/layout/target3"/>
    <dgm:cxn modelId="{B8F62FC4-4E8B-4111-ACCD-F6C838059311}" type="presOf" srcId="{B651F6E3-6281-48DB-9319-2AEAFDAE7572}" destId="{6BB5E863-4638-4E1D-BFDE-399D028AC4ED}" srcOrd="1" destOrd="0" presId="urn:microsoft.com/office/officeart/2005/8/layout/target3"/>
    <dgm:cxn modelId="{A3230697-5984-446D-A85D-85A185C2CC12}" type="presOf" srcId="{757F3AB3-0718-4624-B441-E567A8F0AB56}" destId="{333A1088-737F-45CB-B68E-254E46348037}" srcOrd="0" destOrd="0" presId="urn:microsoft.com/office/officeart/2005/8/layout/target3"/>
    <dgm:cxn modelId="{3DAE4C99-1ACC-42DD-BFB3-437E0CF054D7}" type="presOf" srcId="{4C35D32F-0EAB-4CD7-82EE-45574DC2A586}" destId="{890E4F0B-2866-4A3F-A3C7-2A14B1797930}" srcOrd="1" destOrd="0" presId="urn:microsoft.com/office/officeart/2005/8/layout/target3"/>
    <dgm:cxn modelId="{F2B1D343-3766-4A9E-BBCF-1F71DA442EAF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CF9FBA1-2F05-4223-99E2-BC71602F51E5}" type="presOf" srcId="{D8197B8C-B260-4A16-BDF4-0947B075E274}" destId="{25B08C86-7E15-44DC-BE7F-FFB55DD49D12}" srcOrd="0" destOrd="0" presId="urn:microsoft.com/office/officeart/2005/8/layout/target3"/>
    <dgm:cxn modelId="{86C54B0E-4B15-451E-B6B9-FB19E41DC4E4}" type="presOf" srcId="{D1D4F407-5343-4D3F-B5B9-D407B03CAEB4}" destId="{D005CE8C-CC26-4C3E-AC11-E15060ECD759}" srcOrd="0" destOrd="0" presId="urn:microsoft.com/office/officeart/2005/8/layout/target3"/>
    <dgm:cxn modelId="{66EBC48E-8C09-49E1-93F2-4A8BDEFBCE70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BAA45B5-5135-48F2-8677-5D1591E84086}" type="presOf" srcId="{D1B46980-6531-4606-95E6-44980827E919}" destId="{6140AFEC-043D-4C43-A2F9-D0F5331DF3A3}" srcOrd="0" destOrd="0" presId="urn:microsoft.com/office/officeart/2005/8/layout/target3"/>
    <dgm:cxn modelId="{E05EC4B2-2600-47CB-87A4-7997D6685A08}" type="presParOf" srcId="{333A1088-737F-45CB-B68E-254E46348037}" destId="{F5ABB229-8D3B-4694-996A-96F23CF14429}" srcOrd="0" destOrd="0" presId="urn:microsoft.com/office/officeart/2005/8/layout/target3"/>
    <dgm:cxn modelId="{F8D58F35-1266-485B-91F7-5262BEC123AC}" type="presParOf" srcId="{333A1088-737F-45CB-B68E-254E46348037}" destId="{F41139FD-01EE-4571-8B17-4FB00FC51163}" srcOrd="1" destOrd="0" presId="urn:microsoft.com/office/officeart/2005/8/layout/target3"/>
    <dgm:cxn modelId="{314AF46A-4FF6-4F3C-93B5-6A30981F1F00}" type="presParOf" srcId="{333A1088-737F-45CB-B68E-254E46348037}" destId="{D005CE8C-CC26-4C3E-AC11-E15060ECD759}" srcOrd="2" destOrd="0" presId="urn:microsoft.com/office/officeart/2005/8/layout/target3"/>
    <dgm:cxn modelId="{E09DDC84-12ED-45D2-957E-CE8FE6857B0D}" type="presParOf" srcId="{333A1088-737F-45CB-B68E-254E46348037}" destId="{2C702D82-9B77-49B7-9568-BB8EB47C3372}" srcOrd="3" destOrd="0" presId="urn:microsoft.com/office/officeart/2005/8/layout/target3"/>
    <dgm:cxn modelId="{6C2C63E7-06FC-4F32-B38F-8EF646DE3C76}" type="presParOf" srcId="{333A1088-737F-45CB-B68E-254E46348037}" destId="{A52A0455-90FF-4808-ABD0-F02540D31D5A}" srcOrd="4" destOrd="0" presId="urn:microsoft.com/office/officeart/2005/8/layout/target3"/>
    <dgm:cxn modelId="{7C8D76B8-EC80-4934-BF8C-C250B5E59D05}" type="presParOf" srcId="{333A1088-737F-45CB-B68E-254E46348037}" destId="{6140AFEC-043D-4C43-A2F9-D0F5331DF3A3}" srcOrd="5" destOrd="0" presId="urn:microsoft.com/office/officeart/2005/8/layout/target3"/>
    <dgm:cxn modelId="{2EB8204D-2BEA-4D30-8908-257023EA5C55}" type="presParOf" srcId="{333A1088-737F-45CB-B68E-254E46348037}" destId="{9358AC05-5D7D-4327-9F80-1AD486AEA664}" srcOrd="6" destOrd="0" presId="urn:microsoft.com/office/officeart/2005/8/layout/target3"/>
    <dgm:cxn modelId="{66552158-A49F-43E0-A899-F6CDC8B0C163}" type="presParOf" srcId="{333A1088-737F-45CB-B68E-254E46348037}" destId="{313FC574-E1CD-4FB4-B054-0B805CE0447D}" srcOrd="7" destOrd="0" presId="urn:microsoft.com/office/officeart/2005/8/layout/target3"/>
    <dgm:cxn modelId="{76C9A795-9D2F-4CF3-B66A-8411D20ECBEB}" type="presParOf" srcId="{333A1088-737F-45CB-B68E-254E46348037}" destId="{619D679B-A015-4ECF-8348-D1034C574F40}" srcOrd="8" destOrd="0" presId="urn:microsoft.com/office/officeart/2005/8/layout/target3"/>
    <dgm:cxn modelId="{2BED1BF9-7D1D-40BA-8B4A-ED48B39B4C0C}" type="presParOf" srcId="{333A1088-737F-45CB-B68E-254E46348037}" destId="{322283A8-4A27-4CDA-BAE3-F381106A9174}" srcOrd="9" destOrd="0" presId="urn:microsoft.com/office/officeart/2005/8/layout/target3"/>
    <dgm:cxn modelId="{E130EA73-5151-438E-B5F2-4D2E0DC10E3B}" type="presParOf" srcId="{333A1088-737F-45CB-B68E-254E46348037}" destId="{FFC9F71D-1B4F-4AD9-A4A6-86ADEFC8AF5C}" srcOrd="10" destOrd="0" presId="urn:microsoft.com/office/officeart/2005/8/layout/target3"/>
    <dgm:cxn modelId="{A0FD728E-59A1-4F1A-91B7-B45862CD3798}" type="presParOf" srcId="{333A1088-737F-45CB-B68E-254E46348037}" destId="{25B08C86-7E15-44DC-BE7F-FFB55DD49D12}" srcOrd="11" destOrd="0" presId="urn:microsoft.com/office/officeart/2005/8/layout/target3"/>
    <dgm:cxn modelId="{D45F16D3-1444-4D19-9EFC-50BE5644F7AF}" type="presParOf" srcId="{333A1088-737F-45CB-B68E-254E46348037}" destId="{76644BE8-9D7C-4C09-B250-3D10AF48CBB7}" srcOrd="12" destOrd="0" presId="urn:microsoft.com/office/officeart/2005/8/layout/target3"/>
    <dgm:cxn modelId="{301C4A3A-236F-42D2-86D2-4A4A2632FAA2}" type="presParOf" srcId="{333A1088-737F-45CB-B68E-254E46348037}" destId="{EE85B701-7295-41C0-BA7A-34D3756A2AE6}" srcOrd="13" destOrd="0" presId="urn:microsoft.com/office/officeart/2005/8/layout/target3"/>
    <dgm:cxn modelId="{3BCEAE96-81C4-4C68-BE8E-57B57A358FF0}" type="presParOf" srcId="{333A1088-737F-45CB-B68E-254E46348037}" destId="{8BEBB6EC-1DAA-4CAC-8A25-BC0FCBD5DBD5}" srcOrd="14" destOrd="0" presId="urn:microsoft.com/office/officeart/2005/8/layout/target3"/>
    <dgm:cxn modelId="{E6FAA885-CB67-494B-8464-E1E83C5E5E11}" type="presParOf" srcId="{333A1088-737F-45CB-B68E-254E46348037}" destId="{AED2198E-93D5-4001-81B4-73124B309672}" srcOrd="15" destOrd="0" presId="urn:microsoft.com/office/officeart/2005/8/layout/target3"/>
    <dgm:cxn modelId="{54085E71-B3B1-4590-9030-BF53F167C0AE}" type="presParOf" srcId="{333A1088-737F-45CB-B68E-254E46348037}" destId="{2BE915AB-18AA-4053-B92C-3BFC9ED204BB}" srcOrd="16" destOrd="0" presId="urn:microsoft.com/office/officeart/2005/8/layout/target3"/>
    <dgm:cxn modelId="{90F7CC58-8B36-4FDC-8F94-4AE1E8A4AFD1}" type="presParOf" srcId="{333A1088-737F-45CB-B68E-254E46348037}" destId="{6BB5E863-4638-4E1D-BFDE-399D028AC4ED}" srcOrd="17" destOrd="0" presId="urn:microsoft.com/office/officeart/2005/8/layout/target3"/>
    <dgm:cxn modelId="{A176ACEE-8980-4C41-BD97-296544AE9495}" type="presParOf" srcId="{333A1088-737F-45CB-B68E-254E46348037}" destId="{5A5FFA88-C948-4069-8E93-59FA12366E83}" srcOrd="18" destOrd="0" presId="urn:microsoft.com/office/officeart/2005/8/layout/target3"/>
    <dgm:cxn modelId="{08F56B94-48DE-4B9E-8DEF-554914A834B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VY_32_INOVACE_16_Přírodověda 4.ročník_Rostliny našich polí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Rostliny našich polí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6E6A934-B0A5-456D-BB3E-E8073EC505D9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88712F1-1AF8-40A2-BBEF-E8E9E162558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39837809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NAŠICH POLÍ</a:t>
            </a:r>
            <a:endParaRPr lang="cs-CZ" dirty="0"/>
          </a:p>
        </p:txBody>
      </p:sp>
      <p:pic>
        <p:nvPicPr>
          <p:cNvPr id="4" name="Zástupný symbol pro obsah 3" descr="thumbnailCA0JC3N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2492896"/>
            <a:ext cx="2112235" cy="15841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 descr="thumbnailCAFTHUC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772816"/>
            <a:ext cx="2304256" cy="17142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ázek 5" descr="thumbnailCAMY43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4365104"/>
            <a:ext cx="1504950" cy="2009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</a:t>
            </a:r>
            <a:r>
              <a:rPr lang="cs-CZ" dirty="0" smtClean="0"/>
              <a:t>. ročníku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Slouží k výkladu.</a:t>
            </a:r>
          </a:p>
          <a:p>
            <a:r>
              <a:rPr lang="cs-CZ" dirty="0" smtClean="0"/>
              <a:t>Je doplněna množstvím obrazového materiálu.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EKOSYSTÉM POLE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ekosystém uměle vytvořený člověkem.</a:t>
            </a:r>
          </a:p>
          <a:p>
            <a:r>
              <a:rPr lang="cs-CZ" dirty="0" smtClean="0"/>
              <a:t>Rostliny pěstované na poli nazýváme </a:t>
            </a:r>
            <a:r>
              <a:rPr lang="cs-CZ" dirty="0" smtClean="0">
                <a:solidFill>
                  <a:srgbClr val="00B050"/>
                </a:solidFill>
              </a:rPr>
              <a:t>polní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plodiny:</a:t>
            </a:r>
          </a:p>
          <a:p>
            <a:r>
              <a:rPr lang="cs-CZ" dirty="0" smtClean="0"/>
              <a:t>- obilniny</a:t>
            </a:r>
            <a:r>
              <a:rPr lang="cs-CZ" dirty="0" smtClean="0"/>
              <a:t>,</a:t>
            </a:r>
          </a:p>
          <a:p>
            <a:r>
              <a:rPr lang="cs-CZ" dirty="0" smtClean="0"/>
              <a:t>- okopaniny</a:t>
            </a:r>
            <a:r>
              <a:rPr lang="cs-CZ" dirty="0" smtClean="0"/>
              <a:t>,</a:t>
            </a:r>
          </a:p>
          <a:p>
            <a:r>
              <a:rPr lang="cs-CZ" dirty="0" smtClean="0"/>
              <a:t>- luskoviny</a:t>
            </a:r>
            <a:r>
              <a:rPr lang="cs-CZ" dirty="0" smtClean="0"/>
              <a:t>,</a:t>
            </a:r>
          </a:p>
          <a:p>
            <a:r>
              <a:rPr lang="cs-CZ" dirty="0" smtClean="0"/>
              <a:t>- olejniny</a:t>
            </a:r>
            <a:r>
              <a:rPr lang="cs-CZ" dirty="0" smtClean="0"/>
              <a:t>,</a:t>
            </a:r>
          </a:p>
          <a:p>
            <a:r>
              <a:rPr lang="cs-CZ" dirty="0" smtClean="0"/>
              <a:t>- pícniny</a:t>
            </a:r>
            <a:r>
              <a:rPr lang="cs-CZ" dirty="0" smtClean="0"/>
              <a:t>,</a:t>
            </a:r>
          </a:p>
          <a:p>
            <a:r>
              <a:rPr lang="cs-CZ" dirty="0" smtClean="0"/>
              <a:t>- textilní </a:t>
            </a:r>
            <a:r>
              <a:rPr lang="cs-CZ" dirty="0" smtClean="0"/>
              <a:t>plodiny,</a:t>
            </a:r>
          </a:p>
          <a:p>
            <a:r>
              <a:rPr lang="cs-CZ" dirty="0" smtClean="0"/>
              <a:t>- různé </a:t>
            </a:r>
            <a:r>
              <a:rPr lang="cs-CZ" dirty="0" smtClean="0"/>
              <a:t>druhy zeleniny.</a:t>
            </a:r>
            <a:endParaRPr lang="cs-CZ" dirty="0"/>
          </a:p>
        </p:txBody>
      </p:sp>
      <p:pic>
        <p:nvPicPr>
          <p:cNvPr id="6" name="Obrázek 5" descr="thumbnailCAH36C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140968"/>
            <a:ext cx="2857500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OBILNINY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Stonek</a:t>
            </a:r>
            <a:r>
              <a:rPr lang="cs-CZ" dirty="0" smtClean="0"/>
              <a:t> obilniny je dutý a nazývá se </a:t>
            </a:r>
            <a:r>
              <a:rPr lang="cs-CZ" dirty="0" smtClean="0">
                <a:solidFill>
                  <a:srgbClr val="FFC000"/>
                </a:solidFill>
              </a:rPr>
              <a:t>stéblo</a:t>
            </a:r>
            <a:r>
              <a:rPr lang="cs-CZ" dirty="0" smtClean="0"/>
              <a:t>.</a:t>
            </a:r>
          </a:p>
          <a:p>
            <a:r>
              <a:rPr lang="cs-CZ" dirty="0" smtClean="0"/>
              <a:t>Na stéble najdeme </a:t>
            </a:r>
            <a:r>
              <a:rPr lang="cs-CZ" dirty="0" smtClean="0">
                <a:solidFill>
                  <a:srgbClr val="FFC000"/>
                </a:solidFill>
              </a:rPr>
              <a:t>kolénka</a:t>
            </a:r>
            <a:r>
              <a:rPr lang="cs-CZ" dirty="0" smtClean="0"/>
              <a:t>, která dodávají stonku </a:t>
            </a:r>
            <a:r>
              <a:rPr lang="cs-CZ" dirty="0" smtClean="0">
                <a:solidFill>
                  <a:srgbClr val="FFC000"/>
                </a:solidFill>
              </a:rPr>
              <a:t>pružnost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Obilná zrna (obilky</a:t>
            </a:r>
            <a:r>
              <a:rPr lang="cs-CZ" dirty="0" smtClean="0"/>
              <a:t>) jsou </a:t>
            </a:r>
            <a:r>
              <a:rPr lang="cs-CZ" dirty="0" smtClean="0"/>
              <a:t>uložena v </a:t>
            </a:r>
            <a:r>
              <a:rPr lang="cs-CZ" dirty="0" smtClean="0">
                <a:solidFill>
                  <a:srgbClr val="FFC000"/>
                </a:solidFill>
              </a:rPr>
              <a:t>klasech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9" name="Zástupný symbol pro obsah 8" descr="thumbnailCAPLDZP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64088" y="2420888"/>
            <a:ext cx="1428750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5652120" y="177281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KLAS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20272" y="35010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STÉBLO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51571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KOLÉNKO</a:t>
            </a:r>
            <a:endParaRPr lang="cs-CZ" dirty="0"/>
          </a:p>
        </p:txBody>
      </p:sp>
      <p:cxnSp>
        <p:nvCxnSpPr>
          <p:cNvPr id="16" name="Přímá spojovací šipka 15"/>
          <p:cNvCxnSpPr>
            <a:stCxn id="12" idx="2"/>
          </p:cNvCxnSpPr>
          <p:nvPr/>
        </p:nvCxnSpPr>
        <p:spPr>
          <a:xfrm flipH="1">
            <a:off x="5940152" y="2142148"/>
            <a:ext cx="108012" cy="8548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13" idx="1"/>
          </p:cNvCxnSpPr>
          <p:nvPr/>
        </p:nvCxnSpPr>
        <p:spPr>
          <a:xfrm flipH="1">
            <a:off x="6012160" y="3685674"/>
            <a:ext cx="1008112" cy="3193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stCxn id="14" idx="0"/>
          </p:cNvCxnSpPr>
          <p:nvPr/>
        </p:nvCxnSpPr>
        <p:spPr>
          <a:xfrm flipH="1" flipV="1">
            <a:off x="5796136" y="4653136"/>
            <a:ext cx="504056" cy="50405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obilniny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PŠENICE, ŽITO, JEČMEN, OVES, KUKUŘICE</a:t>
            </a:r>
            <a:endParaRPr lang="cs-CZ" dirty="0"/>
          </a:p>
        </p:txBody>
      </p:sp>
      <p:pic>
        <p:nvPicPr>
          <p:cNvPr id="8" name="Obrázek 7" descr="thumbnailCA6RQRY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1524000" cy="1143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2051720" y="188640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šenice setá</a:t>
            </a:r>
            <a:endParaRPr lang="cs-CZ" dirty="0"/>
          </a:p>
        </p:txBody>
      </p:sp>
      <p:pic>
        <p:nvPicPr>
          <p:cNvPr id="10" name="Obrázek 9" descr="thumbnailCAZVZIA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2132856"/>
            <a:ext cx="2514600" cy="1885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6660232" y="26369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ž</a:t>
            </a:r>
            <a:r>
              <a:rPr lang="cs-CZ" dirty="0" smtClean="0"/>
              <a:t>ito seté</a:t>
            </a:r>
            <a:endParaRPr lang="cs-CZ" dirty="0"/>
          </a:p>
        </p:txBody>
      </p:sp>
      <p:pic>
        <p:nvPicPr>
          <p:cNvPr id="12" name="Obrázek 11" descr="thumbnai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2420888"/>
            <a:ext cx="2514600" cy="1885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971600" y="44371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</a:t>
            </a:r>
            <a:r>
              <a:rPr lang="cs-CZ" dirty="0" smtClean="0"/>
              <a:t>ečmen obecný</a:t>
            </a:r>
            <a:endParaRPr lang="cs-CZ" dirty="0"/>
          </a:p>
        </p:txBody>
      </p:sp>
      <p:pic>
        <p:nvPicPr>
          <p:cNvPr id="14" name="Obrázek 13" descr="thumbnai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4293096"/>
            <a:ext cx="1674186" cy="2232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TextovéPole 14"/>
          <p:cNvSpPr txBox="1"/>
          <p:nvPr/>
        </p:nvSpPr>
        <p:spPr>
          <a:xfrm>
            <a:off x="6516216" y="479715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ves setý</a:t>
            </a:r>
            <a:endParaRPr lang="cs-CZ" dirty="0"/>
          </a:p>
        </p:txBody>
      </p:sp>
      <p:pic>
        <p:nvPicPr>
          <p:cNvPr id="16" name="Obrázek 15" descr="thumbnailCAUPCQ6G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5085184"/>
            <a:ext cx="1524000" cy="1524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2699792" y="544522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ukuřice setá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OKOPANINY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řepa obecná cukrovka</a:t>
            </a:r>
          </a:p>
          <a:p>
            <a:endParaRPr lang="cs-CZ" dirty="0" smtClean="0"/>
          </a:p>
          <a:p>
            <a:r>
              <a:rPr lang="cs-CZ" dirty="0" smtClean="0"/>
              <a:t>řepa krmná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lilek brambor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Řepu pěstujeme pro její </a:t>
            </a:r>
            <a:r>
              <a:rPr lang="cs-CZ" dirty="0" smtClean="0">
                <a:solidFill>
                  <a:srgbClr val="FFC000"/>
                </a:solidFill>
              </a:rPr>
              <a:t>bulvu.</a:t>
            </a:r>
          </a:p>
          <a:p>
            <a:r>
              <a:rPr lang="cs-CZ" dirty="0" smtClean="0"/>
              <a:t>cukr, krmivo</a:t>
            </a:r>
          </a:p>
          <a:p>
            <a:endParaRPr lang="cs-CZ" dirty="0" smtClean="0"/>
          </a:p>
          <a:p>
            <a:r>
              <a:rPr lang="cs-CZ" dirty="0" smtClean="0"/>
              <a:t>Lilek brambor pěstujeme pro </a:t>
            </a:r>
            <a:r>
              <a:rPr lang="cs-CZ" dirty="0" smtClean="0">
                <a:solidFill>
                  <a:srgbClr val="FFC000"/>
                </a:solidFill>
              </a:rPr>
              <a:t>podzemní hlízy (brambory).</a:t>
            </a:r>
          </a:p>
          <a:p>
            <a:r>
              <a:rPr lang="cs-CZ" dirty="0" smtClean="0"/>
              <a:t>Důležitá součást potravy (vitamín C).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OKOPANINY</a:t>
            </a:r>
            <a:endParaRPr lang="cs-CZ" dirty="0"/>
          </a:p>
        </p:txBody>
      </p:sp>
      <p:pic>
        <p:nvPicPr>
          <p:cNvPr id="7" name="Zástupný symbol pro obsah 6" descr="thumbnailCA17KVB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1400175" cy="1752600"/>
          </a:xfrm>
        </p:spPr>
      </p:pic>
      <p:pic>
        <p:nvPicPr>
          <p:cNvPr id="8" name="Obrázek 7" descr="thumbnailCAGUD7Q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772816"/>
            <a:ext cx="1714500" cy="1619250"/>
          </a:xfrm>
          <a:prstGeom prst="rect">
            <a:avLst/>
          </a:prstGeom>
        </p:spPr>
      </p:pic>
      <p:sp>
        <p:nvSpPr>
          <p:cNvPr id="9" name="Šipka doleva 8"/>
          <p:cNvSpPr/>
          <p:nvPr/>
        </p:nvSpPr>
        <p:spPr>
          <a:xfrm>
            <a:off x="2123728" y="2852936"/>
            <a:ext cx="1296144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BULVA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6516216" y="2924944"/>
            <a:ext cx="1296144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HLÍZY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6444208" y="1556792"/>
            <a:ext cx="1296144" cy="648072"/>
          </a:xfrm>
          <a:prstGeom prst="lef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NAŤ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2" name="Obrázek 11" descr="thumbnailCAKN1HT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4221088"/>
            <a:ext cx="1524000" cy="1524000"/>
          </a:xfrm>
          <a:prstGeom prst="rect">
            <a:avLst/>
          </a:prstGeom>
        </p:spPr>
      </p:pic>
      <p:pic>
        <p:nvPicPr>
          <p:cNvPr id="13" name="Obrázek 12" descr="thumbnailCA37CZR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43808" y="3717032"/>
            <a:ext cx="1728192" cy="2304256"/>
          </a:xfrm>
          <a:prstGeom prst="rect">
            <a:avLst/>
          </a:prstGeom>
        </p:spPr>
      </p:pic>
      <p:pic>
        <p:nvPicPr>
          <p:cNvPr id="14" name="Obrázek 13" descr="thumbnailCA2OFKYJ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4" y="3717032"/>
            <a:ext cx="1728192" cy="2422699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395536" y="5877272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</a:t>
            </a:r>
            <a:r>
              <a:rPr lang="cs-CZ" dirty="0" smtClean="0"/>
              <a:t>epa obecná cukrovka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915816" y="616530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</a:t>
            </a:r>
            <a:r>
              <a:rPr lang="cs-CZ" dirty="0" smtClean="0"/>
              <a:t>epa krmná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96136" y="630932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</a:t>
            </a:r>
            <a:r>
              <a:rPr lang="cs-CZ" dirty="0" smtClean="0"/>
              <a:t>ilek brambor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LUSKOVINY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Plodem luskoviny je </a:t>
            </a:r>
            <a:r>
              <a:rPr lang="cs-CZ" dirty="0" smtClean="0">
                <a:solidFill>
                  <a:srgbClr val="FFC000"/>
                </a:solidFill>
              </a:rPr>
              <a:t>lusk</a:t>
            </a:r>
            <a:r>
              <a:rPr lang="cs-CZ" dirty="0" smtClean="0"/>
              <a:t>, ve kterém jsou </a:t>
            </a:r>
            <a:r>
              <a:rPr lang="cs-CZ" dirty="0" smtClean="0">
                <a:solidFill>
                  <a:srgbClr val="FFC000"/>
                </a:solidFill>
              </a:rPr>
              <a:t>semena = luštěniny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thumbnailCARGG3B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56992"/>
            <a:ext cx="1695450" cy="206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323528" y="558924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rách setý</a:t>
            </a:r>
            <a:endParaRPr lang="cs-CZ" dirty="0"/>
          </a:p>
        </p:txBody>
      </p:sp>
      <p:pic>
        <p:nvPicPr>
          <p:cNvPr id="6" name="Obrázek 5" descr="thumbnailCA1Y25F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996952"/>
            <a:ext cx="1614860" cy="23864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2483768" y="558924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f</a:t>
            </a:r>
            <a:r>
              <a:rPr lang="cs-CZ" dirty="0" smtClean="0"/>
              <a:t>azol obecný</a:t>
            </a:r>
            <a:endParaRPr lang="cs-CZ" dirty="0"/>
          </a:p>
        </p:txBody>
      </p:sp>
      <p:pic>
        <p:nvPicPr>
          <p:cNvPr id="8" name="Obrázek 7" descr="thumbnailCASK3A7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276872"/>
            <a:ext cx="1228725" cy="251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4572000" y="494116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očka kuchyňská</a:t>
            </a:r>
            <a:endParaRPr lang="cs-CZ" dirty="0"/>
          </a:p>
        </p:txBody>
      </p:sp>
      <p:pic>
        <p:nvPicPr>
          <p:cNvPr id="10" name="Obrázek 9" descr="thumbnailCA8WL3HJ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00192" y="2420888"/>
            <a:ext cx="15430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6372200" y="5445224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ója luštinatá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OLEJNINY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Olejniny </a:t>
            </a:r>
            <a:r>
              <a:rPr lang="cs-CZ" dirty="0" smtClean="0"/>
              <a:t>jsou </a:t>
            </a:r>
            <a:r>
              <a:rPr lang="cs-CZ" dirty="0" smtClean="0">
                <a:solidFill>
                  <a:srgbClr val="FFC000"/>
                </a:solidFill>
              </a:rPr>
              <a:t>rostliny</a:t>
            </a:r>
            <a:r>
              <a:rPr lang="cs-CZ" dirty="0" smtClean="0"/>
              <a:t>, z jejichž semen se lisováním získává </a:t>
            </a:r>
            <a:r>
              <a:rPr lang="cs-CZ" dirty="0" smtClean="0">
                <a:solidFill>
                  <a:srgbClr val="FFC000"/>
                </a:solidFill>
              </a:rPr>
              <a:t>olej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thumbnailCAYKTYP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852936"/>
            <a:ext cx="1600200" cy="2133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827584" y="5157192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rukev řepka olejka</a:t>
            </a:r>
            <a:endParaRPr lang="cs-CZ" dirty="0"/>
          </a:p>
        </p:txBody>
      </p:sp>
      <p:pic>
        <p:nvPicPr>
          <p:cNvPr id="6" name="Obrázek 5" descr="thumbnailCA4X1N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2780928"/>
            <a:ext cx="2857500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4427984" y="530120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lunečnice roční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PÍCNINY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Pícniny se používají ke </a:t>
            </a:r>
            <a:r>
              <a:rPr lang="cs-CZ" dirty="0" smtClean="0">
                <a:solidFill>
                  <a:srgbClr val="FFC000"/>
                </a:solidFill>
              </a:rPr>
              <a:t>krmení hospodářských zvířat.</a:t>
            </a:r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4" name="Obrázek 3" descr="thumbnailCAJX7N4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996952"/>
            <a:ext cx="20574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 descr="thumbnailCAVAZ3S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068960"/>
            <a:ext cx="1781175" cy="2324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4788024" y="558924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  <a:r>
              <a:rPr lang="cs-CZ" dirty="0" smtClean="0"/>
              <a:t>olice vojtěška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</a:t>
            </a:r>
            <a:r>
              <a:rPr lang="cs-CZ" dirty="0" smtClean="0"/>
              <a:t>etel luční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TEXTILNÍ PLODINY,ZELENINA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TEXTILNÍ PLODINY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Z textilních plodin se u nás pěstuje </a:t>
            </a:r>
            <a:r>
              <a:rPr lang="cs-CZ" dirty="0" smtClean="0">
                <a:solidFill>
                  <a:srgbClr val="FFC000"/>
                </a:solidFill>
              </a:rPr>
              <a:t>len setý.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Na poli se pěstuje zelenina, kterou známe z našich zahrádek.</a:t>
            </a:r>
            <a:endParaRPr lang="cs-CZ" dirty="0"/>
          </a:p>
        </p:txBody>
      </p:sp>
      <p:pic>
        <p:nvPicPr>
          <p:cNvPr id="12" name="Obrázek 11" descr="thumbnailCAX9VHY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924944"/>
            <a:ext cx="1085850" cy="206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Obrázek 12" descr="thumbnailCA665MP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3212976"/>
            <a:ext cx="1524000" cy="14478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Obrázek 13" descr="thumbnailCAHF2A2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861048"/>
            <a:ext cx="1524000" cy="1524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PLEVELE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Plané rostliny</a:t>
            </a:r>
            <a:r>
              <a:rPr lang="cs-CZ" dirty="0" smtClean="0"/>
              <a:t>, které polním plodinám ubírají vodu a živiny</a:t>
            </a:r>
            <a:r>
              <a:rPr lang="cs-CZ" dirty="0" smtClean="0"/>
              <a:t>. Snižují </a:t>
            </a:r>
            <a:r>
              <a:rPr lang="cs-CZ" dirty="0" smtClean="0"/>
              <a:t>úrodu.</a:t>
            </a:r>
            <a:endParaRPr lang="cs-CZ" dirty="0"/>
          </a:p>
        </p:txBody>
      </p:sp>
      <p:pic>
        <p:nvPicPr>
          <p:cNvPr id="9" name="Obrázek 8" descr="thumbnailCAQYU7Q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924944"/>
            <a:ext cx="1600200" cy="2133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Obrázek 9" descr="thumbnailCAV3TRZ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2852936"/>
            <a:ext cx="1600200" cy="2514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Obrázek 10" descr="thumbnailCAKP4D6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52120" y="2492896"/>
            <a:ext cx="18954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5868144" y="558924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ýr plazivý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55892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ák vlčí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53012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enízek rolní</a:t>
            </a:r>
            <a:endParaRPr lang="cs-CZ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endParaRPr lang="cs-CZ" dirty="0" smtClean="0"/>
          </a:p>
          <a:p>
            <a:r>
              <a:rPr lang="cs-CZ" sz="2000" dirty="0"/>
              <a:t>MGR.VĚRA ŠTIKOVÁ. </a:t>
            </a:r>
            <a:r>
              <a:rPr lang="cs-CZ" sz="2000" i="1" dirty="0"/>
              <a:t>Člověk a jeho svět</a:t>
            </a:r>
            <a:r>
              <a:rPr lang="cs-CZ" sz="2000" dirty="0"/>
              <a:t>: </a:t>
            </a:r>
            <a:r>
              <a:rPr lang="cs-CZ" sz="2000" i="1" dirty="0"/>
              <a:t>Přírodověda pro 4.ročník</a:t>
            </a:r>
            <a:r>
              <a:rPr lang="cs-CZ" sz="2000" dirty="0"/>
              <a:t>. druhé vydání. Nový Malín: NOVÁ </a:t>
            </a:r>
            <a:r>
              <a:rPr lang="cs-CZ" sz="2000" dirty="0" err="1"/>
              <a:t>ŠKOLA,s.r.o</a:t>
            </a:r>
            <a:r>
              <a:rPr lang="cs-CZ" sz="2000" dirty="0"/>
              <a:t>., 2011. ISBN 978-80-7289-211-2. </a:t>
            </a:r>
          </a:p>
          <a:p>
            <a:endParaRPr lang="cs-CZ" sz="2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108</TotalTime>
  <Words>310</Words>
  <Application>Microsoft Office PowerPoint</Application>
  <PresentationFormat>Předvádění na obrazovce (4:3)</PresentationFormat>
  <Paragraphs>80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Bohatý</vt:lpstr>
      <vt:lpstr>Prezentace aplikace PowerPoint</vt:lpstr>
      <vt:lpstr>ROSTLINY NAŠICH POLÍ</vt:lpstr>
      <vt:lpstr>ANOTACE</vt:lpstr>
      <vt:lpstr>EKOSYSTÉM POLE</vt:lpstr>
      <vt:lpstr>OBILNINY</vt:lpstr>
      <vt:lpstr>obilniny</vt:lpstr>
      <vt:lpstr>OKOPANINY</vt:lpstr>
      <vt:lpstr>OKOPANINY</vt:lpstr>
      <vt:lpstr>LUSKOVINY</vt:lpstr>
      <vt:lpstr>OLEJNINY</vt:lpstr>
      <vt:lpstr>PÍCNINY</vt:lpstr>
      <vt:lpstr>TEXTILNÍ PLODINY,ZELENINA</vt:lpstr>
      <vt:lpstr>PLEVELE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Martin Králík</cp:lastModifiedBy>
  <cp:revision>31</cp:revision>
  <dcterms:created xsi:type="dcterms:W3CDTF">2012-03-04T17:11:06Z</dcterms:created>
  <dcterms:modified xsi:type="dcterms:W3CDTF">2012-04-03T20:52:14Z</dcterms:modified>
</cp:coreProperties>
</file>