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9" r:id="rId3"/>
    <p:sldId id="257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58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4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2480517"/>
            <a:ext cx="7117180" cy="1102519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3583035"/>
            <a:ext cx="7117180" cy="64606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5809D-A5BA-45B0-9728-A18BC6534869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6531-4978-48F0-8BC8-149EF0C74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5809D-A5BA-45B0-9728-A18BC6534869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6531-4978-48F0-8BC8-149EF0C74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2481436"/>
            <a:ext cx="7117178" cy="11016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3583036"/>
            <a:ext cx="7117178" cy="6453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5809D-A5BA-45B0-9728-A18BC6534869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6531-4978-48F0-8BC8-149EF0C74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506794"/>
            <a:ext cx="7123080" cy="69335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3" y="1357312"/>
            <a:ext cx="3471277" cy="3038476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357312"/>
            <a:ext cx="3469242" cy="3038477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5809D-A5BA-45B0-9728-A18BC6534869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6531-4978-48F0-8BC8-149EF0C74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359695"/>
            <a:ext cx="3471277" cy="43219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3" y="1791892"/>
            <a:ext cx="3471277" cy="2603896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1" y="1359695"/>
            <a:ext cx="3471275" cy="43219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1" y="1791892"/>
            <a:ext cx="3471275" cy="2603896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5809D-A5BA-45B0-9728-A18BC6534869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6531-4978-48F0-8BC8-149EF0C74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5809D-A5BA-45B0-9728-A18BC6534869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6531-4978-48F0-8BC8-149EF0C74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5809D-A5BA-45B0-9728-A18BC6534869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6531-4978-48F0-8BC8-149EF0C74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334566"/>
            <a:ext cx="2660650" cy="889396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5" y="334566"/>
            <a:ext cx="4279869" cy="406122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223962"/>
            <a:ext cx="2660650" cy="3171824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5809D-A5BA-45B0-9728-A18BC6534869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6531-4978-48F0-8BC8-149EF0C74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1040293"/>
            <a:ext cx="3297953" cy="834941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1875234"/>
            <a:ext cx="3297954" cy="189765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5809D-A5BA-45B0-9728-A18BC6534869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6531-4978-48F0-8BC8-149EF0C742B8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745791"/>
            <a:ext cx="1847138" cy="114782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201134"/>
            <a:ext cx="3429000" cy="257175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355521"/>
            <a:ext cx="7123080" cy="303857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5809D-A5BA-45B0-9728-A18BC6534869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6531-4978-48F0-8BC8-149EF0C74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506792"/>
            <a:ext cx="1472962" cy="388899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506793"/>
            <a:ext cx="5467557" cy="388899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5809D-A5BA-45B0-9728-A18BC6534869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6531-4978-48F0-8BC8-149EF0C74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3031932"/>
            <a:ext cx="1743945" cy="1431926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9" y="821483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30" y="212200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4296851"/>
            <a:ext cx="1909234" cy="895317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46282"/>
            <a:ext cx="1449107" cy="1257798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4" y="-121217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1" y="495554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2" y="-46282"/>
            <a:ext cx="1694467" cy="1257798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46281"/>
            <a:ext cx="1909234" cy="1279086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821482"/>
            <a:ext cx="1697544" cy="1431926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3855260"/>
            <a:ext cx="1137194" cy="1319797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2" y="3272184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3711574"/>
            <a:ext cx="1353860" cy="1431926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2" y="3592752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4" y="587991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4" y="3855260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448396"/>
            <a:ext cx="793794" cy="939689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154884"/>
            <a:ext cx="1041276" cy="780957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8" y="1087984"/>
            <a:ext cx="1218253" cy="913690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1537445"/>
            <a:ext cx="1041276" cy="780957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1996226"/>
            <a:ext cx="721308" cy="540981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75732"/>
            <a:ext cx="1193676" cy="523361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75732"/>
            <a:ext cx="1029028" cy="344917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75732"/>
            <a:ext cx="590263" cy="459217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3" y="3241338"/>
            <a:ext cx="1396887" cy="1047665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2" y="4867474"/>
            <a:ext cx="1115939" cy="332827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8000" y="4806630"/>
            <a:ext cx="1237019" cy="393671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4806631"/>
            <a:ext cx="1211408" cy="393670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3706489"/>
            <a:ext cx="611230" cy="45842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4629427"/>
            <a:ext cx="778097" cy="56274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3868931"/>
            <a:ext cx="563524" cy="67317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361790"/>
            <a:ext cx="598416" cy="679278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9" y="627595"/>
            <a:ext cx="910817" cy="6831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4" y="1089195"/>
            <a:ext cx="772993" cy="5797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415237"/>
            <a:ext cx="610366" cy="45777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439762"/>
            <a:ext cx="521764" cy="39132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46282"/>
            <a:ext cx="910818" cy="563125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46281"/>
            <a:ext cx="473874" cy="459758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9" y="212200"/>
            <a:ext cx="1128521" cy="84639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562202"/>
            <a:ext cx="277280" cy="680994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546373"/>
            <a:ext cx="969734" cy="72730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994857"/>
            <a:ext cx="608190" cy="45614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2" y="4208571"/>
            <a:ext cx="738345" cy="55375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3" y="3931691"/>
            <a:ext cx="738345" cy="55375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5" y="3696125"/>
            <a:ext cx="738345" cy="55375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4249883"/>
            <a:ext cx="605634" cy="45422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2" y="3073382"/>
            <a:ext cx="553549" cy="415162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7" y="3793409"/>
            <a:ext cx="553549" cy="415162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3592751"/>
            <a:ext cx="503408" cy="415163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3" y="506794"/>
            <a:ext cx="7125113" cy="6933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355521"/>
            <a:ext cx="7125112" cy="30385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4463858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5809D-A5BA-45B0-9728-A18BC6534869}" type="datetimeFigureOut">
              <a:rPr lang="cs-CZ" smtClean="0"/>
              <a:t>15.5.2014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6" y="4463858"/>
            <a:ext cx="5256399" cy="27384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9" y="4463858"/>
            <a:ext cx="608287" cy="27384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776531-4978-48F0-8BC8-149EF0C742B8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4090667"/>
            <a:ext cx="1909234" cy="1101501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2537206"/>
            <a:ext cx="306310" cy="22973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2652073"/>
            <a:ext cx="306310" cy="22973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2766373"/>
            <a:ext cx="306310" cy="22973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7" y="2024197"/>
            <a:ext cx="467627" cy="35072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2374916"/>
            <a:ext cx="458770" cy="34407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9" y="2537207"/>
            <a:ext cx="352045" cy="2640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1936109"/>
            <a:ext cx="1360441" cy="1431926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4" y="1796562"/>
            <a:ext cx="1218253" cy="913690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sk.wikipedia.org/wiki/S%C3%BAbor:Percy_Bysshe_Shelley_by_Alfred_Clint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Shelly%27stoneRome.jpg" TargetMode="External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commons.wikimedia.org/wiki/File:Portrait_of_Percy_Bysshe_Shelley_by_Curran,_1819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0/09/Autograph_Percy_Bysshe_Shelley.jpg" TargetMode="External"/><Relationship Id="rId5" Type="http://schemas.openxmlformats.org/officeDocument/2006/relationships/image" Target="../media/image6.jpeg"/><Relationship Id="rId10" Type="http://schemas.openxmlformats.org/officeDocument/2006/relationships/image" Target="../media/image9.jpeg"/><Relationship Id="rId4" Type="http://schemas.openxmlformats.org/officeDocument/2006/relationships/hyperlink" Target="http://commons.wikimedia.org/wiki/File:MaryShelley.jpg" TargetMode="External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hyperlink" Target="http://upload.wikimedia.org/wikipedia/en/1/16/Prometheus.gif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48786563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Percy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Bysshe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Shelley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je další z řady těch, které se zaměřují na autory z období romantismu. Popisuje život a dílo anglického básníka přelomu 18. a 19. století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15. 7. 2013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30145" y="-1019"/>
            <a:ext cx="8883709" cy="1531420"/>
            <a:chOff x="-92650" y="483518"/>
            <a:chExt cx="8883709" cy="1531420"/>
          </a:xfrm>
        </p:grpSpPr>
        <p:pic>
          <p:nvPicPr>
            <p:cNvPr id="8" name="Obrázek 7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9" name="Obrázek 8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Obdélník 10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45991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419622"/>
            <a:ext cx="7117180" cy="1102519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PERCY BYSSHE SHELLEY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940152" y="4416803"/>
            <a:ext cx="302433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8452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83518"/>
            <a:ext cx="7117180" cy="81448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PERCY BYSSHE SHELLEY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ÚVOD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75606"/>
            <a:ext cx="5832648" cy="3600399"/>
          </a:xfrm>
        </p:spPr>
        <p:txBody>
          <a:bodyPr>
            <a:normAutofit/>
          </a:bodyPr>
          <a:lstStyle/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200" dirty="0"/>
              <a:t>a</a:t>
            </a:r>
            <a:r>
              <a:rPr lang="cs-CZ" sz="2200" dirty="0" smtClean="0"/>
              <a:t>nglický </a:t>
            </a:r>
            <a:r>
              <a:rPr lang="cs-CZ" sz="2200" dirty="0" smtClean="0">
                <a:solidFill>
                  <a:srgbClr val="FFFF00"/>
                </a:solidFill>
              </a:rPr>
              <a:t>romantický básník</a:t>
            </a:r>
          </a:p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200" dirty="0" smtClean="0"/>
              <a:t>žil v letech </a:t>
            </a:r>
            <a:r>
              <a:rPr lang="cs-CZ" sz="2200" dirty="0" smtClean="0">
                <a:solidFill>
                  <a:srgbClr val="FFFF00"/>
                </a:solidFill>
              </a:rPr>
              <a:t>1792 – 1822</a:t>
            </a:r>
          </a:p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200" dirty="0"/>
              <a:t>s</a:t>
            </a:r>
            <a:r>
              <a:rPr lang="cs-CZ" sz="2200" dirty="0" smtClean="0"/>
              <a:t>tejně jako Byron žil velmi bouřlivým životem, i on se aktivně </a:t>
            </a:r>
            <a:r>
              <a:rPr lang="cs-CZ" sz="2200" dirty="0" smtClean="0"/>
              <a:t>hlásil                 </a:t>
            </a:r>
            <a:r>
              <a:rPr lang="cs-CZ" sz="2200" dirty="0" smtClean="0"/>
              <a:t>k </a:t>
            </a:r>
            <a:r>
              <a:rPr lang="cs-CZ" sz="2200" dirty="0" smtClean="0">
                <a:solidFill>
                  <a:srgbClr val="FFFF00"/>
                </a:solidFill>
              </a:rPr>
              <a:t>ideálům svobody a rovnosti</a:t>
            </a:r>
          </a:p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200" dirty="0"/>
              <a:t>t</a:t>
            </a:r>
            <a:r>
              <a:rPr lang="cs-CZ" sz="2200" dirty="0" smtClean="0"/>
              <a:t>omu odpovídá i jeho dílo, z nějž              je nejvýznamnější básnické              drama </a:t>
            </a:r>
            <a:r>
              <a:rPr lang="cs-CZ" sz="2200" dirty="0" smtClean="0">
                <a:solidFill>
                  <a:srgbClr val="FFFF00"/>
                </a:solidFill>
              </a:rPr>
              <a:t>Odpoutaný Prometheus </a:t>
            </a:r>
            <a:endParaRPr lang="cs-CZ" sz="2200" dirty="0">
              <a:solidFill>
                <a:srgbClr val="FFFF00"/>
              </a:solidFill>
            </a:endParaRPr>
          </a:p>
        </p:txBody>
      </p:sp>
      <p:pic>
        <p:nvPicPr>
          <p:cNvPr id="5" name="Picture 8" descr="Percy Bysshe Shelley">
            <a:hlinkClick r:id="rId2" tooltip="Percy Bysshe Shelley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711" y="1131590"/>
            <a:ext cx="1638627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5580112" y="3363838"/>
            <a:ext cx="3439826" cy="1574637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Romantismus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u</a:t>
            </a:r>
            <a:r>
              <a:rPr lang="cs-CZ" sz="1200" dirty="0" smtClean="0">
                <a:solidFill>
                  <a:srgbClr val="002060"/>
                </a:solidFill>
              </a:rPr>
              <a:t>mělecký směr přibližně konce 18. </a:t>
            </a:r>
            <a:r>
              <a:rPr lang="cs-CZ" sz="1200" dirty="0" smtClean="0">
                <a:solidFill>
                  <a:srgbClr val="002060"/>
                </a:solidFill>
              </a:rPr>
              <a:t>    a </a:t>
            </a:r>
            <a:r>
              <a:rPr lang="cs-CZ" sz="1200" dirty="0" smtClean="0">
                <a:solidFill>
                  <a:srgbClr val="002060"/>
                </a:solidFill>
              </a:rPr>
              <a:t>první poloviny 19. století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k</a:t>
            </a:r>
            <a:r>
              <a:rPr lang="cs-CZ" sz="1200" dirty="0" smtClean="0">
                <a:solidFill>
                  <a:srgbClr val="002060"/>
                </a:solidFill>
              </a:rPr>
              <a:t>lade důraz především na cit (lásku), prožitek, fantazii  a snění, má oblibu v historii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p</a:t>
            </a:r>
            <a:r>
              <a:rPr lang="cs-CZ" sz="1200" dirty="0" smtClean="0">
                <a:solidFill>
                  <a:srgbClr val="002060"/>
                </a:solidFill>
              </a:rPr>
              <a:t>odporuje ideál svobody </a:t>
            </a:r>
            <a:r>
              <a:rPr lang="cs-CZ" sz="1200" dirty="0" smtClean="0">
                <a:solidFill>
                  <a:srgbClr val="002060"/>
                </a:solidFill>
              </a:rPr>
              <a:t>jedince             </a:t>
            </a:r>
            <a:r>
              <a:rPr lang="cs-CZ" sz="1200" dirty="0" smtClean="0">
                <a:solidFill>
                  <a:srgbClr val="002060"/>
                </a:solidFill>
              </a:rPr>
              <a:t>i národa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8613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83518"/>
            <a:ext cx="7117180" cy="81448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PERCY BYSSHE SHELLEY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ŽIVOTNÍ OSUDY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75606"/>
            <a:ext cx="8280920" cy="3600399"/>
          </a:xfrm>
        </p:spPr>
        <p:txBody>
          <a:bodyPr>
            <a:normAutofit fontScale="92500"/>
          </a:bodyPr>
          <a:lstStyle/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>
                <a:solidFill>
                  <a:schemeClr val="tx1"/>
                </a:solidFill>
              </a:rPr>
              <a:t>n</a:t>
            </a:r>
            <a:r>
              <a:rPr lang="cs-CZ" sz="1600" dirty="0" smtClean="0">
                <a:solidFill>
                  <a:schemeClr val="tx1"/>
                </a:solidFill>
              </a:rPr>
              <a:t>arodil se </a:t>
            </a:r>
            <a:r>
              <a:rPr lang="cs-CZ" sz="1600" dirty="0" smtClean="0">
                <a:solidFill>
                  <a:srgbClr val="FFFF00"/>
                </a:solidFill>
              </a:rPr>
              <a:t>4. 8. 1872 ve Warnhamu v Sussexu </a:t>
            </a:r>
            <a:r>
              <a:rPr lang="cs-CZ" sz="1600" dirty="0" smtClean="0">
                <a:solidFill>
                  <a:schemeClr val="tx1"/>
                </a:solidFill>
              </a:rPr>
              <a:t>(jižní pobřeží </a:t>
            </a:r>
            <a:r>
              <a:rPr lang="cs-CZ" sz="1600" dirty="0" smtClean="0">
                <a:solidFill>
                  <a:schemeClr val="tx1"/>
                </a:solidFill>
              </a:rPr>
              <a:t>Anglie) </a:t>
            </a:r>
            <a:endParaRPr lang="cs-CZ" sz="1600" dirty="0" smtClean="0">
              <a:solidFill>
                <a:schemeClr val="tx1"/>
              </a:solidFill>
            </a:endParaRPr>
          </a:p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žil v letech 1792 – </a:t>
            </a:r>
            <a:r>
              <a:rPr lang="cs-CZ" sz="1600" dirty="0" smtClean="0">
                <a:solidFill>
                  <a:schemeClr val="tx1"/>
                </a:solidFill>
              </a:rPr>
              <a:t>1822 </a:t>
            </a:r>
          </a:p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ze studií v Oxfordu byl vyloučen za protináboženský spis Nezbytnost ateismu</a:t>
            </a:r>
          </a:p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>
                <a:solidFill>
                  <a:schemeClr val="tx1"/>
                </a:solidFill>
              </a:rPr>
              <a:t>p</a:t>
            </a:r>
            <a:r>
              <a:rPr lang="cs-CZ" sz="1600" dirty="0" smtClean="0">
                <a:solidFill>
                  <a:schemeClr val="tx1"/>
                </a:solidFill>
              </a:rPr>
              <a:t>rvní manželství se mu nevydařilo, svou ženu opustil s </a:t>
            </a:r>
            <a:r>
              <a:rPr lang="cs-CZ" sz="1600" dirty="0" smtClean="0">
                <a:solidFill>
                  <a:srgbClr val="FFFF00"/>
                </a:solidFill>
              </a:rPr>
              <a:t>Mary Godwinovou</a:t>
            </a:r>
            <a:r>
              <a:rPr lang="cs-CZ" sz="1600" dirty="0" smtClean="0">
                <a:solidFill>
                  <a:schemeClr val="tx1"/>
                </a:solidFill>
              </a:rPr>
              <a:t> - šestnáctiletou dcerou svého přítele (pozdější autorkou postavy dr. Frankensteina, následně se s ní Shelley oženil) a utekl do Evropy</a:t>
            </a:r>
          </a:p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>
                <a:solidFill>
                  <a:schemeClr val="tx1"/>
                </a:solidFill>
              </a:rPr>
              <a:t>z</a:t>
            </a:r>
            <a:r>
              <a:rPr lang="cs-CZ" sz="1600" dirty="0" smtClean="0">
                <a:solidFill>
                  <a:schemeClr val="tx1"/>
                </a:solidFill>
              </a:rPr>
              <a:t>de se poznal s </a:t>
            </a:r>
            <a:r>
              <a:rPr lang="cs-CZ" sz="1600" dirty="0" smtClean="0">
                <a:solidFill>
                  <a:srgbClr val="FFFF00"/>
                </a:solidFill>
              </a:rPr>
              <a:t>George Gordonem Byronem</a:t>
            </a:r>
            <a:r>
              <a:rPr lang="cs-CZ" sz="1600" dirty="0" smtClean="0">
                <a:solidFill>
                  <a:schemeClr val="tx1"/>
                </a:solidFill>
              </a:rPr>
              <a:t>, se kterým se rychle </a:t>
            </a:r>
            <a:r>
              <a:rPr lang="cs-CZ" sz="1600" dirty="0" smtClean="0">
                <a:solidFill>
                  <a:srgbClr val="FFFF00"/>
                </a:solidFill>
              </a:rPr>
              <a:t>spřátelili</a:t>
            </a:r>
          </a:p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po krátkém návratu do Anglie žil od roku 1818 v Itálii, kde </a:t>
            </a:r>
            <a:r>
              <a:rPr lang="cs-CZ" sz="1600" dirty="0" smtClean="0">
                <a:solidFill>
                  <a:srgbClr val="FFFF00"/>
                </a:solidFill>
              </a:rPr>
              <a:t>8. 7. 1822 zahynul</a:t>
            </a:r>
            <a:r>
              <a:rPr lang="cs-CZ" sz="1600" dirty="0" smtClean="0">
                <a:solidFill>
                  <a:schemeClr val="tx1"/>
                </a:solidFill>
              </a:rPr>
              <a:t>, když se utopil ve svém škuneru na moři poblíž </a:t>
            </a:r>
            <a:r>
              <a:rPr lang="cs-CZ" sz="1600" dirty="0" smtClean="0">
                <a:solidFill>
                  <a:srgbClr val="FFFF00"/>
                </a:solidFill>
              </a:rPr>
              <a:t>Livorna v severní Itálii</a:t>
            </a:r>
          </a:p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>
                <a:solidFill>
                  <a:schemeClr val="tx1"/>
                </a:solidFill>
              </a:rPr>
              <a:t>j</a:t>
            </a:r>
            <a:r>
              <a:rPr lang="cs-CZ" sz="1600" dirty="0" smtClean="0">
                <a:solidFill>
                  <a:schemeClr val="tx1"/>
                </a:solidFill>
              </a:rPr>
              <a:t>eho vyplavené tělo bylo v rámci nekonvenčního pohřbu spáleno na pláži,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pochován je v Římě</a:t>
            </a:r>
            <a:endParaRPr lang="cs-CZ" sz="1600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6670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83518"/>
            <a:ext cx="7117180" cy="81448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PERCY BYSSHE SHELLEY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ŽIVOTNÍ OSUDY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6" name="Picture 2" descr="http://upload.wikimedia.org/wikipedia/commons/thumb/0/07/Portrait_of_Percy_Bysshe_Shelley_by_Curran%2C_1819.jpg/220px-Portrait_of_Percy_Bysshe_Shelley_by_Curran%2C_181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1" y="1717081"/>
            <a:ext cx="1735217" cy="2224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c/ce/MaryShelley.jpg/220px-MaryShelle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873" y="1717081"/>
            <a:ext cx="1583597" cy="2224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Autograph Percy Bysshe Shelley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6612" y="4135927"/>
            <a:ext cx="1621813" cy="556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upload.wikimedia.org/wikipedia/commons/thumb/c/c8/Shelly%27stoneRome.jpg/220px-Shelly%27stoneRome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460" y="2976037"/>
            <a:ext cx="1252868" cy="1930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upload.wikimedia.org/wikipedia/commons/e/e0/The_Funeral_of_Shelley_by_Louis_Edouard_Fournier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04456"/>
            <a:ext cx="2592288" cy="154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2"/>
          <p:cNvSpPr txBox="1">
            <a:spLocks/>
          </p:cNvSpPr>
          <p:nvPr/>
        </p:nvSpPr>
        <p:spPr>
          <a:xfrm>
            <a:off x="107504" y="4071838"/>
            <a:ext cx="302433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Mary </a:t>
            </a:r>
            <a:r>
              <a:rPr lang="cs-CZ" sz="14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Godwinová</a:t>
            </a:r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Sheley</a:t>
            </a:r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už jako vdova</a:t>
            </a:r>
            <a:endParaRPr lang="cs-CZ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7596336" y="3401128"/>
            <a:ext cx="1224136" cy="9783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Shelleyho pohřeb             a náhrobní kámen</a:t>
            </a:r>
            <a:endParaRPr lang="cs-CZ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963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83518"/>
            <a:ext cx="7117180" cy="81448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PERCY BYSSHE SHELLEY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DÍLO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75607"/>
            <a:ext cx="4824536" cy="3600399"/>
          </a:xfrm>
        </p:spPr>
        <p:txBody>
          <a:bodyPr>
            <a:normAutofit lnSpcReduction="10000"/>
          </a:bodyPr>
          <a:lstStyle/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900" dirty="0" smtClean="0">
                <a:solidFill>
                  <a:srgbClr val="FFFF00"/>
                </a:solidFill>
              </a:rPr>
              <a:t>Královna </a:t>
            </a:r>
            <a:r>
              <a:rPr lang="cs-CZ" sz="1900" dirty="0" err="1">
                <a:solidFill>
                  <a:srgbClr val="FFFF00"/>
                </a:solidFill>
              </a:rPr>
              <a:t>M</a:t>
            </a:r>
            <a:r>
              <a:rPr lang="cs-CZ" sz="1900" dirty="0" err="1" smtClean="0">
                <a:solidFill>
                  <a:srgbClr val="FFFF00"/>
                </a:solidFill>
              </a:rPr>
              <a:t>ab</a:t>
            </a:r>
            <a:r>
              <a:rPr lang="cs-CZ" sz="1900" dirty="0" smtClean="0">
                <a:solidFill>
                  <a:srgbClr val="FFFF00"/>
                </a:solidFill>
              </a:rPr>
              <a:t> </a:t>
            </a:r>
            <a:r>
              <a:rPr lang="cs-CZ" sz="1900" dirty="0" smtClean="0">
                <a:solidFill>
                  <a:schemeClr val="tx1"/>
                </a:solidFill>
              </a:rPr>
              <a:t>(1813) – báseň ovlivněná osvícenstvím, vrcholí nastolením spravedlivé budoucnosti, která se řídí zákony rozumu, svobody a lásky (</a:t>
            </a:r>
            <a:r>
              <a:rPr lang="cs-CZ" sz="1900" dirty="0" err="1" smtClean="0">
                <a:solidFill>
                  <a:schemeClr val="tx1"/>
                </a:solidFill>
              </a:rPr>
              <a:t>Mab</a:t>
            </a:r>
            <a:r>
              <a:rPr lang="cs-CZ" sz="1900" dirty="0" smtClean="0">
                <a:solidFill>
                  <a:schemeClr val="tx1"/>
                </a:solidFill>
              </a:rPr>
              <a:t> – královna víl)</a:t>
            </a:r>
          </a:p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900" dirty="0" smtClean="0">
                <a:solidFill>
                  <a:srgbClr val="FFFF00"/>
                </a:solidFill>
              </a:rPr>
              <a:t>Óda na západní vítr </a:t>
            </a:r>
            <a:r>
              <a:rPr lang="cs-CZ" sz="1900" dirty="0" smtClean="0">
                <a:solidFill>
                  <a:schemeClr val="tx1"/>
                </a:solidFill>
              </a:rPr>
              <a:t>(1819) – báseň s prvky přírodní lyriky, Shelley ztotožňuje obraz divoké           a bouřlivé přírody s představou lidského ducha (vítr – symbol vzpoury a nezdolnosti)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02859" y="1203598"/>
            <a:ext cx="3694159" cy="367240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>
                <a:solidFill>
                  <a:srgbClr val="002060"/>
                </a:solidFill>
              </a:rPr>
              <a:t>Kéž bych byl mrtvý list, jejž můžeš nést;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kéž lehký mráček s tebou dát se v let;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kéž vlna mocí tvou se chvět, dát vést</a:t>
            </a:r>
            <a:r>
              <a:rPr lang="cs-CZ" sz="1200" dirty="0" smtClean="0">
                <a:solidFill>
                  <a:srgbClr val="002060"/>
                </a:solidFill>
              </a:rPr>
              <a:t>;</a:t>
            </a:r>
          </a:p>
          <a:p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A sdílet vliv tvé síly, třeba hned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bych míň byl tebe volný, bez uzd všech!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Kéž bych byl aspoň v květu mladých let</a:t>
            </a:r>
            <a:r>
              <a:rPr lang="cs-CZ" sz="1200" dirty="0" smtClean="0">
                <a:solidFill>
                  <a:srgbClr val="002060"/>
                </a:solidFill>
              </a:rPr>
              <a:t>;</a:t>
            </a:r>
          </a:p>
          <a:p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 err="1">
                <a:solidFill>
                  <a:srgbClr val="002060"/>
                </a:solidFill>
              </a:rPr>
              <a:t>Moh</a:t>
            </a:r>
            <a:r>
              <a:rPr lang="cs-CZ" sz="1200" dirty="0">
                <a:solidFill>
                  <a:srgbClr val="002060"/>
                </a:solidFill>
              </a:rPr>
              <a:t>’, druh tvůj, nebesy tvůj sdílet běh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jak v době, nebes rychlost předstihnouti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kdy snem se zdálo! Modlitby mé </a:t>
            </a:r>
            <a:r>
              <a:rPr lang="cs-CZ" sz="1200" dirty="0" smtClean="0">
                <a:solidFill>
                  <a:srgbClr val="002060"/>
                </a:solidFill>
              </a:rPr>
              <a:t>vzdech</a:t>
            </a:r>
          </a:p>
          <a:p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V mé tísni nesnil by se tebe tknouti.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Ach, jako oblak, vlnu, list mne nes!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Na hloží padám! Krvácím v své pouti</a:t>
            </a:r>
            <a:r>
              <a:rPr lang="cs-CZ" sz="1200" dirty="0" smtClean="0">
                <a:solidFill>
                  <a:srgbClr val="002060"/>
                </a:solidFill>
              </a:rPr>
              <a:t>!</a:t>
            </a:r>
          </a:p>
          <a:p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Pod tíží hodin tobě rovný, věz,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duch nespoután a hrdý v jho zde kles</a:t>
            </a:r>
            <a:r>
              <a:rPr lang="cs-CZ" sz="1200" dirty="0" smtClean="0">
                <a:solidFill>
                  <a:srgbClr val="002060"/>
                </a:solidFill>
              </a:rPr>
              <a:t>’.</a:t>
            </a:r>
          </a:p>
          <a:p>
            <a:pPr algn="r"/>
            <a:r>
              <a:rPr lang="cs-CZ" sz="1200" dirty="0" smtClean="0">
                <a:solidFill>
                  <a:srgbClr val="002060"/>
                </a:solidFill>
              </a:rPr>
              <a:t>   (Óda na západní vítr – ukázka)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925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83518"/>
            <a:ext cx="9144000" cy="81448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PERCY BYSSHE SHELLEY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DÍLO – ODPOUTANÝ PROMETHEUS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75606"/>
            <a:ext cx="8784976" cy="3744416"/>
          </a:xfrm>
        </p:spPr>
        <p:txBody>
          <a:bodyPr>
            <a:normAutofit lnSpcReduction="10000"/>
          </a:bodyPr>
          <a:lstStyle/>
          <a:p>
            <a:pPr marL="342900" indent="-34290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 smtClean="0">
                <a:solidFill>
                  <a:srgbClr val="FFFF00"/>
                </a:solidFill>
              </a:rPr>
              <a:t>Odpoutaný Prometheus</a:t>
            </a:r>
            <a:r>
              <a:rPr lang="cs-CZ" sz="1600" dirty="0" smtClean="0">
                <a:solidFill>
                  <a:schemeClr val="tx1"/>
                </a:solidFill>
              </a:rPr>
              <a:t> (1820) – dramatická báseň, zřejmě nejvýznamnější Shelleyho dílo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ychází z antického příběhu o Prométheovi – potomek Titánů (děti matky země a boha nebes Úrana), který donesl </a:t>
            </a:r>
            <a:r>
              <a:rPr lang="cs-CZ" smtClean="0">
                <a:solidFill>
                  <a:schemeClr val="tx1"/>
                </a:solidFill>
              </a:rPr>
              <a:t>lidem oheň </a:t>
            </a:r>
            <a:r>
              <a:rPr lang="cs-CZ" dirty="0" smtClean="0">
                <a:solidFill>
                  <a:schemeClr val="tx1"/>
                </a:solidFill>
              </a:rPr>
              <a:t>a byl za to nejvyšším bohem Diem (v římské mytologii Jupiterem) potrestán přikováním ke skále, kde mu každý den orel vyrval játra, jež mu posléze zase dorostly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Shelleyho podání představuje Prometheus hrdinu ztělesňujícího lidskou touhu po lásce a dobru a bojujícího proti všem, kdo tomu brání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atímco v antickém příběhu se Prometheus podvolí Diově vůli, u Shelleyho vytrvá až do Jupiterova sesazení z trůnu, následně sestoupí mezi lidi                     a vytvoří nový řád založený na harmonii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schemeClr val="tx1"/>
                </a:solidFill>
              </a:rPr>
              <a:t>h</a:t>
            </a:r>
            <a:r>
              <a:rPr lang="cs-CZ" dirty="0" smtClean="0">
                <a:solidFill>
                  <a:schemeClr val="tx1"/>
                </a:solidFill>
              </a:rPr>
              <a:t>ra tak oslavuje krásu nezdolného lidského ducha, předvídá pád všech tyranů a osvobození národů  </a:t>
            </a:r>
            <a:r>
              <a:rPr lang="cs-CZ" dirty="0" smtClean="0">
                <a:solidFill>
                  <a:schemeClr val="tx1"/>
                </a:solidFill>
              </a:rPr>
              <a:t>   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946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83518"/>
            <a:ext cx="9144000" cy="81448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PERCY BYSSHE SHELLEY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DÍLO – ODPOUTANÝ PROMETHEUS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99992" y="1275606"/>
            <a:ext cx="3694159" cy="367240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200" dirty="0" smtClean="0">
              <a:solidFill>
                <a:srgbClr val="002060"/>
              </a:solidFill>
            </a:endParaRPr>
          </a:p>
          <a:p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Ten </a:t>
            </a:r>
            <a:r>
              <a:rPr lang="cs-CZ" sz="1200" dirty="0">
                <a:solidFill>
                  <a:srgbClr val="002060"/>
                </a:solidFill>
              </a:rPr>
              <a:t>malovaný závoj, zvaný žitím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solidFill>
                  <a:srgbClr val="002060"/>
                </a:solidFill>
              </a:rPr>
              <a:t>kdys předky, který slabě napodobil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jak barvami nedbale hozenými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vše, čeho lidé báli se, co </a:t>
            </a:r>
            <a:r>
              <a:rPr lang="cs-CZ" sz="1200" dirty="0" err="1">
                <a:solidFill>
                  <a:srgbClr val="002060"/>
                </a:solidFill>
              </a:rPr>
              <a:t>ždáli</a:t>
            </a:r>
            <a:r>
              <a:rPr lang="cs-CZ" sz="1200" dirty="0">
                <a:solidFill>
                  <a:srgbClr val="002060"/>
                </a:solidFill>
              </a:rPr>
              <a:t>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jest roztržen. Již spadla děsná maska.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Bez žezla volný člověk bez všech mezí,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však člověk rovný bez kast, národností,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prost bázně otrocké a kultů, řádů,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král vlastní, dobrý, spravedlivý, moudrý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člověk vždy! Bez vášně? Nikoliv,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však zločinů jsa prost a muk, jež byly,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že vůle jeho chtěla je a nesla,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ne smrti prost, ni náhod, změny, ale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jak otroky je řídě, </a:t>
            </a:r>
            <a:r>
              <a:rPr lang="cs-CZ" sz="1200" dirty="0" err="1">
                <a:solidFill>
                  <a:srgbClr val="002060"/>
                </a:solidFill>
              </a:rPr>
              <a:t>jsoutě</a:t>
            </a:r>
            <a:r>
              <a:rPr lang="cs-CZ" sz="1200" dirty="0">
                <a:solidFill>
                  <a:srgbClr val="002060"/>
                </a:solidFill>
              </a:rPr>
              <a:t> svory,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bez kterých </a:t>
            </a:r>
            <a:r>
              <a:rPr lang="cs-CZ" sz="1200" dirty="0" err="1">
                <a:solidFill>
                  <a:srgbClr val="002060"/>
                </a:solidFill>
              </a:rPr>
              <a:t>moh</a:t>
            </a:r>
            <a:r>
              <a:rPr lang="cs-CZ" sz="1200" dirty="0">
                <a:solidFill>
                  <a:srgbClr val="002060"/>
                </a:solidFill>
              </a:rPr>
              <a:t>' by pozvednout se k výši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 err="1">
                <a:solidFill>
                  <a:srgbClr val="002060"/>
                </a:solidFill>
              </a:rPr>
              <a:t>nejkrasší</a:t>
            </a:r>
            <a:r>
              <a:rPr lang="cs-CZ" sz="1200" dirty="0">
                <a:solidFill>
                  <a:srgbClr val="002060"/>
                </a:solidFill>
              </a:rPr>
              <a:t> hvězdy v nedostupném nebi,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jež trůní v hloubi nesmírného prázdna.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endParaRPr lang="cs-CZ" sz="1200" dirty="0">
              <a:solidFill>
                <a:srgbClr val="002060"/>
              </a:solidFill>
            </a:endParaRPr>
          </a:p>
        </p:txBody>
      </p:sp>
      <p:pic>
        <p:nvPicPr>
          <p:cNvPr id="2050" name="Picture 2" descr="File:Prometheus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17611"/>
            <a:ext cx="2160240" cy="3588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251520" y="3890295"/>
            <a:ext cx="1224136" cy="9783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itulní stránka prvního vydání</a:t>
            </a:r>
            <a:endParaRPr lang="cs-CZ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02527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83518"/>
            <a:ext cx="9144000" cy="81448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PERCY BYSSHE SHELLEY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CITÁTY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043608" y="1293912"/>
            <a:ext cx="7073149" cy="367240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Nikdo není opravdu dobře oblečen, nenosí-li na tváři úsměv.</a:t>
            </a:r>
          </a:p>
          <a:p>
            <a:endParaRPr lang="cs-CZ" sz="1600" dirty="0" smtClean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Hlava se věčně mění, dobré srdce málokdy</a:t>
            </a:r>
            <a:r>
              <a:rPr lang="cs-CZ" sz="1600" dirty="0" smtClean="0">
                <a:solidFill>
                  <a:srgbClr val="002060"/>
                </a:solidFill>
              </a:rPr>
              <a:t>.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Kdo není stále moudřejší, není ani moudrý</a:t>
            </a:r>
            <a:r>
              <a:rPr lang="cs-CZ" sz="1600" dirty="0" smtClean="0">
                <a:solidFill>
                  <a:srgbClr val="002060"/>
                </a:solidFill>
              </a:rPr>
              <a:t>.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Čím víc se učíme, tím víc odhalujeme </a:t>
            </a:r>
            <a:r>
              <a:rPr lang="cs-CZ" sz="1600" dirty="0" smtClean="0">
                <a:solidFill>
                  <a:srgbClr val="002060"/>
                </a:solidFill>
              </a:rPr>
              <a:t>svoji nevědomost. 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 smtClean="0">
                <a:solidFill>
                  <a:srgbClr val="002060"/>
                </a:solidFill>
              </a:rPr>
              <a:t>Někteří </a:t>
            </a:r>
            <a:r>
              <a:rPr lang="cs-CZ" sz="1600" dirty="0">
                <a:solidFill>
                  <a:srgbClr val="002060"/>
                </a:solidFill>
              </a:rPr>
              <a:t>lidé dovedou opravovat jen cizí názory, nikoli vlastní.</a:t>
            </a:r>
            <a:endParaRPr lang="cs-CZ" sz="1600" dirty="0" smtClean="0">
              <a:solidFill>
                <a:srgbClr val="002060"/>
              </a:solidFill>
            </a:endParaRP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 smtClean="0">
                <a:solidFill>
                  <a:srgbClr val="002060"/>
                </a:solidFill>
              </a:rPr>
              <a:t>Nejmíň </a:t>
            </a:r>
            <a:r>
              <a:rPr lang="cs-CZ" sz="1600" dirty="0">
                <a:solidFill>
                  <a:srgbClr val="002060"/>
                </a:solidFill>
              </a:rPr>
              <a:t>nenávidí lidé, kteří svou nenávist projevují výsměchem a </a:t>
            </a:r>
            <a:r>
              <a:rPr lang="cs-CZ" sz="1600" dirty="0" smtClean="0">
                <a:solidFill>
                  <a:srgbClr val="002060"/>
                </a:solidFill>
              </a:rPr>
              <a:t>vtipem.</a:t>
            </a:r>
          </a:p>
          <a:p>
            <a:endParaRPr lang="cs-CZ" sz="1400" dirty="0">
              <a:solidFill>
                <a:srgbClr val="002060"/>
              </a:solidFill>
            </a:endParaRPr>
          </a:p>
          <a:p>
            <a:r>
              <a:rPr lang="cs-CZ" sz="1400" dirty="0" smtClean="0"/>
              <a:t>.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659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83518"/>
            <a:ext cx="9144000" cy="81448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PERCY BYSSHE SHELLEY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CITÁTY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475656" y="2355726"/>
            <a:ext cx="6192688" cy="936104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3600" dirty="0" smtClean="0">
                <a:solidFill>
                  <a:srgbClr val="002060"/>
                </a:solidFill>
              </a:rPr>
              <a:t>DĚKUJI ZA POZORNOST.</a:t>
            </a:r>
          </a:p>
          <a:p>
            <a:r>
              <a:rPr lang="cs-CZ" sz="1400" dirty="0" smtClean="0"/>
              <a:t>.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227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83518"/>
            <a:ext cx="7117180" cy="81448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PERCY BYSSHE SHELLEY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ZDROJE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75606"/>
            <a:ext cx="8496944" cy="3600399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100" dirty="0">
                <a:solidFill>
                  <a:schemeClr val="tx1"/>
                </a:solidFill>
              </a:rPr>
              <a:t>Literatura pro 2. Ročník středních škol – Učebnice. 1. Vyd. Brno, </a:t>
            </a:r>
            <a:r>
              <a:rPr lang="cs-CZ" sz="1100" dirty="0" err="1">
                <a:solidFill>
                  <a:schemeClr val="tx1"/>
                </a:solidFill>
              </a:rPr>
              <a:t>Didaktis</a:t>
            </a:r>
            <a:r>
              <a:rPr lang="cs-CZ" sz="1100" dirty="0">
                <a:solidFill>
                  <a:schemeClr val="tx1"/>
                </a:solidFill>
              </a:rPr>
              <a:t> 2009. 151 s. ISBN 978-80.7358-129-9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100" dirty="0">
                <a:solidFill>
                  <a:schemeClr val="tx1"/>
                </a:solidFill>
              </a:rPr>
              <a:t>KOLEKTIV AUTORŮ. </a:t>
            </a:r>
            <a:r>
              <a:rPr lang="cs-CZ" sz="1100" i="1" dirty="0">
                <a:solidFill>
                  <a:schemeClr val="tx1"/>
                </a:solidFill>
              </a:rPr>
              <a:t>Malá </a:t>
            </a:r>
            <a:r>
              <a:rPr lang="cs-CZ" sz="1100" i="1" dirty="0" err="1">
                <a:solidFill>
                  <a:schemeClr val="tx1"/>
                </a:solidFill>
              </a:rPr>
              <a:t>encyklopédia</a:t>
            </a:r>
            <a:r>
              <a:rPr lang="cs-CZ" sz="1100" i="1" dirty="0">
                <a:solidFill>
                  <a:schemeClr val="tx1"/>
                </a:solidFill>
              </a:rPr>
              <a:t> </a:t>
            </a:r>
            <a:r>
              <a:rPr lang="cs-CZ" sz="1100" i="1" dirty="0" err="1">
                <a:solidFill>
                  <a:schemeClr val="tx1"/>
                </a:solidFill>
              </a:rPr>
              <a:t>spisovateľov</a:t>
            </a:r>
            <a:r>
              <a:rPr lang="cs-CZ" sz="1100" i="1" dirty="0">
                <a:solidFill>
                  <a:schemeClr val="tx1"/>
                </a:solidFill>
              </a:rPr>
              <a:t> </a:t>
            </a:r>
            <a:r>
              <a:rPr lang="cs-CZ" sz="1100" i="1" dirty="0" err="1">
                <a:solidFill>
                  <a:schemeClr val="tx1"/>
                </a:solidFill>
              </a:rPr>
              <a:t>sveta</a:t>
            </a:r>
            <a:r>
              <a:rPr lang="cs-CZ" sz="1100" dirty="0">
                <a:solidFill>
                  <a:schemeClr val="tx1"/>
                </a:solidFill>
              </a:rPr>
              <a:t>. Bratislava: Obzor, 1978, ISBN NEUVEDENO</a:t>
            </a:r>
            <a:r>
              <a:rPr lang="cs-CZ" sz="1100" dirty="0" smtClean="0">
                <a:solidFill>
                  <a:schemeClr val="tx1"/>
                </a:solidFill>
              </a:rPr>
              <a:t>.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AUTOR NEUVEDEN. </a:t>
            </a:r>
            <a:r>
              <a:rPr lang="en-US" sz="1100" i="1" dirty="0" err="1"/>
              <a:t>Pecy</a:t>
            </a:r>
            <a:r>
              <a:rPr lang="en-US" sz="1100" i="1" dirty="0"/>
              <a:t> Bysshe Shelley</a:t>
            </a:r>
            <a:r>
              <a:rPr lang="en-US" sz="1100" dirty="0"/>
              <a:t> [online]. [cit. </a:t>
            </a:r>
            <a:r>
              <a:rPr lang="en-US" sz="1100" dirty="0" smtClean="0"/>
              <a:t>1</a:t>
            </a:r>
            <a:r>
              <a:rPr lang="cs-CZ" sz="1100" dirty="0" smtClean="0"/>
              <a:t>5</a:t>
            </a:r>
            <a:r>
              <a:rPr lang="en-US" sz="1100" dirty="0" smtClean="0"/>
              <a:t>.</a:t>
            </a:r>
            <a:r>
              <a:rPr lang="cs-CZ" sz="1100" dirty="0" smtClean="0"/>
              <a:t>7</a:t>
            </a:r>
            <a:r>
              <a:rPr lang="en-US" sz="1100" dirty="0" smtClean="0"/>
              <a:t>.201</a:t>
            </a:r>
            <a:r>
              <a:rPr lang="cs-CZ" sz="1100" dirty="0" smtClean="0"/>
              <a:t>3</a:t>
            </a:r>
            <a:r>
              <a:rPr lang="en-US" sz="1100" dirty="0" smtClean="0"/>
              <a:t>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http://cs.wikipedia.org/wiki/Percy_Bysshe_Shelley </a:t>
            </a:r>
            <a:endParaRPr lang="cs-CZ" sz="11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100" dirty="0" smtClean="0">
                <a:solidFill>
                  <a:schemeClr val="tx1"/>
                </a:solidFill>
              </a:rPr>
              <a:t>CLINT</a:t>
            </a:r>
            <a:r>
              <a:rPr lang="cs-CZ" sz="1100" dirty="0">
                <a:solidFill>
                  <a:schemeClr val="tx1"/>
                </a:solidFill>
              </a:rPr>
              <a:t>, Alfred. </a:t>
            </a:r>
            <a:r>
              <a:rPr lang="cs-CZ" sz="1100" i="1" dirty="0" err="1">
                <a:solidFill>
                  <a:schemeClr val="tx1"/>
                </a:solidFill>
              </a:rPr>
              <a:t>Wikimedia</a:t>
            </a:r>
            <a:r>
              <a:rPr lang="cs-CZ" sz="1100" i="1" dirty="0">
                <a:solidFill>
                  <a:schemeClr val="tx1"/>
                </a:solidFill>
              </a:rPr>
              <a:t> </a:t>
            </a:r>
            <a:r>
              <a:rPr lang="cs-CZ" sz="1100" i="1" dirty="0" err="1">
                <a:solidFill>
                  <a:schemeClr val="tx1"/>
                </a:solidFill>
              </a:rPr>
              <a:t>Commons</a:t>
            </a:r>
            <a:r>
              <a:rPr lang="cs-CZ" sz="1100" dirty="0">
                <a:solidFill>
                  <a:schemeClr val="tx1"/>
                </a:solidFill>
              </a:rPr>
              <a:t> [online]. [cit. </a:t>
            </a:r>
            <a:r>
              <a:rPr lang="cs-CZ" sz="1100" dirty="0" smtClean="0">
                <a:solidFill>
                  <a:schemeClr val="tx1"/>
                </a:solidFill>
              </a:rPr>
              <a:t>15.7.2013</a:t>
            </a:r>
            <a:r>
              <a:rPr lang="cs-CZ" sz="1100" dirty="0">
                <a:solidFill>
                  <a:schemeClr val="tx1"/>
                </a:solidFill>
              </a:rPr>
              <a:t>]. Dostupný na WWW: http://</a:t>
            </a:r>
            <a:r>
              <a:rPr lang="cs-CZ" sz="1100" dirty="0" smtClean="0">
                <a:solidFill>
                  <a:schemeClr val="tx1"/>
                </a:solidFill>
              </a:rPr>
              <a:t>sk.wikipedia.org/wiki/Percy_Bysshe_Shelley#mediaviewer/S%C3%BAbor:Percy_Bysshe_Shelley_by_Alfred_Clint.jpg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100" dirty="0"/>
              <a:t>CURRAN, Amelie.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</a:t>
            </a:r>
            <a:r>
              <a:rPr lang="cs-CZ" sz="1100" dirty="0" smtClean="0"/>
              <a:t>15.7.2013]. </a:t>
            </a:r>
            <a:r>
              <a:rPr lang="cs-CZ" sz="1100" dirty="0"/>
              <a:t>Dostupný na WWW: http://cs.wikipedia.org/wiki/Percy_Bysshe_Shelley#mediaviewer/Soubor:Portrait_of_Percy_Bysshe_Shelley_by_Curran%2C_1819.jpg </a:t>
            </a:r>
            <a:endParaRPr lang="cs-CZ" sz="1100" dirty="0" smtClean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100" dirty="0"/>
              <a:t>ROTCHWELL, Richard.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</a:t>
            </a:r>
            <a:r>
              <a:rPr lang="cs-CZ" sz="1100" dirty="0" smtClean="0"/>
              <a:t>15.7.2013]. </a:t>
            </a:r>
            <a:r>
              <a:rPr lang="cs-CZ" sz="1100" dirty="0"/>
              <a:t>Dostupný na WWW: http://cs.wikipedia.org/wiki/Mary_Wollstonecraft_Shelley#mediaviewer/Soubor:MaryShelley.jpg </a:t>
            </a:r>
            <a:endParaRPr lang="cs-CZ" sz="1100" dirty="0" smtClean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100" dirty="0"/>
              <a:t>PATRIKDUDEK.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</a:t>
            </a:r>
            <a:r>
              <a:rPr lang="cs-CZ" sz="1100" dirty="0" smtClean="0"/>
              <a:t>15.7.2013]. </a:t>
            </a:r>
            <a:r>
              <a:rPr lang="cs-CZ" sz="1100" dirty="0"/>
              <a:t>Dostupný na WWW: http://upload.wikimedia.org/wikipedia/commons/0/09/Autograph_Percy_Bysshe_Shelley.jpg </a:t>
            </a:r>
            <a:endParaRPr lang="cs-CZ" sz="1100" dirty="0" smtClean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100" dirty="0"/>
              <a:t>CARPTRASH.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</a:t>
            </a:r>
            <a:r>
              <a:rPr lang="cs-CZ" sz="1100" dirty="0" smtClean="0"/>
              <a:t>15.7.2013]. </a:t>
            </a:r>
            <a:r>
              <a:rPr lang="cs-CZ" sz="1100" dirty="0"/>
              <a:t>Dostupný na WWW: http://en.wikipedia.org/wiki/File:Shelly%27stoneRome.jpg </a:t>
            </a:r>
            <a:endParaRPr lang="cs-CZ" sz="1100" dirty="0" smtClean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100" dirty="0"/>
              <a:t>FOURNIER, Louis </a:t>
            </a:r>
            <a:r>
              <a:rPr lang="cs-CZ" sz="1100" dirty="0" err="1"/>
              <a:t>Édouard</a:t>
            </a:r>
            <a:r>
              <a:rPr lang="cs-CZ" sz="1100" dirty="0"/>
              <a:t>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</a:t>
            </a:r>
            <a:r>
              <a:rPr lang="cs-CZ" sz="1100" dirty="0" smtClean="0"/>
              <a:t>15.7.2013]. </a:t>
            </a:r>
            <a:r>
              <a:rPr lang="cs-CZ" sz="1100" dirty="0"/>
              <a:t>Dostupný na WWW: http://cs.wikipedia.org/wiki/Percy_Bysshe_Shelley#mediaviewer/Soubor:The_Funeral_of_Shelley_by_Louis_Edouard_Fournier.jpg </a:t>
            </a:r>
            <a:endParaRPr lang="cs-CZ" sz="1100" dirty="0" smtClean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100" dirty="0"/>
              <a:t>SHELLEY, </a:t>
            </a:r>
            <a:r>
              <a:rPr lang="cs-CZ" sz="1100" dirty="0" err="1"/>
              <a:t>Percy</a:t>
            </a:r>
            <a:r>
              <a:rPr lang="cs-CZ" sz="1100" dirty="0"/>
              <a:t> </a:t>
            </a:r>
            <a:r>
              <a:rPr lang="cs-CZ" sz="1100" dirty="0" err="1"/>
              <a:t>Bysshe</a:t>
            </a:r>
            <a:r>
              <a:rPr lang="cs-CZ" sz="1100" dirty="0"/>
              <a:t>. </a:t>
            </a:r>
            <a:r>
              <a:rPr lang="cs-CZ" sz="1100" i="1" dirty="0"/>
              <a:t>Odpoutaný Prometheus - ukázka</a:t>
            </a:r>
            <a:r>
              <a:rPr lang="cs-CZ" sz="1100" dirty="0"/>
              <a:t> [online]. [cit. </a:t>
            </a:r>
            <a:r>
              <a:rPr lang="cs-CZ" sz="1100" dirty="0" smtClean="0"/>
              <a:t>15.7.2013]. </a:t>
            </a:r>
            <a:r>
              <a:rPr lang="cs-CZ" sz="1100" dirty="0"/>
              <a:t>Dostupný na WWW: http://cs.wikisource.org/wiki/%C3%9Aryvek_z_%</a:t>
            </a:r>
            <a:r>
              <a:rPr lang="cs-CZ" sz="1100" dirty="0" smtClean="0"/>
              <a:t>E2%80%9EOdpoutan%C3%A9ho_Promethea%E2%80%9C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100" dirty="0"/>
              <a:t>SHELLEY, Percy Bysshe. </a:t>
            </a:r>
            <a:r>
              <a:rPr lang="en-US" sz="1100" i="1" dirty="0" err="1"/>
              <a:t>Citáty</a:t>
            </a:r>
            <a:r>
              <a:rPr lang="en-US" sz="1100" dirty="0"/>
              <a:t> [online]. [cit. </a:t>
            </a:r>
            <a:r>
              <a:rPr lang="en-US" sz="1100" dirty="0" smtClean="0"/>
              <a:t>15.</a:t>
            </a:r>
            <a:r>
              <a:rPr lang="cs-CZ" sz="1100" dirty="0" smtClean="0"/>
              <a:t>7</a:t>
            </a:r>
            <a:r>
              <a:rPr lang="en-US" sz="1100" dirty="0" smtClean="0"/>
              <a:t>.201</a:t>
            </a:r>
            <a:r>
              <a:rPr lang="cs-CZ" sz="1100" dirty="0" smtClean="0"/>
              <a:t>3</a:t>
            </a:r>
            <a:r>
              <a:rPr lang="en-US" sz="1100" dirty="0" smtClean="0"/>
              <a:t>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http://cs.wikiquote.org/wiki/Percy_Bysshe_Shelley </a:t>
            </a:r>
            <a:r>
              <a:rPr lang="cs-CZ" sz="1100" dirty="0" smtClean="0"/>
              <a:t> </a:t>
            </a:r>
            <a:endParaRPr lang="cs-CZ" sz="11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1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  <a:buClr>
                <a:schemeClr val="tx1"/>
              </a:buClr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946821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335</TotalTime>
  <Words>863</Words>
  <Application>Microsoft Office PowerPoint</Application>
  <PresentationFormat>Předvádění na obrazovce (16:9)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Prezentace aplikace PowerPoint</vt:lpstr>
      <vt:lpstr>PERCY BYSSHE SHELLEY</vt:lpstr>
      <vt:lpstr>PERCY BYSSHE SHELLEY ÚVOD</vt:lpstr>
      <vt:lpstr>PERCY BYSSHE SHELLEY ŽIVOTNÍ OSUDY</vt:lpstr>
      <vt:lpstr>PERCY BYSSHE SHELLEY ŽIVOTNÍ OSUDY</vt:lpstr>
      <vt:lpstr>PERCY BYSSHE SHELLEY DÍLO</vt:lpstr>
      <vt:lpstr>PERCY BYSSHE SHELLEY DÍLO – ODPOUTANÝ PROMETHEUS </vt:lpstr>
      <vt:lpstr>PERCY BYSSHE SHELLEY DÍLO – ODPOUTANÝ PROMETHEUS</vt:lpstr>
      <vt:lpstr>PERCY BYSSHE SHELLEY CITÁTY</vt:lpstr>
      <vt:lpstr>PERCY BYSSHE SHELLEY CITÁTY</vt:lpstr>
      <vt:lpstr>PERCY BYSSHE SHELLEY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PERCY BYSSHE SHELLEY</dc:title>
  <dc:creator>Dušan</dc:creator>
  <cp:lastModifiedBy>Dušan</cp:lastModifiedBy>
  <cp:revision>37</cp:revision>
  <dcterms:created xsi:type="dcterms:W3CDTF">2014-05-14T16:49:26Z</dcterms:created>
  <dcterms:modified xsi:type="dcterms:W3CDTF">2014-05-15T14:46:52Z</dcterms:modified>
</cp:coreProperties>
</file>