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3" r:id="rId3"/>
    <p:sldId id="264" r:id="rId4"/>
    <p:sldId id="258" r:id="rId5"/>
    <p:sldId id="257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792" autoAdjust="0"/>
    <p:restoredTop sz="94660"/>
  </p:normalViewPr>
  <p:slideViewPr>
    <p:cSldViewPr>
      <p:cViewPr>
        <p:scale>
          <a:sx n="75" d="100"/>
          <a:sy n="75" d="100"/>
        </p:scale>
        <p:origin x="-68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7E5202-DDC0-4082-90A5-3E6212A125AD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64CD91-544F-4D78-9952-DD21A098B3D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02645-B83C-4205-AB9A-E78C24DFD429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6F6F69-3D33-4E83-9861-C26C8FFB65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A4899-D54A-4138-97D7-791FEFF96C30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8BD56C-9CCB-4C6B-BAA7-1DC2D0D20D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0E845-E73C-4E64-99D4-B1A0B6760C3A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CB401-1080-418B-A4D7-40E1BFDFD98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CDF32-6E5E-438B-98CB-8251F46D437E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15BEBA-712E-4CD9-A9DD-2A3DF75880E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3178FD-BCF7-44F2-991A-E7286F0B289B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20A89-72AA-4861-B2A8-E3B0E0CADAC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577466-8A14-497B-B416-17199B5B79D3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8792F9-0B7A-490D-B94B-6915431C05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43B93-7570-4CA5-9919-FD69272E80F7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D871A3-C36D-4872-B180-06F0716B51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F83515-05E9-4791-AAE6-6E378403BCEB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067AFF-0CC9-48BD-9EFB-D372A4D082D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87144F-5DB4-48AD-8A5B-2AF8EA84AE74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F74C46-432E-438B-89E3-B3468EFE7F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3F3B7-127B-473E-8192-3B3663A673A7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06615F-02A0-4E51-A50C-C5860DDE39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AB25B73-BE67-4AE5-92A1-C5191C0608C7}" type="datetimeFigureOut">
              <a:rPr lang="en-US"/>
              <a:pPr>
                <a:defRPr/>
              </a:pPr>
              <a:t>5/18/2014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A0523F0-E297-469E-BFDB-C7023D5CE8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24" r:id="rId2"/>
    <p:sldLayoutId id="2147483733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4" r:id="rId9"/>
    <p:sldLayoutId id="2147483730" r:id="rId10"/>
    <p:sldLayoutId id="214748373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E66C7D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E66C7D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6BB76D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a/a6/Old_Town_Square-Prague-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c/Pra%C5%BEsk%C3%BD_hrad_2.jpg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a/Petrin_tower.JPG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Charles_Bridge#mediaviewer/File:Charles_bridge_from_castle" TargetMode="External"/><Relationship Id="rId2" Type="http://schemas.openxmlformats.org/officeDocument/2006/relationships/hyperlink" Target="http://commons.wikimedia.org/wiki/Prague#mediaviewer/File:Prague_Castle_from_Vltava_ban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Vy%C5%A1ehrad#mediaviewer/File:Vysehrad_as_seen_over_the_Vltava_from_Cisarska_louka_731.jpg" TargetMode="External"/><Relationship Id="rId4" Type="http://schemas.openxmlformats.org/officeDocument/2006/relationships/hyperlink" Target="http://commons.wikimedia.org/wiki/File:Pra%C5%BEsk%C3%BD_hrad_2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Prague</a:t>
            </a:r>
            <a:endParaRPr lang="en-US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/>
            <a:r>
              <a:rPr lang="cs-CZ" dirty="0" err="1" smtClean="0"/>
              <a:t>general</a:t>
            </a:r>
            <a:r>
              <a:rPr lang="cs-CZ" dirty="0" smtClean="0"/>
              <a:t> </a:t>
            </a:r>
            <a:r>
              <a:rPr lang="cs-CZ" dirty="0" err="1" smtClean="0"/>
              <a:t>information</a:t>
            </a:r>
            <a:endParaRPr lang="cs-CZ" dirty="0" smtClean="0"/>
          </a:p>
          <a:p>
            <a:pPr marR="0"/>
            <a:r>
              <a:rPr lang="cs-CZ" dirty="0" err="1" smtClean="0"/>
              <a:t>history</a:t>
            </a:r>
            <a:endParaRPr lang="cs-CZ" dirty="0" smtClean="0"/>
          </a:p>
          <a:p>
            <a:pPr marR="0"/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5" descr="GYMLOVO_logo BR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68763" y="927100"/>
            <a:ext cx="942975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71488" y="2133600"/>
          <a:ext cx="8136904" cy="2560635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8136904"/>
              </a:tblGrid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baseline="0" dirty="0" smtClean="0"/>
                        <a:t> ŠKOLY: Gymnázium Lovosice, Sady p</a:t>
                      </a:r>
                      <a:r>
                        <a:rPr lang="en-US" sz="1800" baseline="0" dirty="0" err="1" smtClean="0"/>
                        <a:t>i</a:t>
                      </a:r>
                      <a:r>
                        <a:rPr lang="cs-CZ" sz="1800" baseline="0" dirty="0" err="1" smtClean="0"/>
                        <a:t>onýrů</a:t>
                      </a:r>
                      <a:r>
                        <a:rPr lang="cs-CZ" sz="1800" baseline="0" dirty="0" smtClean="0"/>
                        <a:t> 600</a:t>
                      </a:r>
                      <a:r>
                        <a:rPr lang="en-US" sz="1800" baseline="0" dirty="0" smtClean="0"/>
                        <a:t>/</a:t>
                      </a:r>
                      <a:r>
                        <a:rPr lang="cs-CZ" sz="1800" baseline="0" dirty="0" smtClean="0"/>
                        <a:t>6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CZ.1.07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1.5.00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34.1073</a:t>
                      </a:r>
                      <a:endParaRPr lang="cs-CZ" sz="18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 MATERIÁLU: VY_32_INOVACE_5B_17_Prague.review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 SADY: </a:t>
                      </a:r>
                      <a:r>
                        <a:rPr lang="cs-CZ" dirty="0" smtClean="0"/>
                        <a:t>Konverzační témata a specifická slovní zásoba z angličtiny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ROČNÍK: oktáva/4.A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VZNIKU: </a:t>
                      </a:r>
                      <a:r>
                        <a:rPr lang="cs-CZ" sz="1800" baseline="0" dirty="0" smtClean="0"/>
                        <a:t> březen</a:t>
                      </a:r>
                      <a:r>
                        <a:rPr lang="cs-CZ" sz="1800" dirty="0" smtClean="0"/>
                        <a:t> 2014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Mgr. Lucie Kučerová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</a:tbl>
          </a:graphicData>
        </a:graphic>
      </p:graphicFrame>
      <p:pic>
        <p:nvPicPr>
          <p:cNvPr id="14348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36738" y="5245100"/>
            <a:ext cx="540702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en-US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274320" indent="-274320" fontAlgn="auto">
              <a:spcAft>
                <a:spcPts val="0"/>
              </a:spcAft>
              <a:buClrTx/>
              <a:buSzPct val="55000"/>
              <a:buFont typeface="Wingdings 2"/>
              <a:buChar char=""/>
              <a:defRPr/>
            </a:pPr>
            <a:r>
              <a:rPr lang="cs-CZ" dirty="0"/>
              <a:t>tento výukový materiál slouží k osvojení znalostí nutných ke zvládnutí  maturitního tématu </a:t>
            </a:r>
            <a:r>
              <a:rPr lang="cs-CZ" dirty="0" smtClean="0"/>
              <a:t>Prague v </a:t>
            </a:r>
            <a:r>
              <a:rPr lang="cs-CZ" dirty="0"/>
              <a:t>angličtině a je určen k prezentaci na interaktivní tabuli</a:t>
            </a:r>
          </a:p>
          <a:p>
            <a:pPr marL="566928" indent="-457200" fontAlgn="auto">
              <a:spcAft>
                <a:spcPts val="0"/>
              </a:spcAft>
              <a:buClrTx/>
              <a:buSzPct val="55000"/>
              <a:buFont typeface="Wingdings 2"/>
              <a:buChar char=""/>
              <a:defRPr/>
            </a:pPr>
            <a:r>
              <a:rPr lang="cs-CZ" dirty="0"/>
              <a:t>všechny snímky jsou opatřený animací, čímž vzniká prostor pro interakci studentů a komunikaci v angličtině</a:t>
            </a:r>
          </a:p>
          <a:p>
            <a:pPr marL="566928" indent="-457200" fontAlgn="auto">
              <a:spcAft>
                <a:spcPts val="0"/>
              </a:spcAft>
              <a:buClrTx/>
              <a:buSzPct val="55000"/>
              <a:buFont typeface="Wingdings 2"/>
              <a:buChar char=""/>
              <a:defRPr/>
            </a:pPr>
            <a:r>
              <a:rPr lang="cs-CZ" dirty="0"/>
              <a:t>faktografické informace jsou v prezentaci ilustrovány fotografiemi, které se v některých případech objeví po kliknutí v okamžiku, kdy se o daném faktu hovoří v prezentaci; při následujícím kliknutí zase zmizí, aby </a:t>
            </a:r>
            <a:r>
              <a:rPr lang="cs-CZ" dirty="0" smtClean="0"/>
              <a:t>nerušily </a:t>
            </a:r>
            <a:r>
              <a:rPr lang="cs-CZ" dirty="0"/>
              <a:t>v pokračování prezentace</a:t>
            </a:r>
          </a:p>
          <a:p>
            <a:pPr marL="566928" indent="-457200" fontAlgn="auto">
              <a:spcAft>
                <a:spcPts val="0"/>
              </a:spcAft>
              <a:buClrTx/>
              <a:buSzPct val="55000"/>
              <a:buFont typeface="Wingdings 2"/>
              <a:buChar char=""/>
              <a:defRPr/>
            </a:pPr>
            <a:r>
              <a:rPr lang="cs-CZ" dirty="0"/>
              <a:t>materiál je opatřen dvěma hypertextovými odkazy na stránku youtube.com; </a:t>
            </a:r>
          </a:p>
          <a:p>
            <a:pPr marL="566928" indent="-457200" fontAlgn="auto">
              <a:spcAft>
                <a:spcPts val="0"/>
              </a:spcAft>
              <a:buClrTx/>
              <a:buSzPct val="55000"/>
              <a:buFont typeface="Wingdings 2"/>
              <a:buChar char=""/>
              <a:defRPr/>
            </a:pPr>
            <a:endParaRPr lang="cs-CZ" dirty="0"/>
          </a:p>
          <a:p>
            <a:pPr marL="566928" indent="-457200" fontAlgn="auto">
              <a:spcAft>
                <a:spcPts val="0"/>
              </a:spcAft>
              <a:buClrTx/>
              <a:buSzPct val="55000"/>
              <a:buFont typeface="Wingdings 2"/>
              <a:buChar char=""/>
              <a:defRPr/>
            </a:pPr>
            <a:r>
              <a:rPr lang="cs-CZ" dirty="0"/>
              <a:t>prezentace je koncipována tak, aby vzniklo co nejvíce prostoru pro aktivní zapojení studentů do hodiny</a:t>
            </a:r>
            <a:endParaRPr lang="en-US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basic facts</a:t>
            </a:r>
            <a:endParaRPr lang="en-US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Czech Republic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seat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government</a:t>
            </a:r>
            <a:r>
              <a:rPr lang="cs-CZ" dirty="0" smtClean="0"/>
              <a:t>, president and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divisions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centre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politics</a:t>
            </a:r>
            <a:r>
              <a:rPr lang="cs-CZ" dirty="0" smtClean="0"/>
              <a:t>, </a:t>
            </a:r>
            <a:r>
              <a:rPr lang="cs-CZ" dirty="0" err="1" smtClean="0"/>
              <a:t>education</a:t>
            </a:r>
            <a:r>
              <a:rPr lang="cs-CZ" dirty="0" smtClean="0"/>
              <a:t>, </a:t>
            </a:r>
            <a:r>
              <a:rPr lang="cs-CZ" dirty="0" err="1" smtClean="0"/>
              <a:t>edonomics</a:t>
            </a:r>
            <a:r>
              <a:rPr lang="cs-CZ" dirty="0" smtClean="0"/>
              <a:t>, </a:t>
            </a:r>
            <a:r>
              <a:rPr lang="cs-CZ" dirty="0" err="1" smtClean="0"/>
              <a:t>culture</a:t>
            </a:r>
            <a:r>
              <a:rPr lang="cs-CZ" dirty="0" smtClean="0"/>
              <a:t>, </a:t>
            </a:r>
            <a:r>
              <a:rPr lang="cs-CZ" dirty="0" err="1" smtClean="0"/>
              <a:t>architecture</a:t>
            </a:r>
            <a:r>
              <a:rPr lang="cs-CZ" dirty="0" smtClean="0"/>
              <a:t> and </a:t>
            </a:r>
            <a:r>
              <a:rPr lang="cs-CZ" dirty="0" err="1" smtClean="0"/>
              <a:t>history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err="1" smtClean="0"/>
              <a:t>population</a:t>
            </a:r>
            <a:r>
              <a:rPr lang="cs-CZ" dirty="0" smtClean="0"/>
              <a:t>: 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1.2 </a:t>
            </a:r>
            <a:r>
              <a:rPr lang="cs-CZ" dirty="0" err="1" smtClean="0"/>
              <a:t>million</a:t>
            </a:r>
            <a:r>
              <a:rPr lang="cs-CZ" dirty="0" smtClean="0"/>
              <a:t>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err="1" smtClean="0"/>
              <a:t>location</a:t>
            </a:r>
            <a:r>
              <a:rPr lang="cs-CZ" dirty="0" smtClean="0"/>
              <a:t>: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centre </a:t>
            </a:r>
            <a:r>
              <a:rPr lang="cs-CZ" dirty="0" err="1" smtClean="0"/>
              <a:t>of</a:t>
            </a:r>
            <a:r>
              <a:rPr lang="cs-CZ" dirty="0" smtClean="0"/>
              <a:t> Bohemia</a:t>
            </a:r>
            <a:endParaRPr lang="en-US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3968" y="3933056"/>
            <a:ext cx="4687069" cy="28122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history</a:t>
            </a:r>
            <a:endParaRPr lang="en-US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err="1" smtClean="0"/>
              <a:t>established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9th </a:t>
            </a:r>
            <a:r>
              <a:rPr lang="cs-CZ" dirty="0" err="1" smtClean="0"/>
              <a:t>century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seat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Czech princes nad </a:t>
            </a:r>
            <a:r>
              <a:rPr lang="cs-CZ" dirty="0" err="1" smtClean="0"/>
              <a:t>kings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Charles IV (1316-1378)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Bohemian king and Roman </a:t>
            </a:r>
            <a:r>
              <a:rPr lang="cs-CZ" dirty="0" err="1" smtClean="0"/>
              <a:t>emperor</a:t>
            </a:r>
            <a:endParaRPr lang="cs-CZ" dirty="0" smtClean="0"/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founded</a:t>
            </a:r>
            <a:r>
              <a:rPr lang="cs-CZ" dirty="0" smtClean="0"/>
              <a:t> Charles University, St </a:t>
            </a:r>
            <a:r>
              <a:rPr lang="cs-CZ" dirty="0" err="1" smtClean="0"/>
              <a:t>Vitus</a:t>
            </a:r>
            <a:r>
              <a:rPr lang="cs-CZ" dirty="0" smtClean="0"/>
              <a:t> </a:t>
            </a:r>
            <a:r>
              <a:rPr lang="cs-CZ" dirty="0" err="1" smtClean="0"/>
              <a:t>Cathedral</a:t>
            </a:r>
            <a:r>
              <a:rPr lang="cs-CZ" dirty="0" smtClean="0"/>
              <a:t>, </a:t>
            </a:r>
            <a:endParaRPr lang="cs-CZ" dirty="0" smtClean="0"/>
          </a:p>
          <a:p>
            <a:pPr marL="667829" lvl="2" indent="0" fontAlgn="auto">
              <a:spcAft>
                <a:spcPts val="0"/>
              </a:spcAft>
              <a:buNone/>
              <a:defRPr/>
            </a:pPr>
            <a:r>
              <a:rPr lang="cs-CZ" dirty="0" smtClean="0"/>
              <a:t>Charles </a:t>
            </a:r>
            <a:r>
              <a:rPr lang="cs-CZ" dirty="0" err="1" smtClean="0"/>
              <a:t>Bridge</a:t>
            </a:r>
            <a:r>
              <a:rPr lang="cs-CZ" dirty="0" smtClean="0"/>
              <a:t>, New </a:t>
            </a:r>
            <a:r>
              <a:rPr lang="cs-CZ" dirty="0" err="1" smtClean="0"/>
              <a:t>Town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/>
              <a:t>1</a:t>
            </a:r>
            <a:r>
              <a:rPr lang="cs-CZ" dirty="0" smtClean="0"/>
              <a:t>5th </a:t>
            </a:r>
            <a:r>
              <a:rPr lang="cs-CZ" dirty="0" err="1" smtClean="0"/>
              <a:t>century</a:t>
            </a:r>
            <a:r>
              <a:rPr lang="cs-CZ" dirty="0" smtClean="0"/>
              <a:t>: Jan Hus and </a:t>
            </a:r>
            <a:r>
              <a:rPr lang="cs-CZ" dirty="0" err="1" smtClean="0"/>
              <a:t>Hussite</a:t>
            </a:r>
            <a:r>
              <a:rPr lang="cs-CZ" dirty="0" smtClean="0"/>
              <a:t> </a:t>
            </a:r>
            <a:r>
              <a:rPr lang="cs-CZ" dirty="0" err="1" smtClean="0"/>
              <a:t>movement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17th </a:t>
            </a:r>
            <a:r>
              <a:rPr lang="cs-CZ" dirty="0" err="1" smtClean="0"/>
              <a:t>century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uprising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Czech </a:t>
            </a:r>
            <a:r>
              <a:rPr lang="cs-CZ" dirty="0" err="1" smtClean="0"/>
              <a:t>Estates</a:t>
            </a:r>
            <a:endParaRPr lang="cs-CZ" dirty="0" smtClean="0"/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Thirty</a:t>
            </a:r>
            <a:r>
              <a:rPr lang="cs-CZ" dirty="0" smtClean="0"/>
              <a:t> </a:t>
            </a:r>
            <a:r>
              <a:rPr lang="cs-CZ" dirty="0" err="1" smtClean="0"/>
              <a:t>Year‘s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19th </a:t>
            </a:r>
            <a:r>
              <a:rPr lang="cs-CZ" dirty="0" err="1" smtClean="0"/>
              <a:t>century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Czech </a:t>
            </a:r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Revival</a:t>
            </a:r>
            <a:endParaRPr lang="cs-CZ" dirty="0" smtClean="0"/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theatre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built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1918: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teh</a:t>
            </a:r>
            <a:r>
              <a:rPr lang="cs-CZ" dirty="0" smtClean="0"/>
              <a:t> independent </a:t>
            </a:r>
            <a:r>
              <a:rPr lang="cs-CZ" dirty="0" err="1" smtClean="0"/>
              <a:t>Czechoslovakia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1993: </a:t>
            </a:r>
            <a:r>
              <a:rPr lang="cs-CZ" dirty="0" err="1" smtClean="0"/>
              <a:t>thecapital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Czech Republic</a:t>
            </a:r>
            <a:endParaRPr lang="en-US" dirty="0"/>
          </a:p>
        </p:txBody>
      </p:sp>
      <p:pic>
        <p:nvPicPr>
          <p:cNvPr id="1026" name="Picture 2" descr="http://upload.wikimedia.org/wikipedia/commons/thumb/4/47/Stimmer_Jan_Hus.jpg/640px-Stimmer_Jan_Hu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6818" y="1484784"/>
            <a:ext cx="2354992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The Old Town</a:t>
            </a:r>
            <a:endParaRPr lang="en-US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Charles </a:t>
            </a:r>
            <a:r>
              <a:rPr lang="cs-CZ" dirty="0" err="1" smtClean="0"/>
              <a:t>Bridge</a:t>
            </a:r>
            <a:endParaRPr lang="cs-CZ" dirty="0" smtClean="0"/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construction</a:t>
            </a:r>
            <a:r>
              <a:rPr lang="cs-CZ" dirty="0" smtClean="0"/>
              <a:t> </a:t>
            </a:r>
            <a:r>
              <a:rPr lang="cs-CZ" dirty="0" err="1" smtClean="0"/>
              <a:t>began</a:t>
            </a:r>
            <a:r>
              <a:rPr lang="cs-CZ" dirty="0" smtClean="0"/>
              <a:t> in 1357 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516 metres </a:t>
            </a:r>
            <a:r>
              <a:rPr lang="cs-CZ" dirty="0" err="1" smtClean="0"/>
              <a:t>lomg</a:t>
            </a:r>
            <a:r>
              <a:rPr lang="cs-CZ" dirty="0" smtClean="0"/>
              <a:t>, 10 metres </a:t>
            </a:r>
            <a:r>
              <a:rPr lang="cs-CZ" dirty="0" err="1" smtClean="0"/>
              <a:t>wide</a:t>
            </a:r>
            <a:endParaRPr lang="cs-CZ" dirty="0" smtClean="0"/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open-air </a:t>
            </a:r>
            <a:r>
              <a:rPr lang="cs-CZ" dirty="0" err="1" smtClean="0"/>
              <a:t>gallery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unique</a:t>
            </a:r>
            <a:r>
              <a:rPr lang="cs-CZ" dirty="0" smtClean="0"/>
              <a:t> </a:t>
            </a:r>
            <a:r>
              <a:rPr lang="cs-CZ" dirty="0" err="1" smtClean="0"/>
              <a:t>Baroque</a:t>
            </a:r>
            <a:r>
              <a:rPr lang="cs-CZ" dirty="0" smtClean="0"/>
              <a:t> </a:t>
            </a:r>
            <a:r>
              <a:rPr lang="cs-CZ" dirty="0" err="1" smtClean="0"/>
              <a:t>statues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Square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used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important</a:t>
            </a:r>
            <a:r>
              <a:rPr lang="cs-CZ" dirty="0" smtClean="0"/>
              <a:t> market place in Prague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scene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many </a:t>
            </a:r>
            <a:r>
              <a:rPr lang="cs-CZ" dirty="0" err="1" smtClean="0"/>
              <a:t>historical</a:t>
            </a:r>
            <a:r>
              <a:rPr lang="cs-CZ" dirty="0" smtClean="0"/>
              <a:t> </a:t>
            </a:r>
            <a:r>
              <a:rPr lang="cs-CZ" dirty="0" err="1" smtClean="0"/>
              <a:t>events</a:t>
            </a:r>
            <a:endParaRPr lang="cs-CZ" dirty="0" smtClean="0"/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</a:t>
            </a:r>
            <a:r>
              <a:rPr lang="cs-CZ" dirty="0" err="1" smtClean="0"/>
              <a:t>Hall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astronimical</a:t>
            </a:r>
            <a:r>
              <a:rPr lang="cs-CZ" dirty="0" smtClean="0"/>
              <a:t> </a:t>
            </a:r>
            <a:r>
              <a:rPr lang="cs-CZ" dirty="0" err="1" smtClean="0"/>
              <a:t>clock</a:t>
            </a:r>
            <a:endParaRPr lang="cs-CZ" dirty="0" smtClean="0"/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Gothic</a:t>
            </a:r>
            <a:r>
              <a:rPr lang="cs-CZ" dirty="0" smtClean="0"/>
              <a:t> Týn </a:t>
            </a:r>
            <a:r>
              <a:rPr lang="cs-CZ" dirty="0" err="1" smtClean="0"/>
              <a:t>Church</a:t>
            </a:r>
            <a:r>
              <a:rPr lang="cs-CZ" dirty="0" smtClean="0"/>
              <a:t>, </a:t>
            </a:r>
            <a:r>
              <a:rPr lang="cs-CZ" dirty="0" err="1" smtClean="0"/>
              <a:t>Baroque</a:t>
            </a:r>
            <a:r>
              <a:rPr lang="cs-CZ" dirty="0" smtClean="0"/>
              <a:t> St. Nicolas </a:t>
            </a:r>
            <a:r>
              <a:rPr lang="cs-CZ" dirty="0" err="1" smtClean="0"/>
              <a:t>Church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Estates</a:t>
            </a:r>
            <a:r>
              <a:rPr lang="cs-CZ" dirty="0" smtClean="0"/>
              <a:t> </a:t>
            </a:r>
            <a:r>
              <a:rPr lang="cs-CZ" dirty="0" err="1" smtClean="0"/>
              <a:t>Theatre</a:t>
            </a:r>
            <a:endParaRPr lang="cs-CZ" dirty="0" smtClean="0"/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premiere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Mozart‘s</a:t>
            </a:r>
            <a:r>
              <a:rPr lang="cs-CZ" dirty="0" smtClean="0"/>
              <a:t> opera Don Giovanni</a:t>
            </a:r>
            <a:endParaRPr lang="en-US" dirty="0"/>
          </a:p>
        </p:txBody>
      </p:sp>
      <p:pic>
        <p:nvPicPr>
          <p:cNvPr id="2050" name="Picture 2" descr="File:Old Town Square-Prague-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63080"/>
            <a:ext cx="7776864" cy="58326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thumb/e/e0/Charles_bridge_from_castle_3907.jpg/800px-Charles_bridge_from_castle_390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695" y="1056284"/>
            <a:ext cx="8252599" cy="54462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The Lesser Quarter</a:t>
            </a:r>
            <a:endParaRPr lang="en-US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St. Nicolas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outstanding</a:t>
            </a:r>
            <a:r>
              <a:rPr lang="cs-CZ" dirty="0" smtClean="0"/>
              <a:t> </a:t>
            </a:r>
            <a:r>
              <a:rPr lang="cs-CZ" dirty="0" err="1" smtClean="0"/>
              <a:t>examples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Czech </a:t>
            </a:r>
            <a:r>
              <a:rPr lang="cs-CZ" dirty="0" err="1" smtClean="0"/>
              <a:t>Baroque</a:t>
            </a:r>
            <a:r>
              <a:rPr lang="cs-CZ" dirty="0" smtClean="0"/>
              <a:t> </a:t>
            </a:r>
            <a:r>
              <a:rPr lang="cs-CZ" dirty="0" err="1" smtClean="0"/>
              <a:t>architecture</a:t>
            </a:r>
            <a:endParaRPr lang="cs-CZ" dirty="0" smtClean="0"/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/>
              <a:t>1,500 </a:t>
            </a:r>
            <a:r>
              <a:rPr lang="en-US" dirty="0" smtClean="0"/>
              <a:t>square</a:t>
            </a:r>
            <a:r>
              <a:rPr lang="cs-CZ" dirty="0" smtClean="0"/>
              <a:t> </a:t>
            </a:r>
            <a:r>
              <a:rPr lang="en-US" dirty="0" smtClean="0"/>
              <a:t>meter </a:t>
            </a:r>
            <a:r>
              <a:rPr lang="en-US" b="1" dirty="0"/>
              <a:t>fresco </a:t>
            </a:r>
            <a:r>
              <a:rPr lang="en-US" dirty="0"/>
              <a:t>on the ceiling is one of </a:t>
            </a:r>
            <a:r>
              <a:rPr lang="en-US" dirty="0" smtClean="0"/>
              <a:t>the</a:t>
            </a:r>
            <a:r>
              <a:rPr lang="cs-CZ" dirty="0" smtClean="0"/>
              <a:t> </a:t>
            </a:r>
            <a:r>
              <a:rPr lang="en-US" dirty="0" smtClean="0"/>
              <a:t>largest </a:t>
            </a:r>
            <a:r>
              <a:rPr lang="en-US" dirty="0"/>
              <a:t>in the world</a:t>
            </a:r>
            <a:r>
              <a:rPr lang="en-US" dirty="0" smtClean="0"/>
              <a:t>.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 err="1"/>
              <a:t>Nerudova</a:t>
            </a:r>
            <a:r>
              <a:rPr lang="en-US" dirty="0"/>
              <a:t> </a:t>
            </a:r>
            <a:r>
              <a:rPr lang="en-US" dirty="0" smtClean="0"/>
              <a:t>Street</a:t>
            </a:r>
            <a:r>
              <a:rPr lang="cs-CZ" dirty="0" smtClean="0"/>
              <a:t> 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characteristic</a:t>
            </a:r>
            <a:r>
              <a:rPr lang="cs-CZ" dirty="0" smtClean="0"/>
              <a:t> house </a:t>
            </a:r>
            <a:r>
              <a:rPr lang="cs-CZ" dirty="0" err="1" smtClean="0"/>
              <a:t>signs</a:t>
            </a:r>
            <a:endParaRPr lang="cs-CZ" dirty="0" smtClean="0"/>
          </a:p>
          <a:p>
            <a:pPr lvl="2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At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Suns</a:t>
            </a:r>
            <a:r>
              <a:rPr lang="cs-CZ" dirty="0" smtClean="0"/>
              <a:t> (Jan Neruda)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island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Kampa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a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canal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Čertovka</a:t>
            </a:r>
          </a:p>
          <a:p>
            <a:pPr marL="640080" lvl="1" indent="-246888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two</a:t>
            </a:r>
            <a:r>
              <a:rPr lang="cs-CZ" dirty="0" smtClean="0"/>
              <a:t> big </a:t>
            </a:r>
            <a:r>
              <a:rPr lang="cs-CZ" dirty="0" err="1" smtClean="0"/>
              <a:t>wooden</a:t>
            </a:r>
            <a:r>
              <a:rPr lang="cs-CZ" dirty="0" smtClean="0"/>
              <a:t> </a:t>
            </a:r>
            <a:r>
              <a:rPr lang="cs-CZ" dirty="0" err="1" smtClean="0"/>
              <a:t>mill</a:t>
            </a:r>
            <a:r>
              <a:rPr lang="cs-CZ" dirty="0" smtClean="0"/>
              <a:t> </a:t>
            </a:r>
            <a:r>
              <a:rPr lang="cs-CZ" dirty="0" err="1" smtClean="0"/>
              <a:t>wheels</a:t>
            </a:r>
            <a:r>
              <a:rPr lang="cs-CZ" dirty="0" smtClean="0"/>
              <a:t>		</a:t>
            </a:r>
            <a:endParaRPr lang="en-US" dirty="0"/>
          </a:p>
        </p:txBody>
      </p:sp>
      <p:pic>
        <p:nvPicPr>
          <p:cNvPr id="3074" name="Picture 2" descr="http://upload.wikimedia.org/wikipedia/commons/thumb/5/59/Little_Quarter_Waterwheel_%282540107931%29.jpg/640px-Little_Quarter_Waterwheel_%282540107931%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3399" y="3501008"/>
            <a:ext cx="2401838" cy="30593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The Castle District</a:t>
            </a:r>
            <a:endParaRPr lang="en-US" smtClean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Cathedral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St. </a:t>
            </a:r>
            <a:r>
              <a:rPr lang="cs-CZ" dirty="0" err="1" smtClean="0"/>
              <a:t>Vitus</a:t>
            </a:r>
            <a:endParaRPr lang="cs-CZ" dirty="0" smtClean="0"/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biggest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 in Prague</a:t>
            </a:r>
          </a:p>
          <a:p>
            <a:pPr lvl="1"/>
            <a:r>
              <a:rPr lang="cs-CZ" dirty="0" err="1" smtClean="0"/>
              <a:t>holds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Czech </a:t>
            </a:r>
            <a:r>
              <a:rPr lang="cs-CZ" dirty="0" err="1" smtClean="0"/>
              <a:t>coronation</a:t>
            </a:r>
            <a:r>
              <a:rPr lang="cs-CZ" dirty="0" smtClean="0"/>
              <a:t> </a:t>
            </a:r>
            <a:endParaRPr lang="cs-CZ" dirty="0" smtClean="0"/>
          </a:p>
          <a:p>
            <a:pPr marL="668337" lvl="2" indent="0">
              <a:buNone/>
            </a:pPr>
            <a:r>
              <a:rPr lang="cs-CZ" sz="2400" dirty="0" err="1" smtClean="0"/>
              <a:t>jewels</a:t>
            </a:r>
            <a:endParaRPr lang="cs-CZ" sz="2400" dirty="0" smtClean="0"/>
          </a:p>
          <a:p>
            <a:pPr lvl="1"/>
            <a:r>
              <a:rPr lang="cs-CZ" dirty="0" smtClean="0"/>
              <a:t>St. </a:t>
            </a:r>
            <a:r>
              <a:rPr lang="cs-CZ" dirty="0" err="1" smtClean="0"/>
              <a:t>Wemceslas</a:t>
            </a:r>
            <a:r>
              <a:rPr lang="cs-CZ" dirty="0" smtClean="0"/>
              <a:t> </a:t>
            </a:r>
            <a:r>
              <a:rPr lang="cs-CZ" dirty="0" err="1" smtClean="0"/>
              <a:t>Chapel</a:t>
            </a:r>
            <a:endParaRPr lang="cs-CZ" dirty="0" smtClean="0"/>
          </a:p>
          <a:p>
            <a:pPr lvl="2"/>
            <a:r>
              <a:rPr lang="cs-CZ" dirty="0" err="1" smtClean="0"/>
              <a:t>built</a:t>
            </a:r>
            <a:r>
              <a:rPr lang="cs-CZ" dirty="0" smtClean="0"/>
              <a:t> to </a:t>
            </a:r>
            <a:r>
              <a:rPr lang="cs-CZ" dirty="0" err="1" smtClean="0"/>
              <a:t>protect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relics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Saint </a:t>
            </a:r>
            <a:r>
              <a:rPr lang="cs-CZ" dirty="0" err="1" smtClean="0"/>
              <a:t>Wenceslas</a:t>
            </a:r>
            <a:endParaRPr lang="cs-CZ" dirty="0" smtClean="0"/>
          </a:p>
          <a:p>
            <a:pPr lvl="2"/>
            <a:r>
              <a:rPr lang="cs-CZ" dirty="0" err="1" smtClean="0"/>
              <a:t>decorated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frescos</a:t>
            </a:r>
            <a:r>
              <a:rPr lang="cs-CZ" dirty="0" smtClean="0"/>
              <a:t> and Czech </a:t>
            </a:r>
            <a:r>
              <a:rPr lang="cs-CZ" dirty="0" err="1" smtClean="0"/>
              <a:t>semi-precious</a:t>
            </a:r>
            <a:r>
              <a:rPr lang="cs-CZ" dirty="0" smtClean="0"/>
              <a:t> </a:t>
            </a:r>
            <a:r>
              <a:rPr lang="cs-CZ" dirty="0" err="1" smtClean="0"/>
              <a:t>stones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Loreta</a:t>
            </a:r>
          </a:p>
          <a:p>
            <a:pPr lvl="1"/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chime</a:t>
            </a:r>
            <a:r>
              <a:rPr lang="cs-CZ" dirty="0" smtClean="0"/>
              <a:t> (a </a:t>
            </a:r>
            <a:r>
              <a:rPr lang="cs-CZ" dirty="0" err="1" smtClean="0"/>
              <a:t>group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bells</a:t>
            </a:r>
            <a:r>
              <a:rPr lang="cs-CZ" dirty="0" smtClean="0"/>
              <a:t>)</a:t>
            </a:r>
          </a:p>
          <a:p>
            <a:pPr lvl="1"/>
            <a:r>
              <a:rPr lang="cs-CZ" dirty="0" err="1" smtClean="0"/>
              <a:t>Treasure</a:t>
            </a:r>
            <a:r>
              <a:rPr lang="cs-CZ" dirty="0" smtClean="0"/>
              <a:t> </a:t>
            </a:r>
            <a:r>
              <a:rPr lang="cs-CZ" dirty="0" err="1" smtClean="0"/>
              <a:t>Chamber</a:t>
            </a:r>
            <a:endParaRPr lang="cs-CZ" dirty="0" smtClean="0"/>
          </a:p>
          <a:p>
            <a:pPr lvl="2"/>
            <a:r>
              <a:rPr lang="cs-CZ" dirty="0" smtClean="0"/>
              <a:t>a </a:t>
            </a:r>
            <a:r>
              <a:rPr lang="cs-CZ" dirty="0" err="1" smtClean="0"/>
              <a:t>diamond</a:t>
            </a:r>
            <a:r>
              <a:rPr lang="cs-CZ" dirty="0" smtClean="0"/>
              <a:t> monstrance </a:t>
            </a:r>
            <a:r>
              <a:rPr lang="cs-CZ" dirty="0" err="1" smtClean="0"/>
              <a:t>with</a:t>
            </a:r>
            <a:r>
              <a:rPr lang="cs-CZ" dirty="0" smtClean="0"/>
              <a:t> 6,222 </a:t>
            </a:r>
            <a:r>
              <a:rPr lang="cs-CZ" dirty="0" err="1" smtClean="0"/>
              <a:t>diamnonds</a:t>
            </a:r>
            <a:endParaRPr lang="cs-CZ" dirty="0" smtClean="0"/>
          </a:p>
          <a:p>
            <a:pPr lvl="1"/>
            <a:endParaRPr lang="en-US" dirty="0" smtClean="0"/>
          </a:p>
        </p:txBody>
      </p:sp>
      <p:pic>
        <p:nvPicPr>
          <p:cNvPr id="4098" name="Picture 2" descr="http://upload.wikimedia.org/wikipedia/commons/thumb/5/5e/St_Vituss_Cathedral_%288349054540%29.jpg/800px-St_Vituss_Cathedral_%288349054540%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689409"/>
            <a:ext cx="3312368" cy="23830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Pražský hrad 2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980728"/>
            <a:ext cx="8522295" cy="56886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upload.wikimedia.org/wikipedia/commons/thumb/e/ef/Hrad%C4%8Dany%2C_Loreta_0168-1.jpg/640px-Hrad%C4%8Dany%2C_Loreta_0168-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6462" y="1003354"/>
            <a:ext cx="4199794" cy="55956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4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4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4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04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4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04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048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Vyšehrad and Petřín Hill</a:t>
            </a:r>
            <a:endParaRPr lang="en-US" smtClean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000" b="1" dirty="0" smtClean="0"/>
              <a:t>Vyšehrad</a:t>
            </a:r>
          </a:p>
          <a:p>
            <a:pPr marL="742950" lvl="1" indent="-285750"/>
            <a:r>
              <a:rPr lang="en-US" sz="2000" dirty="0" smtClean="0"/>
              <a:t>a historical fort</a:t>
            </a:r>
          </a:p>
          <a:p>
            <a:pPr marL="742950" lvl="1" indent="-285750"/>
            <a:r>
              <a:rPr lang="en-US" sz="2000" dirty="0" smtClean="0"/>
              <a:t>built in the 10th century on a hill </a:t>
            </a:r>
          </a:p>
          <a:p>
            <a:pPr marL="731837" lvl="2" indent="0">
              <a:buNone/>
            </a:pPr>
            <a:r>
              <a:rPr lang="en-US" sz="2000" dirty="0" smtClean="0"/>
              <a:t>over the Vltava river</a:t>
            </a:r>
          </a:p>
          <a:p>
            <a:pPr marL="742950" lvl="1" indent="-285750"/>
            <a:r>
              <a:rPr lang="en-US" sz="2000" dirty="0" smtClean="0"/>
              <a:t>Basilica of St. Peter and St. Paul</a:t>
            </a:r>
          </a:p>
          <a:p>
            <a:pPr marL="742950" lvl="1" indent="-285750"/>
            <a:r>
              <a:rPr lang="en-US" sz="2000" dirty="0" err="1" smtClean="0"/>
              <a:t>Vyšehrad</a:t>
            </a:r>
            <a:r>
              <a:rPr lang="en-US" sz="2000" dirty="0" smtClean="0"/>
              <a:t> Cemetery with the remains </a:t>
            </a:r>
          </a:p>
          <a:p>
            <a:pPr marL="731837" lvl="2" indent="0">
              <a:buNone/>
            </a:pPr>
            <a:r>
              <a:rPr lang="en-US" sz="2000" dirty="0" smtClean="0"/>
              <a:t>of many famous Czech politicians, </a:t>
            </a:r>
          </a:p>
          <a:p>
            <a:pPr marL="731837" lvl="2" indent="0">
              <a:buNone/>
            </a:pPr>
            <a:r>
              <a:rPr lang="en-US" sz="2000" dirty="0" smtClean="0"/>
              <a:t>writers, </a:t>
            </a:r>
            <a:r>
              <a:rPr lang="en-US" sz="2000" dirty="0" smtClean="0"/>
              <a:t> </a:t>
            </a:r>
            <a:r>
              <a:rPr lang="en-US" sz="2000" dirty="0" smtClean="0"/>
              <a:t>composers and many more</a:t>
            </a:r>
          </a:p>
          <a:p>
            <a:pPr marL="742950" lvl="1" indent="-285750"/>
            <a:endParaRPr lang="en-US" sz="2000" dirty="0" smtClean="0"/>
          </a:p>
          <a:p>
            <a:r>
              <a:rPr lang="en-US" sz="2000" b="1" dirty="0" err="1" smtClean="0"/>
              <a:t>Petřín</a:t>
            </a:r>
            <a:r>
              <a:rPr lang="en-US" sz="2000" b="1" dirty="0" smtClean="0"/>
              <a:t> Hill</a:t>
            </a:r>
          </a:p>
          <a:p>
            <a:pPr marL="742950" lvl="1" indent="-285750"/>
            <a:r>
              <a:rPr lang="en-US" sz="2000" dirty="0" err="1" smtClean="0"/>
              <a:t>Petřín</a:t>
            </a:r>
            <a:r>
              <a:rPr lang="en-US" sz="2000" dirty="0" smtClean="0"/>
              <a:t> lookout tower strongly </a:t>
            </a:r>
            <a:endParaRPr lang="cs-CZ" sz="2000" dirty="0" smtClean="0"/>
          </a:p>
          <a:p>
            <a:pPr marL="731837" lvl="2" indent="0">
              <a:buNone/>
            </a:pPr>
            <a:r>
              <a:rPr lang="en-US" dirty="0" smtClean="0"/>
              <a:t>resembling the Eiffel Tower </a:t>
            </a:r>
          </a:p>
          <a:p>
            <a:pPr marL="742950" lvl="1" indent="-285750"/>
            <a:r>
              <a:rPr lang="en-US" sz="2000" dirty="0" err="1" smtClean="0"/>
              <a:t>Štefánik‘s</a:t>
            </a:r>
            <a:r>
              <a:rPr lang="en-US" sz="2000" dirty="0" smtClean="0"/>
              <a:t> Observatory</a:t>
            </a:r>
          </a:p>
          <a:p>
            <a:pPr marL="742950" lvl="1" indent="-285750"/>
            <a:r>
              <a:rPr lang="en-US" sz="2000" dirty="0" smtClean="0"/>
              <a:t>Mirror labyrinth</a:t>
            </a:r>
            <a:endParaRPr lang="en-US" sz="2000" dirty="0" smtClean="0"/>
          </a:p>
        </p:txBody>
      </p:sp>
      <p:pic>
        <p:nvPicPr>
          <p:cNvPr id="5122" name="Picture 2" descr="http://upload.wikimedia.org/wikipedia/commons/thumb/3/38/Vysehrad_as_seen_over_the_Vltava_from_Cisarska_louka_731.jpg/800px-Vysehrad_as_seen_over_the_Vltava_from_Cisarska_louka_73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6077" y="2060848"/>
            <a:ext cx="3638453" cy="27243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File:Petrin tower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293096"/>
            <a:ext cx="1728192" cy="23042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15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5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15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150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150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150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obrázků</a:t>
            </a:r>
            <a:endParaRPr lang="en-US" smtClean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galerie Microsoft Office, včetně webu office.com</a:t>
            </a:r>
          </a:p>
          <a:p>
            <a:r>
              <a:rPr lang="cs-CZ" dirty="0"/>
              <a:t>EEVA.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16.3.2014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commons.wikimedia.org/wiki/Prague#mediaviewer/File:Prague_Castle_from_Vltava_bank</a:t>
            </a:r>
            <a:endParaRPr lang="cs-CZ" dirty="0" smtClean="0"/>
          </a:p>
          <a:p>
            <a:r>
              <a:rPr lang="en-US" dirty="0" err="1"/>
              <a:t>STIMMER</a:t>
            </a:r>
            <a:r>
              <a:rPr lang="en-US" dirty="0"/>
              <a:t>, Tobias.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18.</a:t>
            </a:r>
            <a:r>
              <a:rPr lang="cs-CZ" dirty="0" smtClean="0"/>
              <a:t>3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http://commons.wikimedia.org/wiki/Jan_Hus#mediaviewer/File:Stimmer_Jan_Hus.jpg </a:t>
            </a:r>
            <a:endParaRPr lang="cs-CZ" dirty="0" smtClean="0"/>
          </a:p>
          <a:p>
            <a:r>
              <a:rPr lang="en-US" dirty="0" err="1"/>
              <a:t>HAKKAI</a:t>
            </a:r>
            <a:r>
              <a:rPr lang="en-US" dirty="0"/>
              <a:t>, </a:t>
            </a:r>
            <a:r>
              <a:rPr lang="en-US" dirty="0" err="1"/>
              <a:t>Yair</a:t>
            </a:r>
            <a:r>
              <a:rPr lang="en-US" dirty="0"/>
              <a:t>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18.</a:t>
            </a:r>
            <a:r>
              <a:rPr lang="cs-CZ" dirty="0" smtClean="0"/>
              <a:t>3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http://commons.wikimedia.org/wiki/File:Old_Town_Square-Prague-2.jpg?uselang=cs </a:t>
            </a:r>
            <a:endParaRPr lang="cs-CZ" dirty="0" smtClean="0"/>
          </a:p>
          <a:p>
            <a:r>
              <a:rPr lang="en-US" dirty="0" err="1"/>
              <a:t>MORAVEC</a:t>
            </a:r>
            <a:r>
              <a:rPr lang="en-US" dirty="0"/>
              <a:t>, </a:t>
            </a:r>
            <a:r>
              <a:rPr lang="en-US" dirty="0" err="1"/>
              <a:t>Hynek</a:t>
            </a:r>
            <a:r>
              <a:rPr lang="en-US" dirty="0"/>
              <a:t>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18.</a:t>
            </a:r>
            <a:r>
              <a:rPr lang="cs-CZ" dirty="0" smtClean="0"/>
              <a:t>3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commons.wikimedia.org/wiki/Charles_Bridge#mediaviewer/File:Charles_bridge_from_castle</a:t>
            </a:r>
            <a:endParaRPr lang="cs-CZ" dirty="0" smtClean="0"/>
          </a:p>
          <a:p>
            <a:r>
              <a:rPr lang="en-US" dirty="0" err="1"/>
              <a:t>HISGETT</a:t>
            </a:r>
            <a:r>
              <a:rPr lang="en-US" dirty="0"/>
              <a:t>, Tony.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18.</a:t>
            </a:r>
            <a:r>
              <a:rPr lang="cs-CZ" dirty="0" smtClean="0"/>
              <a:t>3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http://commons.wikimedia.org/wiki/Category:%C4%8Certovka#mediaviewer/File:Little_Quarter_Waterwheel_%282540107931%29.jpg </a:t>
            </a:r>
            <a:endParaRPr lang="cs-CZ" dirty="0" smtClean="0"/>
          </a:p>
          <a:p>
            <a:r>
              <a:rPr lang="en-US" dirty="0"/>
              <a:t>COLLINS, Steve.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18.</a:t>
            </a:r>
            <a:r>
              <a:rPr lang="cs-CZ" dirty="0" smtClean="0"/>
              <a:t>3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http://commons.wikimedia.org/wiki/St._Vitus_cathedral#mediaviewer/File:St_Vituss_Cathedral_%288349054540%29.jpg </a:t>
            </a:r>
            <a:endParaRPr lang="cs-CZ" dirty="0" smtClean="0"/>
          </a:p>
          <a:p>
            <a:r>
              <a:rPr lang="en-US" dirty="0" err="1"/>
              <a:t>NOPLAYERUFA</a:t>
            </a:r>
            <a:r>
              <a:rPr lang="en-US" dirty="0"/>
              <a:t>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18.</a:t>
            </a:r>
            <a:r>
              <a:rPr lang="cs-CZ" dirty="0" smtClean="0"/>
              <a:t>3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commons.wikimedia.org/wiki/File:Pra%C5%BEsk%C3%BD_hrad_2.jpg?uselang=cs</a:t>
            </a:r>
            <a:endParaRPr lang="cs-CZ" dirty="0" smtClean="0"/>
          </a:p>
          <a:p>
            <a:r>
              <a:rPr lang="en-US" dirty="0" err="1"/>
              <a:t>BAŤHA</a:t>
            </a:r>
            <a:r>
              <a:rPr lang="en-US" dirty="0"/>
              <a:t>, </a:t>
            </a:r>
            <a:r>
              <a:rPr lang="en-US" dirty="0" err="1"/>
              <a:t>Matěj</a:t>
            </a:r>
            <a:r>
              <a:rPr lang="en-US" dirty="0"/>
              <a:t>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18.</a:t>
            </a:r>
            <a:r>
              <a:rPr lang="cs-CZ" dirty="0" smtClean="0"/>
              <a:t>3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http://commons.wikimedia.org/wiki/Category:Loreta#mediaviewer/File:Hrad%C4%8Dany%2C_Loreta_0168-1.jpg </a:t>
            </a:r>
            <a:endParaRPr lang="cs-CZ" dirty="0" smtClean="0"/>
          </a:p>
          <a:p>
            <a:r>
              <a:rPr lang="en-US" dirty="0" err="1"/>
              <a:t>MIAOW</a:t>
            </a:r>
            <a:r>
              <a:rPr lang="en-US" dirty="0"/>
              <a:t>, </a:t>
            </a:r>
            <a:r>
              <a:rPr lang="en-US" dirty="0" err="1"/>
              <a:t>Miaow</a:t>
            </a:r>
            <a:r>
              <a:rPr lang="en-US" dirty="0"/>
              <a:t>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18.</a:t>
            </a:r>
            <a:r>
              <a:rPr lang="cs-CZ" dirty="0" smtClean="0"/>
              <a:t>3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commons.wikimedia.org/wiki/Vy%C5%A1ehrad#mediaviewer/File:Vysehrad_as_seen_over_the_Vltava_from_Cisarska_louka_731.jpg</a:t>
            </a:r>
            <a:endParaRPr lang="cs-CZ" dirty="0" smtClean="0"/>
          </a:p>
          <a:p>
            <a:r>
              <a:rPr lang="en-US" dirty="0" err="1"/>
              <a:t>KLAGERSTURM</a:t>
            </a:r>
            <a:r>
              <a:rPr lang="en-US" dirty="0"/>
              <a:t>, </a:t>
            </a:r>
            <a:r>
              <a:rPr lang="en-US" dirty="0" err="1"/>
              <a:t>Widars</a:t>
            </a:r>
            <a:r>
              <a:rPr lang="en-US" dirty="0"/>
              <a:t>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18.</a:t>
            </a:r>
            <a:r>
              <a:rPr lang="cs-CZ" dirty="0" smtClean="0"/>
              <a:t>3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http://commons.wikimedia.org/wiki/File:Petrin_tower.JPG?uselang=cs 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ppt/theme/themeOverride2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249</TotalTime>
  <Words>770</Words>
  <Application>Microsoft Office PowerPoint</Application>
  <PresentationFormat>Předvádění na obrazovce (4:3)</PresentationFormat>
  <Paragraphs>103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Prague</vt:lpstr>
      <vt:lpstr>Prezentace aplikace PowerPoint</vt:lpstr>
      <vt:lpstr>Anotace</vt:lpstr>
      <vt:lpstr>basic facts</vt:lpstr>
      <vt:lpstr>history</vt:lpstr>
      <vt:lpstr>The Old Town</vt:lpstr>
      <vt:lpstr>The Lesser Quarter</vt:lpstr>
      <vt:lpstr>The Castle District</vt:lpstr>
      <vt:lpstr>Vyšehrad and Petřín Hill</vt:lpstr>
      <vt:lpstr>Zdroje obrázků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Prague</dc:title>
  <dc:creator>Lucka</dc:creator>
  <cp:lastModifiedBy>Lucka</cp:lastModifiedBy>
  <cp:revision>18</cp:revision>
  <dcterms:created xsi:type="dcterms:W3CDTF">2014-04-13T20:38:23Z</dcterms:created>
  <dcterms:modified xsi:type="dcterms:W3CDTF">2014-05-18T13:32:30Z</dcterms:modified>
</cp:coreProperties>
</file>