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174FC7-A74D-48B8-B0BD-04E54AC14C1D}" type="doc">
      <dgm:prSet loTypeId="urn:microsoft.com/office/officeart/2005/8/layout/hProcess9" loCatId="process" qsTypeId="urn:microsoft.com/office/officeart/2005/8/quickstyle/simple5" qsCatId="simple" csTypeId="urn:microsoft.com/office/officeart/2005/8/colors/accent1_2" csCatId="accent1" phldr="1"/>
      <dgm:spPr/>
    </dgm:pt>
    <dgm:pt modelId="{9BD4AC7D-7EC7-49B1-B6B2-205C7D969EC6}">
      <dgm:prSet phldrT="[Text]"/>
      <dgm:spPr/>
      <dgm:t>
        <a:bodyPr/>
        <a:lstStyle/>
        <a:p>
          <a:r>
            <a:rPr lang="cs-CZ" b="1" dirty="0" smtClean="0"/>
            <a:t>Primární</a:t>
          </a:r>
        </a:p>
        <a:p>
          <a:r>
            <a:rPr lang="cs-CZ" dirty="0" smtClean="0"/>
            <a:t>(rodina)</a:t>
          </a:r>
          <a:endParaRPr lang="cs-CZ" dirty="0"/>
        </a:p>
      </dgm:t>
    </dgm:pt>
    <dgm:pt modelId="{FA2E7A60-32C6-498D-9126-E10B3D54120C}" type="parTrans" cxnId="{A8FBD273-AE89-4C04-A9A8-492051269D5F}">
      <dgm:prSet/>
      <dgm:spPr/>
      <dgm:t>
        <a:bodyPr/>
        <a:lstStyle/>
        <a:p>
          <a:endParaRPr lang="cs-CZ"/>
        </a:p>
      </dgm:t>
    </dgm:pt>
    <dgm:pt modelId="{4321F992-69D9-4B40-B81F-CEABB8957007}" type="sibTrans" cxnId="{A8FBD273-AE89-4C04-A9A8-492051269D5F}">
      <dgm:prSet/>
      <dgm:spPr/>
      <dgm:t>
        <a:bodyPr/>
        <a:lstStyle/>
        <a:p>
          <a:endParaRPr lang="cs-CZ"/>
        </a:p>
      </dgm:t>
    </dgm:pt>
    <dgm:pt modelId="{09C5D804-EB24-424B-9B27-D382932317A0}">
      <dgm:prSet phldrT="[Text]"/>
      <dgm:spPr/>
      <dgm:t>
        <a:bodyPr/>
        <a:lstStyle/>
        <a:p>
          <a:r>
            <a:rPr lang="cs-CZ" b="1" dirty="0" smtClean="0"/>
            <a:t>Sekundární</a:t>
          </a:r>
        </a:p>
        <a:p>
          <a:r>
            <a:rPr lang="cs-CZ" dirty="0" smtClean="0"/>
            <a:t>(rodina, škola, vrstevníci)</a:t>
          </a:r>
          <a:endParaRPr lang="cs-CZ" dirty="0"/>
        </a:p>
      </dgm:t>
    </dgm:pt>
    <dgm:pt modelId="{E039C91E-9C9F-444F-B39E-22773F329F91}" type="parTrans" cxnId="{7D24FF92-C548-469A-AC0F-7EE574AA50BA}">
      <dgm:prSet/>
      <dgm:spPr/>
      <dgm:t>
        <a:bodyPr/>
        <a:lstStyle/>
        <a:p>
          <a:endParaRPr lang="cs-CZ"/>
        </a:p>
      </dgm:t>
    </dgm:pt>
    <dgm:pt modelId="{1CDC5F9A-F47A-48E1-9370-879EF70DBBDD}" type="sibTrans" cxnId="{7D24FF92-C548-469A-AC0F-7EE574AA50BA}">
      <dgm:prSet/>
      <dgm:spPr/>
      <dgm:t>
        <a:bodyPr/>
        <a:lstStyle/>
        <a:p>
          <a:endParaRPr lang="cs-CZ"/>
        </a:p>
      </dgm:t>
    </dgm:pt>
    <dgm:pt modelId="{C209AB94-3C65-4EB3-AB80-48533949644D}">
      <dgm:prSet phldrT="[Text]"/>
      <dgm:spPr/>
      <dgm:t>
        <a:bodyPr/>
        <a:lstStyle/>
        <a:p>
          <a:r>
            <a:rPr lang="cs-CZ" b="1" dirty="0" smtClean="0"/>
            <a:t>Terciární</a:t>
          </a:r>
        </a:p>
        <a:p>
          <a:r>
            <a:rPr lang="cs-CZ" dirty="0" smtClean="0"/>
            <a:t>(dospělost a interakce se sociálním okolím)</a:t>
          </a:r>
          <a:endParaRPr lang="cs-CZ" dirty="0"/>
        </a:p>
      </dgm:t>
    </dgm:pt>
    <dgm:pt modelId="{75C1A2A5-57A9-41EA-8AA9-536BAF5B18AE}" type="parTrans" cxnId="{A87297A6-9A20-4A35-9DAD-36697B17923D}">
      <dgm:prSet/>
      <dgm:spPr/>
      <dgm:t>
        <a:bodyPr/>
        <a:lstStyle/>
        <a:p>
          <a:endParaRPr lang="cs-CZ"/>
        </a:p>
      </dgm:t>
    </dgm:pt>
    <dgm:pt modelId="{D446F55B-E759-431C-9580-C27FF4703448}" type="sibTrans" cxnId="{A87297A6-9A20-4A35-9DAD-36697B17923D}">
      <dgm:prSet/>
      <dgm:spPr/>
      <dgm:t>
        <a:bodyPr/>
        <a:lstStyle/>
        <a:p>
          <a:endParaRPr lang="cs-CZ"/>
        </a:p>
      </dgm:t>
    </dgm:pt>
    <dgm:pt modelId="{76D4368E-DF25-4B43-84B9-BAA7FF32B57B}" type="pres">
      <dgm:prSet presAssocID="{97174FC7-A74D-48B8-B0BD-04E54AC14C1D}" presName="CompostProcess" presStyleCnt="0">
        <dgm:presLayoutVars>
          <dgm:dir/>
          <dgm:resizeHandles val="exact"/>
        </dgm:presLayoutVars>
      </dgm:prSet>
      <dgm:spPr/>
    </dgm:pt>
    <dgm:pt modelId="{736FF685-DBC8-4CC6-A541-E5D9070B469E}" type="pres">
      <dgm:prSet presAssocID="{97174FC7-A74D-48B8-B0BD-04E54AC14C1D}" presName="arrow" presStyleLbl="bgShp" presStyleIdx="0" presStyleCnt="1"/>
      <dgm:spPr/>
    </dgm:pt>
    <dgm:pt modelId="{28A8930A-A09D-45B2-BD3E-C459B3E3296E}" type="pres">
      <dgm:prSet presAssocID="{97174FC7-A74D-48B8-B0BD-04E54AC14C1D}" presName="linearProcess" presStyleCnt="0"/>
      <dgm:spPr/>
    </dgm:pt>
    <dgm:pt modelId="{356C2704-0A79-4942-9BBF-C7EFD891AE13}" type="pres">
      <dgm:prSet presAssocID="{9BD4AC7D-7EC7-49B1-B6B2-205C7D969EC6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A5059-222A-44FD-80A3-8A31E664983B}" type="pres">
      <dgm:prSet presAssocID="{4321F992-69D9-4B40-B81F-CEABB8957007}" presName="sibTrans" presStyleCnt="0"/>
      <dgm:spPr/>
    </dgm:pt>
    <dgm:pt modelId="{12B4D4F7-E81E-43CA-A77F-E2718BDF75BB}" type="pres">
      <dgm:prSet presAssocID="{09C5D804-EB24-424B-9B27-D382932317A0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97E59-E3C5-4541-8DDC-4B96D44796D2}" type="pres">
      <dgm:prSet presAssocID="{1CDC5F9A-F47A-48E1-9370-879EF70DBBDD}" presName="sibTrans" presStyleCnt="0"/>
      <dgm:spPr/>
    </dgm:pt>
    <dgm:pt modelId="{25699243-CB65-4802-AC6E-84A857D882D2}" type="pres">
      <dgm:prSet presAssocID="{C209AB94-3C65-4EB3-AB80-48533949644D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C96DE9-8769-41D3-9CBE-ACF2BCF8DD9A}" type="presOf" srcId="{9BD4AC7D-7EC7-49B1-B6B2-205C7D969EC6}" destId="{356C2704-0A79-4942-9BBF-C7EFD891AE13}" srcOrd="0" destOrd="0" presId="urn:microsoft.com/office/officeart/2005/8/layout/hProcess9"/>
    <dgm:cxn modelId="{E28A5782-5A13-4DCA-914A-CCE72E7719CC}" type="presOf" srcId="{97174FC7-A74D-48B8-B0BD-04E54AC14C1D}" destId="{76D4368E-DF25-4B43-84B9-BAA7FF32B57B}" srcOrd="0" destOrd="0" presId="urn:microsoft.com/office/officeart/2005/8/layout/hProcess9"/>
    <dgm:cxn modelId="{7D24FF92-C548-469A-AC0F-7EE574AA50BA}" srcId="{97174FC7-A74D-48B8-B0BD-04E54AC14C1D}" destId="{09C5D804-EB24-424B-9B27-D382932317A0}" srcOrd="1" destOrd="0" parTransId="{E039C91E-9C9F-444F-B39E-22773F329F91}" sibTransId="{1CDC5F9A-F47A-48E1-9370-879EF70DBBDD}"/>
    <dgm:cxn modelId="{6906E294-ABE1-40F1-B44B-3B4F9D9CEED1}" type="presOf" srcId="{C209AB94-3C65-4EB3-AB80-48533949644D}" destId="{25699243-CB65-4802-AC6E-84A857D882D2}" srcOrd="0" destOrd="0" presId="urn:microsoft.com/office/officeart/2005/8/layout/hProcess9"/>
    <dgm:cxn modelId="{A87297A6-9A20-4A35-9DAD-36697B17923D}" srcId="{97174FC7-A74D-48B8-B0BD-04E54AC14C1D}" destId="{C209AB94-3C65-4EB3-AB80-48533949644D}" srcOrd="2" destOrd="0" parTransId="{75C1A2A5-57A9-41EA-8AA9-536BAF5B18AE}" sibTransId="{D446F55B-E759-431C-9580-C27FF4703448}"/>
    <dgm:cxn modelId="{B0E402F5-2BD5-4C14-82BC-E1FA1FE1CC6B}" type="presOf" srcId="{09C5D804-EB24-424B-9B27-D382932317A0}" destId="{12B4D4F7-E81E-43CA-A77F-E2718BDF75BB}" srcOrd="0" destOrd="0" presId="urn:microsoft.com/office/officeart/2005/8/layout/hProcess9"/>
    <dgm:cxn modelId="{A8FBD273-AE89-4C04-A9A8-492051269D5F}" srcId="{97174FC7-A74D-48B8-B0BD-04E54AC14C1D}" destId="{9BD4AC7D-7EC7-49B1-B6B2-205C7D969EC6}" srcOrd="0" destOrd="0" parTransId="{FA2E7A60-32C6-498D-9126-E10B3D54120C}" sibTransId="{4321F992-69D9-4B40-B81F-CEABB8957007}"/>
    <dgm:cxn modelId="{AEBAF7BB-C08C-4AD9-BCFA-99AF1DBF47AF}" type="presParOf" srcId="{76D4368E-DF25-4B43-84B9-BAA7FF32B57B}" destId="{736FF685-DBC8-4CC6-A541-E5D9070B469E}" srcOrd="0" destOrd="0" presId="urn:microsoft.com/office/officeart/2005/8/layout/hProcess9"/>
    <dgm:cxn modelId="{69DC4EBD-14D0-47FA-AFE7-FFC27FEE0247}" type="presParOf" srcId="{76D4368E-DF25-4B43-84B9-BAA7FF32B57B}" destId="{28A8930A-A09D-45B2-BD3E-C459B3E3296E}" srcOrd="1" destOrd="0" presId="urn:microsoft.com/office/officeart/2005/8/layout/hProcess9"/>
    <dgm:cxn modelId="{9A28EAC4-EE5B-423D-B43F-0A980ECFB9E0}" type="presParOf" srcId="{28A8930A-A09D-45B2-BD3E-C459B3E3296E}" destId="{356C2704-0A79-4942-9BBF-C7EFD891AE13}" srcOrd="0" destOrd="0" presId="urn:microsoft.com/office/officeart/2005/8/layout/hProcess9"/>
    <dgm:cxn modelId="{753B350A-450A-4B7B-9C6B-D46F0B5F522A}" type="presParOf" srcId="{28A8930A-A09D-45B2-BD3E-C459B3E3296E}" destId="{53CA5059-222A-44FD-80A3-8A31E664983B}" srcOrd="1" destOrd="0" presId="urn:microsoft.com/office/officeart/2005/8/layout/hProcess9"/>
    <dgm:cxn modelId="{D5D72EE9-69E5-4673-8B06-4B2EAEA7CA12}" type="presParOf" srcId="{28A8930A-A09D-45B2-BD3E-C459B3E3296E}" destId="{12B4D4F7-E81E-43CA-A77F-E2718BDF75BB}" srcOrd="2" destOrd="0" presId="urn:microsoft.com/office/officeart/2005/8/layout/hProcess9"/>
    <dgm:cxn modelId="{498B41CA-D201-461D-A425-C4F9D731FF14}" type="presParOf" srcId="{28A8930A-A09D-45B2-BD3E-C459B3E3296E}" destId="{9A297E59-E3C5-4541-8DDC-4B96D44796D2}" srcOrd="3" destOrd="0" presId="urn:microsoft.com/office/officeart/2005/8/layout/hProcess9"/>
    <dgm:cxn modelId="{AD042BCE-218B-4B15-B06C-9C38BF861B66}" type="presParOf" srcId="{28A8930A-A09D-45B2-BD3E-C459B3E3296E}" destId="{25699243-CB65-4802-AC6E-84A857D882D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817C32-3DC6-4AB9-BB13-30646CB4F36C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8CC3D92-EB9D-422D-A017-57609573CC1A}">
      <dgm:prSet phldrT="[Text]"/>
      <dgm:spPr/>
      <dgm:t>
        <a:bodyPr/>
        <a:lstStyle/>
        <a:p>
          <a:r>
            <a:rPr lang="cs-CZ" dirty="0" smtClean="0"/>
            <a:t>Socializační činitelé</a:t>
          </a:r>
          <a:endParaRPr lang="cs-CZ" dirty="0"/>
        </a:p>
      </dgm:t>
    </dgm:pt>
    <dgm:pt modelId="{777F4C07-FB70-4FA6-8216-CDBB835A4A17}" type="parTrans" cxnId="{D1698193-6B6D-4C14-A3F2-E242479A61DE}">
      <dgm:prSet/>
      <dgm:spPr/>
      <dgm:t>
        <a:bodyPr/>
        <a:lstStyle/>
        <a:p>
          <a:endParaRPr lang="cs-CZ"/>
        </a:p>
      </dgm:t>
    </dgm:pt>
    <dgm:pt modelId="{70CCDB5D-9C8D-4372-825D-690B3680817D}" type="sibTrans" cxnId="{D1698193-6B6D-4C14-A3F2-E242479A61DE}">
      <dgm:prSet/>
      <dgm:spPr/>
      <dgm:t>
        <a:bodyPr/>
        <a:lstStyle/>
        <a:p>
          <a:endParaRPr lang="cs-CZ"/>
        </a:p>
      </dgm:t>
    </dgm:pt>
    <dgm:pt modelId="{575E40C8-37E7-4C02-A29B-8742B40990C5}">
      <dgm:prSet phldrT="[Text]"/>
      <dgm:spPr/>
      <dgm:t>
        <a:bodyPr/>
        <a:lstStyle/>
        <a:p>
          <a:r>
            <a:rPr lang="cs-CZ" dirty="0" smtClean="0"/>
            <a:t>rodina</a:t>
          </a:r>
          <a:endParaRPr lang="cs-CZ" dirty="0"/>
        </a:p>
      </dgm:t>
    </dgm:pt>
    <dgm:pt modelId="{D0D2A7DD-46E3-4A1B-9D05-2EBD5BB324E8}" type="parTrans" cxnId="{4D45E3A4-2ED9-4315-B569-7CD54AB94A4C}">
      <dgm:prSet/>
      <dgm:spPr/>
      <dgm:t>
        <a:bodyPr/>
        <a:lstStyle/>
        <a:p>
          <a:endParaRPr lang="cs-CZ"/>
        </a:p>
      </dgm:t>
    </dgm:pt>
    <dgm:pt modelId="{94DF0E15-C42F-4351-8E96-49CD9B107F34}" type="sibTrans" cxnId="{4D45E3A4-2ED9-4315-B569-7CD54AB94A4C}">
      <dgm:prSet/>
      <dgm:spPr/>
      <dgm:t>
        <a:bodyPr/>
        <a:lstStyle/>
        <a:p>
          <a:endParaRPr lang="cs-CZ"/>
        </a:p>
      </dgm:t>
    </dgm:pt>
    <dgm:pt modelId="{4C8F7FB2-4CD9-4F51-826C-FF29AF3E7426}">
      <dgm:prSet phldrT="[Text]"/>
      <dgm:spPr/>
      <dgm:t>
        <a:bodyPr/>
        <a:lstStyle/>
        <a:p>
          <a:r>
            <a:rPr lang="cs-CZ" dirty="0" smtClean="0"/>
            <a:t>škola</a:t>
          </a:r>
          <a:endParaRPr lang="cs-CZ" dirty="0"/>
        </a:p>
      </dgm:t>
    </dgm:pt>
    <dgm:pt modelId="{E149101B-C758-47A3-88D0-4D5A75F229E1}" type="parTrans" cxnId="{861596C5-080C-4D73-B99D-87BCCDD36E69}">
      <dgm:prSet/>
      <dgm:spPr/>
      <dgm:t>
        <a:bodyPr/>
        <a:lstStyle/>
        <a:p>
          <a:endParaRPr lang="cs-CZ"/>
        </a:p>
      </dgm:t>
    </dgm:pt>
    <dgm:pt modelId="{CC02CF02-B1B6-4401-A4EB-3F79239AB904}" type="sibTrans" cxnId="{861596C5-080C-4D73-B99D-87BCCDD36E69}">
      <dgm:prSet/>
      <dgm:spPr/>
      <dgm:t>
        <a:bodyPr/>
        <a:lstStyle/>
        <a:p>
          <a:endParaRPr lang="cs-CZ"/>
        </a:p>
      </dgm:t>
    </dgm:pt>
    <dgm:pt modelId="{C22DE966-D962-46EF-8292-28BCEDDBBC8B}">
      <dgm:prSet phldrT="[Text]"/>
      <dgm:spPr/>
      <dgm:t>
        <a:bodyPr/>
        <a:lstStyle/>
        <a:p>
          <a:r>
            <a:rPr lang="cs-CZ" dirty="0" smtClean="0"/>
            <a:t>masmédia</a:t>
          </a:r>
          <a:endParaRPr lang="cs-CZ" dirty="0"/>
        </a:p>
      </dgm:t>
    </dgm:pt>
    <dgm:pt modelId="{53A7368E-A83D-4E77-9756-2EFD69DF29F8}" type="parTrans" cxnId="{9F7A259C-1DDB-4FDA-99A0-127AADDC110A}">
      <dgm:prSet/>
      <dgm:spPr/>
      <dgm:t>
        <a:bodyPr/>
        <a:lstStyle/>
        <a:p>
          <a:endParaRPr lang="cs-CZ"/>
        </a:p>
      </dgm:t>
    </dgm:pt>
    <dgm:pt modelId="{AD9E6EEF-9324-4F56-A3FC-0EF24FFD71EB}" type="sibTrans" cxnId="{9F7A259C-1DDB-4FDA-99A0-127AADDC110A}">
      <dgm:prSet/>
      <dgm:spPr/>
      <dgm:t>
        <a:bodyPr/>
        <a:lstStyle/>
        <a:p>
          <a:endParaRPr lang="cs-CZ"/>
        </a:p>
      </dgm:t>
    </dgm:pt>
    <dgm:pt modelId="{A890E50A-D9D4-418F-A043-3A12C2C1F61A}">
      <dgm:prSet phldrT="[Text]"/>
      <dgm:spPr/>
      <dgm:t>
        <a:bodyPr/>
        <a:lstStyle/>
        <a:p>
          <a:r>
            <a:rPr lang="cs-CZ" dirty="0" smtClean="0"/>
            <a:t>vrstevníci</a:t>
          </a:r>
          <a:endParaRPr lang="cs-CZ" dirty="0"/>
        </a:p>
      </dgm:t>
    </dgm:pt>
    <dgm:pt modelId="{0A6D0217-BCF9-4B04-94DB-8BBBD74CD5D7}" type="parTrans" cxnId="{EC700FDB-8AEA-49DA-A3A2-2592B5300039}">
      <dgm:prSet/>
      <dgm:spPr/>
      <dgm:t>
        <a:bodyPr/>
        <a:lstStyle/>
        <a:p>
          <a:endParaRPr lang="cs-CZ"/>
        </a:p>
      </dgm:t>
    </dgm:pt>
    <dgm:pt modelId="{5B1627C6-541B-42EF-8BB2-76386036597F}" type="sibTrans" cxnId="{EC700FDB-8AEA-49DA-A3A2-2592B5300039}">
      <dgm:prSet/>
      <dgm:spPr/>
      <dgm:t>
        <a:bodyPr/>
        <a:lstStyle/>
        <a:p>
          <a:endParaRPr lang="cs-CZ"/>
        </a:p>
      </dgm:t>
    </dgm:pt>
    <dgm:pt modelId="{8514801A-BD30-4213-8421-9CB2AD974A87}" type="pres">
      <dgm:prSet presAssocID="{5D817C32-3DC6-4AB9-BB13-30646CB4F36C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AE12288-BA72-436F-A614-2C3604FEF5AD}" type="pres">
      <dgm:prSet presAssocID="{5D817C32-3DC6-4AB9-BB13-30646CB4F36C}" presName="matrix" presStyleCnt="0"/>
      <dgm:spPr/>
    </dgm:pt>
    <dgm:pt modelId="{43250912-812D-4704-B0E8-05693EFEF21A}" type="pres">
      <dgm:prSet presAssocID="{5D817C32-3DC6-4AB9-BB13-30646CB4F36C}" presName="tile1" presStyleLbl="node1" presStyleIdx="0" presStyleCnt="4"/>
      <dgm:spPr/>
      <dgm:t>
        <a:bodyPr/>
        <a:lstStyle/>
        <a:p>
          <a:endParaRPr lang="cs-CZ"/>
        </a:p>
      </dgm:t>
    </dgm:pt>
    <dgm:pt modelId="{A5468FE8-4978-4E00-B33C-D070086826F2}" type="pres">
      <dgm:prSet presAssocID="{5D817C32-3DC6-4AB9-BB13-30646CB4F36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C55383-9251-4669-AC60-745C00B06AF4}" type="pres">
      <dgm:prSet presAssocID="{5D817C32-3DC6-4AB9-BB13-30646CB4F36C}" presName="tile2" presStyleLbl="node1" presStyleIdx="1" presStyleCnt="4"/>
      <dgm:spPr/>
      <dgm:t>
        <a:bodyPr/>
        <a:lstStyle/>
        <a:p>
          <a:endParaRPr lang="cs-CZ"/>
        </a:p>
      </dgm:t>
    </dgm:pt>
    <dgm:pt modelId="{2A4A3B55-5743-4940-88D1-7D28C8A182E9}" type="pres">
      <dgm:prSet presAssocID="{5D817C32-3DC6-4AB9-BB13-30646CB4F36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5B4A81-7F8C-476E-8199-5CF66D3C306F}" type="pres">
      <dgm:prSet presAssocID="{5D817C32-3DC6-4AB9-BB13-30646CB4F36C}" presName="tile3" presStyleLbl="node1" presStyleIdx="2" presStyleCnt="4"/>
      <dgm:spPr/>
      <dgm:t>
        <a:bodyPr/>
        <a:lstStyle/>
        <a:p>
          <a:endParaRPr lang="cs-CZ"/>
        </a:p>
      </dgm:t>
    </dgm:pt>
    <dgm:pt modelId="{5533387B-DA82-465F-8E4F-755EF0075CE6}" type="pres">
      <dgm:prSet presAssocID="{5D817C32-3DC6-4AB9-BB13-30646CB4F36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E340C5-0524-46C7-9D00-54DEB599C2AC}" type="pres">
      <dgm:prSet presAssocID="{5D817C32-3DC6-4AB9-BB13-30646CB4F36C}" presName="tile4" presStyleLbl="node1" presStyleIdx="3" presStyleCnt="4"/>
      <dgm:spPr/>
      <dgm:t>
        <a:bodyPr/>
        <a:lstStyle/>
        <a:p>
          <a:endParaRPr lang="cs-CZ"/>
        </a:p>
      </dgm:t>
    </dgm:pt>
    <dgm:pt modelId="{A21A7CF6-9617-4B90-A422-0498EE9638FF}" type="pres">
      <dgm:prSet presAssocID="{5D817C32-3DC6-4AB9-BB13-30646CB4F36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B7103F-8568-47C5-8EEF-F3818556CAB2}" type="pres">
      <dgm:prSet presAssocID="{5D817C32-3DC6-4AB9-BB13-30646CB4F36C}" presName="centerTile" presStyleLbl="fgShp" presStyleIdx="0" presStyleCnt="1" custScaleX="159851" custScaleY="176484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17EA8858-8C93-400E-A6B2-CF2669D20CD3}" type="presOf" srcId="{575E40C8-37E7-4C02-A29B-8742B40990C5}" destId="{A5468FE8-4978-4E00-B33C-D070086826F2}" srcOrd="1" destOrd="0" presId="urn:microsoft.com/office/officeart/2005/8/layout/matrix1"/>
    <dgm:cxn modelId="{AA0C0C3D-E6D6-402C-B4FB-602A40923D1D}" type="presOf" srcId="{C22DE966-D962-46EF-8292-28BCEDDBBC8B}" destId="{5533387B-DA82-465F-8E4F-755EF0075CE6}" srcOrd="1" destOrd="0" presId="urn:microsoft.com/office/officeart/2005/8/layout/matrix1"/>
    <dgm:cxn modelId="{EC700FDB-8AEA-49DA-A3A2-2592B5300039}" srcId="{78CC3D92-EB9D-422D-A017-57609573CC1A}" destId="{A890E50A-D9D4-418F-A043-3A12C2C1F61A}" srcOrd="3" destOrd="0" parTransId="{0A6D0217-BCF9-4B04-94DB-8BBBD74CD5D7}" sibTransId="{5B1627C6-541B-42EF-8BB2-76386036597F}"/>
    <dgm:cxn modelId="{81B9370F-0596-44D8-87A1-80B8A87376F0}" type="presOf" srcId="{78CC3D92-EB9D-422D-A017-57609573CC1A}" destId="{29B7103F-8568-47C5-8EEF-F3818556CAB2}" srcOrd="0" destOrd="0" presId="urn:microsoft.com/office/officeart/2005/8/layout/matrix1"/>
    <dgm:cxn modelId="{DE5C2C6A-1FCB-414A-9A3D-6D46BDDDE871}" type="presOf" srcId="{A890E50A-D9D4-418F-A043-3A12C2C1F61A}" destId="{E8E340C5-0524-46C7-9D00-54DEB599C2AC}" srcOrd="0" destOrd="0" presId="urn:microsoft.com/office/officeart/2005/8/layout/matrix1"/>
    <dgm:cxn modelId="{CEE3D510-C8A8-4B23-90EF-58CD18B7B4D9}" type="presOf" srcId="{4C8F7FB2-4CD9-4F51-826C-FF29AF3E7426}" destId="{2A4A3B55-5743-4940-88D1-7D28C8A182E9}" srcOrd="1" destOrd="0" presId="urn:microsoft.com/office/officeart/2005/8/layout/matrix1"/>
    <dgm:cxn modelId="{2027F1F6-6006-48D6-A215-DED28947E495}" type="presOf" srcId="{C22DE966-D962-46EF-8292-28BCEDDBBC8B}" destId="{ED5B4A81-7F8C-476E-8199-5CF66D3C306F}" srcOrd="0" destOrd="0" presId="urn:microsoft.com/office/officeart/2005/8/layout/matrix1"/>
    <dgm:cxn modelId="{9F7A259C-1DDB-4FDA-99A0-127AADDC110A}" srcId="{78CC3D92-EB9D-422D-A017-57609573CC1A}" destId="{C22DE966-D962-46EF-8292-28BCEDDBBC8B}" srcOrd="2" destOrd="0" parTransId="{53A7368E-A83D-4E77-9756-2EFD69DF29F8}" sibTransId="{AD9E6EEF-9324-4F56-A3FC-0EF24FFD71EB}"/>
    <dgm:cxn modelId="{7277569F-8A44-43F4-9F07-1D385B0707BA}" type="presOf" srcId="{A890E50A-D9D4-418F-A043-3A12C2C1F61A}" destId="{A21A7CF6-9617-4B90-A422-0498EE9638FF}" srcOrd="1" destOrd="0" presId="urn:microsoft.com/office/officeart/2005/8/layout/matrix1"/>
    <dgm:cxn modelId="{02953BA5-40C4-4F25-8EDF-13C02F6B18F2}" type="presOf" srcId="{5D817C32-3DC6-4AB9-BB13-30646CB4F36C}" destId="{8514801A-BD30-4213-8421-9CB2AD974A87}" srcOrd="0" destOrd="0" presId="urn:microsoft.com/office/officeart/2005/8/layout/matrix1"/>
    <dgm:cxn modelId="{9668659B-946C-4E9E-A21B-CAEC67BA021A}" type="presOf" srcId="{575E40C8-37E7-4C02-A29B-8742B40990C5}" destId="{43250912-812D-4704-B0E8-05693EFEF21A}" srcOrd="0" destOrd="0" presId="urn:microsoft.com/office/officeart/2005/8/layout/matrix1"/>
    <dgm:cxn modelId="{26E2D5BF-2060-4A0A-8CB4-6C021448D0A0}" type="presOf" srcId="{4C8F7FB2-4CD9-4F51-826C-FF29AF3E7426}" destId="{ECC55383-9251-4669-AC60-745C00B06AF4}" srcOrd="0" destOrd="0" presId="urn:microsoft.com/office/officeart/2005/8/layout/matrix1"/>
    <dgm:cxn modelId="{4D45E3A4-2ED9-4315-B569-7CD54AB94A4C}" srcId="{78CC3D92-EB9D-422D-A017-57609573CC1A}" destId="{575E40C8-37E7-4C02-A29B-8742B40990C5}" srcOrd="0" destOrd="0" parTransId="{D0D2A7DD-46E3-4A1B-9D05-2EBD5BB324E8}" sibTransId="{94DF0E15-C42F-4351-8E96-49CD9B107F34}"/>
    <dgm:cxn modelId="{D1698193-6B6D-4C14-A3F2-E242479A61DE}" srcId="{5D817C32-3DC6-4AB9-BB13-30646CB4F36C}" destId="{78CC3D92-EB9D-422D-A017-57609573CC1A}" srcOrd="0" destOrd="0" parTransId="{777F4C07-FB70-4FA6-8216-CDBB835A4A17}" sibTransId="{70CCDB5D-9C8D-4372-825D-690B3680817D}"/>
    <dgm:cxn modelId="{861596C5-080C-4D73-B99D-87BCCDD36E69}" srcId="{78CC3D92-EB9D-422D-A017-57609573CC1A}" destId="{4C8F7FB2-4CD9-4F51-826C-FF29AF3E7426}" srcOrd="1" destOrd="0" parTransId="{E149101B-C758-47A3-88D0-4D5A75F229E1}" sibTransId="{CC02CF02-B1B6-4401-A4EB-3F79239AB904}"/>
    <dgm:cxn modelId="{87F65098-0376-4FC5-8E83-2BCE80B23C8C}" type="presParOf" srcId="{8514801A-BD30-4213-8421-9CB2AD974A87}" destId="{2AE12288-BA72-436F-A614-2C3604FEF5AD}" srcOrd="0" destOrd="0" presId="urn:microsoft.com/office/officeart/2005/8/layout/matrix1"/>
    <dgm:cxn modelId="{56D1BB64-E0A8-4673-8A98-F5666D528086}" type="presParOf" srcId="{2AE12288-BA72-436F-A614-2C3604FEF5AD}" destId="{43250912-812D-4704-B0E8-05693EFEF21A}" srcOrd="0" destOrd="0" presId="urn:microsoft.com/office/officeart/2005/8/layout/matrix1"/>
    <dgm:cxn modelId="{825C62EE-1D79-4718-9588-87D7624D74AD}" type="presParOf" srcId="{2AE12288-BA72-436F-A614-2C3604FEF5AD}" destId="{A5468FE8-4978-4E00-B33C-D070086826F2}" srcOrd="1" destOrd="0" presId="urn:microsoft.com/office/officeart/2005/8/layout/matrix1"/>
    <dgm:cxn modelId="{F377D0F7-9C36-43C2-B657-EF7BC2297ACF}" type="presParOf" srcId="{2AE12288-BA72-436F-A614-2C3604FEF5AD}" destId="{ECC55383-9251-4669-AC60-745C00B06AF4}" srcOrd="2" destOrd="0" presId="urn:microsoft.com/office/officeart/2005/8/layout/matrix1"/>
    <dgm:cxn modelId="{B4E11696-1071-4626-893C-45ACE11B2F25}" type="presParOf" srcId="{2AE12288-BA72-436F-A614-2C3604FEF5AD}" destId="{2A4A3B55-5743-4940-88D1-7D28C8A182E9}" srcOrd="3" destOrd="0" presId="urn:microsoft.com/office/officeart/2005/8/layout/matrix1"/>
    <dgm:cxn modelId="{A59D036B-7468-4193-A5CC-42C1A0A94E29}" type="presParOf" srcId="{2AE12288-BA72-436F-A614-2C3604FEF5AD}" destId="{ED5B4A81-7F8C-476E-8199-5CF66D3C306F}" srcOrd="4" destOrd="0" presId="urn:microsoft.com/office/officeart/2005/8/layout/matrix1"/>
    <dgm:cxn modelId="{39FF16A5-C318-4F58-99D5-183048FBF42A}" type="presParOf" srcId="{2AE12288-BA72-436F-A614-2C3604FEF5AD}" destId="{5533387B-DA82-465F-8E4F-755EF0075CE6}" srcOrd="5" destOrd="0" presId="urn:microsoft.com/office/officeart/2005/8/layout/matrix1"/>
    <dgm:cxn modelId="{18993897-F8D6-43EB-A6AA-EAAC7FA39AFF}" type="presParOf" srcId="{2AE12288-BA72-436F-A614-2C3604FEF5AD}" destId="{E8E340C5-0524-46C7-9D00-54DEB599C2AC}" srcOrd="6" destOrd="0" presId="urn:microsoft.com/office/officeart/2005/8/layout/matrix1"/>
    <dgm:cxn modelId="{739F012B-EECD-4F6F-BF0E-20CC108FF474}" type="presParOf" srcId="{2AE12288-BA72-436F-A614-2C3604FEF5AD}" destId="{A21A7CF6-9617-4B90-A422-0498EE9638FF}" srcOrd="7" destOrd="0" presId="urn:microsoft.com/office/officeart/2005/8/layout/matrix1"/>
    <dgm:cxn modelId="{A51171E2-C672-47DA-A87B-25458953B066}" type="presParOf" srcId="{8514801A-BD30-4213-8421-9CB2AD974A87}" destId="{29B7103F-8568-47C5-8EEF-F3818556CAB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36FF685-DBC8-4CC6-A541-E5D9070B469E}">
      <dsp:nvSpPr>
        <dsp:cNvPr id="0" name=""/>
        <dsp:cNvSpPr/>
      </dsp:nvSpPr>
      <dsp:spPr>
        <a:xfrm>
          <a:off x="447914" y="0"/>
          <a:ext cx="5076359" cy="316230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56C2704-0A79-4942-9BBF-C7EFD891AE13}">
      <dsp:nvSpPr>
        <dsp:cNvPr id="0" name=""/>
        <dsp:cNvSpPr/>
      </dsp:nvSpPr>
      <dsp:spPr>
        <a:xfrm>
          <a:off x="6415" y="948692"/>
          <a:ext cx="1922298" cy="126492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Primární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(rodina)</a:t>
          </a:r>
          <a:endParaRPr lang="cs-CZ" sz="1600" kern="1200" dirty="0"/>
        </a:p>
      </dsp:txBody>
      <dsp:txXfrm>
        <a:off x="6415" y="948692"/>
        <a:ext cx="1922298" cy="1264923"/>
      </dsp:txXfrm>
    </dsp:sp>
    <dsp:sp modelId="{12B4D4F7-E81E-43CA-A77F-E2718BDF75BB}">
      <dsp:nvSpPr>
        <dsp:cNvPr id="0" name=""/>
        <dsp:cNvSpPr/>
      </dsp:nvSpPr>
      <dsp:spPr>
        <a:xfrm>
          <a:off x="2024944" y="948692"/>
          <a:ext cx="1922298" cy="126492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Sekundární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(rodina, škola, vrstevníci)</a:t>
          </a:r>
          <a:endParaRPr lang="cs-CZ" sz="1600" kern="1200" dirty="0"/>
        </a:p>
      </dsp:txBody>
      <dsp:txXfrm>
        <a:off x="2024944" y="948692"/>
        <a:ext cx="1922298" cy="1264923"/>
      </dsp:txXfrm>
    </dsp:sp>
    <dsp:sp modelId="{25699243-CB65-4802-AC6E-84A857D882D2}">
      <dsp:nvSpPr>
        <dsp:cNvPr id="0" name=""/>
        <dsp:cNvSpPr/>
      </dsp:nvSpPr>
      <dsp:spPr>
        <a:xfrm>
          <a:off x="4043474" y="948692"/>
          <a:ext cx="1922298" cy="126492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Terciární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(dospělost a interakce se sociálním okolím)</a:t>
          </a:r>
          <a:endParaRPr lang="cs-CZ" sz="1600" kern="1200" dirty="0"/>
        </a:p>
      </dsp:txBody>
      <dsp:txXfrm>
        <a:off x="4043474" y="948692"/>
        <a:ext cx="1922298" cy="126492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54B8F2C-E2C7-48F0-9E73-AC10E548E78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A69D451-D0E1-4C96-A8B9-557ADD63DA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nauka (klíčová aktivita III/2)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Socializace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proces socializace.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01. 10.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Socializace</a:t>
            </a:r>
            <a:endParaRPr lang="cs-CZ" sz="9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Proces postupného začleňování člověka do společnosti</a:t>
            </a:r>
          </a:p>
          <a:p>
            <a:r>
              <a:rPr lang="cs-CZ" dirty="0" smtClean="0"/>
              <a:t>Začíná uvědoměním si svého místa ve světě a končí plnohodnotným fungováním ve společnosti dospělých</a:t>
            </a:r>
          </a:p>
          <a:p>
            <a:r>
              <a:rPr lang="cs-CZ" dirty="0" smtClean="0"/>
              <a:t>Celoživotní proces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Socializace</a:t>
            </a: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2500298" y="3429000"/>
          <a:ext cx="5972188" cy="3162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6FF685-DBC8-4CC6-A541-E5D9070B4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736FF685-DBC8-4CC6-A541-E5D9070B4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736FF685-DBC8-4CC6-A541-E5D9070B4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6C2704-0A79-4942-9BBF-C7EFD891AE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356C2704-0A79-4942-9BBF-C7EFD891AE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356C2704-0A79-4942-9BBF-C7EFD891AE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2B4D4F7-E81E-43CA-A77F-E2718BDF75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12B4D4F7-E81E-43CA-A77F-E2718BDF75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graphicEl>
                                              <a:dgm id="{12B4D4F7-E81E-43CA-A77F-E2718BDF75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699243-CB65-4802-AC6E-84A857D882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graphicEl>
                                              <a:dgm id="{25699243-CB65-4802-AC6E-84A857D882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25699243-CB65-4802-AC6E-84A857D882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Graphic spid="6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miminko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000232" y="571480"/>
            <a:ext cx="6786578" cy="4619381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0" y="4279709"/>
            <a:ext cx="8043890" cy="2578291"/>
          </a:xfrm>
        </p:spPr>
        <p:txBody>
          <a:bodyPr>
            <a:normAutofit/>
          </a:bodyPr>
          <a:lstStyle/>
          <a:p>
            <a:r>
              <a:rPr lang="cs-CZ" b="1" dirty="0" smtClean="0"/>
              <a:t>Lidský jedinec </a:t>
            </a:r>
            <a:r>
              <a:rPr lang="cs-CZ" b="1" dirty="0" smtClean="0">
                <a:sym typeface="Wingdings" pitchFamily="2" charset="2"/>
              </a:rPr>
              <a:t> na svět jako biologický tvor a postupným vývojem z novorozence  kulturní bytost schopná existence ve složitých sociálních systémech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1.fázi nejdůležitější  - rodina a to především interakce s matkou</a:t>
            </a:r>
          </a:p>
          <a:p>
            <a:r>
              <a:rPr lang="cs-CZ" dirty="0" smtClean="0"/>
              <a:t>Interakce s druhými – jedinec se dovídá své jméno, reakce na své projevy, napodobuje jednání druhých lidí</a:t>
            </a:r>
          </a:p>
          <a:p>
            <a:r>
              <a:rPr lang="cs-CZ" dirty="0" smtClean="0"/>
              <a:t>Symbolický </a:t>
            </a:r>
            <a:r>
              <a:rPr lang="cs-CZ" dirty="0" err="1" smtClean="0"/>
              <a:t>interakcionismus</a:t>
            </a:r>
            <a:r>
              <a:rPr lang="cs-CZ" dirty="0" smtClean="0"/>
              <a:t> = vědomí sebe sama ( Já, </a:t>
            </a:r>
            <a:r>
              <a:rPr lang="cs-CZ" dirty="0" err="1" smtClean="0"/>
              <a:t>Self</a:t>
            </a:r>
            <a:r>
              <a:rPr lang="cs-CZ" dirty="0" smtClean="0"/>
              <a:t>) se utváří prostřednictvím názorů druhých lidí</a:t>
            </a:r>
          </a:p>
          <a:p>
            <a:r>
              <a:rPr lang="cs-CZ" dirty="0" smtClean="0"/>
              <a:t>„zrcadlové já“ – od počátku jsme spíše tím, co v nás vidí „významní“ druzí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Uskutečňuje se prostřednictvím mezilidských vztahů</a:t>
            </a:r>
          </a:p>
          <a:p>
            <a:r>
              <a:rPr lang="cs-CZ" dirty="0" smtClean="0"/>
              <a:t>Není to pasivní přizpůsobování se, ale vede k osvojení širokého kulturního bohatství (akulturace) a repertoáru sociálních dovedností a postojů, jež se uplatňují ve styku s druhými lidmi</a:t>
            </a:r>
          </a:p>
          <a:p>
            <a:r>
              <a:rPr lang="cs-CZ" dirty="0" smtClean="0"/>
              <a:t>Osobnost si utváří určitou hodnotovou orientaci a interiorizuje společenské normy</a:t>
            </a:r>
          </a:p>
          <a:p>
            <a:r>
              <a:rPr lang="cs-CZ" dirty="0" smtClean="0"/>
              <a:t>Psychologové: se socializací probíhá ruku v ruce proces personalizace =utváření aktivní, vyzrálé a samostatné osobnosti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Socializace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0100" y="1857364"/>
          <a:ext cx="7686700" cy="4091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socializační činitelé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B7103F-8568-47C5-8EEF-F3818556CA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9B7103F-8568-47C5-8EEF-F3818556CA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250912-812D-4704-B0E8-05693EFEF2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3250912-812D-4704-B0E8-05693EFEF2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C55383-9251-4669-AC60-745C00B06A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ECC55383-9251-4669-AC60-745C00B06A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5B4A81-7F8C-476E-8199-5CF66D3C30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ED5B4A81-7F8C-476E-8199-5CF66D3C30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340C5-0524-46C7-9D00-54DEB599C2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E8E340C5-0524-46C7-9D00-54DEB599C2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28596" y="1357298"/>
            <a:ext cx="6972320" cy="2019110"/>
          </a:xfrm>
        </p:spPr>
        <p:txBody>
          <a:bodyPr/>
          <a:lstStyle/>
          <a:p>
            <a:r>
              <a:rPr lang="cs-CZ" dirty="0" smtClean="0"/>
              <a:t>Socializace může mít podobu záměrného působení</a:t>
            </a:r>
          </a:p>
          <a:p>
            <a:r>
              <a:rPr lang="cs-CZ" dirty="0" smtClean="0"/>
              <a:t>Výchova = cílevědomý proces utváření žádoucích kvalit osobnosti</a:t>
            </a:r>
            <a:endParaRPr lang="cs-CZ" dirty="0"/>
          </a:p>
        </p:txBody>
      </p:sp>
      <p:pic>
        <p:nvPicPr>
          <p:cNvPr id="5" name="Zástupný symbol pro obsah 4" descr="MagnetSchoo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14678" y="3214686"/>
            <a:ext cx="4824418" cy="321627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Výchova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Musí člověka vybavit na život ve společnosti, na zapojení do pracovního procesu a každodenní styk s druhými lidmi</a:t>
            </a:r>
          </a:p>
          <a:p>
            <a:r>
              <a:rPr lang="cs-CZ" dirty="0" smtClean="0"/>
              <a:t>Osvojení si určitého kulturního kontextu umožňuje pochopit jednání druhých a nenarážet na problémy v komunikaci</a:t>
            </a:r>
          </a:p>
          <a:p>
            <a:r>
              <a:rPr lang="cs-CZ" dirty="0" smtClean="0"/>
              <a:t>Člověk si v socializaci může a musí osvojit řadu </a:t>
            </a:r>
            <a:r>
              <a:rPr lang="cs-CZ" b="1" dirty="0" smtClean="0"/>
              <a:t>sociálních rolí </a:t>
            </a:r>
            <a:r>
              <a:rPr lang="cs-CZ" dirty="0" smtClean="0"/>
              <a:t>= předem dané nebo vyžadované, často dlouhodobě trénované chování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Socializace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8186766" cy="16619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Velké množství socializačních stimulů ( podnětů) působí nezáměrně</a:t>
            </a:r>
          </a:p>
          <a:p>
            <a:r>
              <a:rPr lang="cs-CZ" dirty="0" smtClean="0"/>
              <a:t>Jedná se například o knihy, filmy, reklamy či chování ostatních dospělých</a:t>
            </a:r>
            <a:endParaRPr lang="cs-CZ" dirty="0"/>
          </a:p>
        </p:txBody>
      </p:sp>
      <p:pic>
        <p:nvPicPr>
          <p:cNvPr id="5" name="Zástupný symbol pro obsah 4" descr="400px-Times_Square_Panoram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42910" y="3214686"/>
            <a:ext cx="8105801" cy="310047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Socializační stimuly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obnovení stavu relativně harmonické adaptace (adjustace) ve vztahu ke společnosti či ve vztahu k určité sociální skupině</a:t>
            </a:r>
          </a:p>
          <a:p>
            <a:r>
              <a:rPr lang="cs-CZ" sz="3200" dirty="0" smtClean="0"/>
              <a:t>I v dospělosti si člověk osvojuje a učí se novému chování  - přijetí nových norem a hodnot – souvisí s novými sociálními rolemi (např. rodič) a novým sociálním postavením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Resocializace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Představují odzkoušené a funkční vzorce chování v určité pozici či situaci</a:t>
            </a:r>
          </a:p>
          <a:p>
            <a:r>
              <a:rPr lang="cs-CZ" dirty="0" smtClean="0"/>
              <a:t>Odrážejí očekávání ostatních členů společnosti</a:t>
            </a:r>
          </a:p>
          <a:p>
            <a:r>
              <a:rPr lang="cs-CZ" dirty="0" smtClean="0"/>
              <a:t>Člověk – nositel mnoha vzájemně se doplňujících rolí, ale také křížících se rolí</a:t>
            </a:r>
          </a:p>
          <a:p>
            <a:r>
              <a:rPr lang="cs-CZ" dirty="0" smtClean="0"/>
              <a:t>Role nemají stejnou váhu</a:t>
            </a:r>
          </a:p>
          <a:p>
            <a:r>
              <a:rPr lang="cs-CZ" dirty="0" smtClean="0"/>
              <a:t>Náš vztah k roli – hodně možností</a:t>
            </a:r>
          </a:p>
          <a:p>
            <a:r>
              <a:rPr lang="cs-CZ" dirty="0" smtClean="0"/>
              <a:t>Absolutní ztotožnění X úplné odmítnutí role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role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Definujte co je to socializace.</a:t>
            </a:r>
          </a:p>
          <a:p>
            <a:r>
              <a:rPr lang="cs-CZ" sz="3200" dirty="0" smtClean="0"/>
              <a:t>Co patří mezi základní socializační činitele?</a:t>
            </a:r>
          </a:p>
          <a:p>
            <a:r>
              <a:rPr lang="cs-CZ" sz="3200" dirty="0" smtClean="0"/>
              <a:t>Co je to resocializace?</a:t>
            </a:r>
          </a:p>
          <a:p>
            <a:r>
              <a:rPr lang="cs-CZ" sz="3200" dirty="0" smtClean="0"/>
              <a:t>Co je to sociální role?</a:t>
            </a:r>
          </a:p>
          <a:p>
            <a:r>
              <a:rPr lang="cs-CZ" sz="3200" dirty="0" smtClean="0"/>
              <a:t>Uveďte příklady některých sociálních rolí.</a:t>
            </a:r>
          </a:p>
          <a:p>
            <a:r>
              <a:rPr lang="cs-CZ" sz="3200" dirty="0" smtClean="0"/>
              <a:t>Uveďte příklad, kdy jsou sociální role v životě člověka v rozporu.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BURIÁNEK, Jiří. </a:t>
            </a:r>
            <a:r>
              <a:rPr lang="cs-CZ" sz="1400" i="1" dirty="0" smtClean="0"/>
              <a:t>Sociologie: pro střední školy a vyšší odborné školy</a:t>
            </a:r>
            <a:r>
              <a:rPr lang="cs-CZ" sz="1400" dirty="0" smtClean="0"/>
              <a:t>. </a:t>
            </a:r>
            <a:r>
              <a:rPr lang="cs-CZ" sz="1400" dirty="0" err="1" smtClean="0"/>
              <a:t>Vyd</a:t>
            </a:r>
            <a:r>
              <a:rPr lang="cs-CZ" sz="1400" dirty="0" smtClean="0"/>
              <a:t>. 2. Praha: Fortuna, c2001, 126 s. ISBN 8071687545.</a:t>
            </a:r>
          </a:p>
          <a:p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</a:t>
            </a:r>
          </a:p>
          <a:p>
            <a:r>
              <a:rPr lang="cs-CZ" sz="1400" dirty="0" smtClean="0"/>
              <a:t>Ernest F..</a:t>
            </a:r>
            <a:r>
              <a:rPr lang="pt-BR" sz="1400" i="1" dirty="0" smtClean="0"/>
              <a:t> 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01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WWW:http://cs.wikipedia.org/wiki/D%C3%ADt%C4%9B#mediaviewer/Soubor:HumanNewborn.JPG</a:t>
            </a:r>
            <a:endParaRPr lang="cs-CZ" sz="1400" dirty="0" smtClean="0"/>
          </a:p>
          <a:p>
            <a:r>
              <a:rPr lang="cs-CZ" sz="1400" dirty="0" err="1" smtClean="0"/>
              <a:t>DidierB</a:t>
            </a:r>
            <a:r>
              <a:rPr lang="cs-CZ" sz="1400" dirty="0" smtClean="0"/>
              <a:t>. 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01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smtClean="0"/>
              <a:t>3</a:t>
            </a:r>
            <a:r>
              <a:rPr lang="pt-BR" sz="1400" smtClean="0"/>
              <a:t>]. </a:t>
            </a:r>
            <a:r>
              <a:rPr lang="pt-BR" sz="1400" dirty="0" smtClean="0"/>
              <a:t>Dostupný na WWW:</a:t>
            </a:r>
            <a:r>
              <a:rPr lang="cs-CZ" sz="1400" dirty="0" smtClean="0"/>
              <a:t>http://cs.wikipedia.org/wiki/Times_Square#mediaviewer/Soubor:Times_Square_Panorama.jpg</a:t>
            </a:r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101</TotalTime>
  <Words>511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Socializace</vt:lpstr>
      <vt:lpstr> Socializace</vt:lpstr>
      <vt:lpstr>Snímek 4</vt:lpstr>
      <vt:lpstr>Socializace</vt:lpstr>
      <vt:lpstr>Socializace</vt:lpstr>
      <vt:lpstr>Základní socializační činitelé</vt:lpstr>
      <vt:lpstr>Výchova</vt:lpstr>
      <vt:lpstr>Socializace</vt:lpstr>
      <vt:lpstr>Socializační stimuly</vt:lpstr>
      <vt:lpstr>Resocializace</vt:lpstr>
      <vt:lpstr>Sociální role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23</cp:revision>
  <dcterms:created xsi:type="dcterms:W3CDTF">2014-05-02T21:14:40Z</dcterms:created>
  <dcterms:modified xsi:type="dcterms:W3CDTF">2014-05-05T08:42:39Z</dcterms:modified>
</cp:coreProperties>
</file>