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61" r:id="rId3"/>
    <p:sldId id="259" r:id="rId4"/>
    <p:sldId id="258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209"/>
    <a:srgbClr val="FF0066"/>
    <a:srgbClr val="99FF33"/>
    <a:srgbClr val="FFFF00"/>
    <a:srgbClr val="F222D4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8AFA57-1531-4E7A-B11E-AE8E455DE86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6AD2B4B-FA7D-498A-BCDD-58836DE45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36051825"/>
              </p:ext>
            </p:extLst>
          </p:nvPr>
        </p:nvGraphicFramePr>
        <p:xfrm>
          <a:off x="1691680" y="116632"/>
          <a:ext cx="5849620" cy="6609768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9779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VY_32_INOVACE_ZE6-11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2. 3. 2014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Řeky Afriky-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osmisměrka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řeky Afriky. Žáci se seznámí se základními geografickými pojmy a doplní je do </a:t>
                      </a:r>
                      <a:r>
                        <a:rPr lang="cs-CZ" sz="11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osmisměrky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941168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636650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384051"/>
            <a:ext cx="53153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Řeky Afriky</a:t>
            </a:r>
            <a:endParaRPr lang="cs-CZ" sz="8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8752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40768"/>
            <a:ext cx="87849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Afrika má velké množství řek. Největší řekou a zároveň druhou největší řekou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věta je Nil. Povodí řeky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Nil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má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915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000 km². Zajímavostí je, že Nil nese hodně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názvů, podle toho, kudy zrovna protéká. Například Viktoriin Nil, Horský Nil,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nebo Albertův Nil. Nejvodnatější řeka Afriky je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Kongo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Protéká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Konžskou pánví a Konžským deštným pralesem. Největším pravým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přítokem je řeka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Ubangi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Třetí největší řekou, hned po Kongu a Nilu je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Niger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Niger se nachází v západní Africe. Mezi další řeky patří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Lualaba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Lomami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Kasai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Luvua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nebo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Kagera.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2859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58535799"/>
              </p:ext>
            </p:extLst>
          </p:nvPr>
        </p:nvGraphicFramePr>
        <p:xfrm>
          <a:off x="2627780" y="620688"/>
          <a:ext cx="6023988" cy="495413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</a:tblGrid>
              <a:tr h="412841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345661" y="1173919"/>
            <a:ext cx="1043876" cy="369332"/>
          </a:xfrm>
          <a:prstGeom prst="rect">
            <a:avLst/>
          </a:prstGeom>
          <a:solidFill>
            <a:srgbClr val="92D050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KONGO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0836" y="2029490"/>
            <a:ext cx="1223412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LUALABA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5007" y="3707740"/>
            <a:ext cx="54373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NIL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6287254"/>
            <a:ext cx="915635" cy="369332"/>
          </a:xfrm>
          <a:prstGeom prst="rect">
            <a:avLst/>
          </a:prstGeom>
          <a:solidFill>
            <a:srgbClr val="FF0066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NIGER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56651" y="4509120"/>
            <a:ext cx="1146468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KAGERA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7895" y="2856220"/>
            <a:ext cx="954107" cy="369332"/>
          </a:xfrm>
          <a:prstGeom prst="rect">
            <a:avLst/>
          </a:prstGeom>
          <a:solidFill>
            <a:srgbClr val="F222D4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LUVUA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3330" y="5548590"/>
            <a:ext cx="1095172" cy="369332"/>
          </a:xfrm>
          <a:prstGeom prst="rect">
            <a:avLst/>
          </a:prstGeom>
          <a:solidFill>
            <a:srgbClr val="FFFF00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LOMAMI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94849" y="6102588"/>
            <a:ext cx="864339" cy="369332"/>
          </a:xfrm>
          <a:prstGeom prst="rect">
            <a:avLst/>
          </a:prstGeom>
          <a:solidFill>
            <a:srgbClr val="99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KASAI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5917922"/>
            <a:ext cx="1069524" cy="369332"/>
          </a:xfrm>
          <a:prstGeom prst="rect">
            <a:avLst/>
          </a:prstGeom>
          <a:solidFill>
            <a:srgbClr val="FF7209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UBANGI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8832" y="0"/>
            <a:ext cx="4358886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>
                <a:latin typeface="Arial" panose="020B0604020202020204" pitchFamily="34" charset="0"/>
                <a:cs typeface="Arial" panose="020B0604020202020204" pitchFamily="34" charset="0"/>
              </a:rPr>
              <a:t>Najdi uvedené výrazy v </a:t>
            </a:r>
            <a:r>
              <a:rPr lang="cs-CZ" sz="2000" u="sng" dirty="0" err="1">
                <a:latin typeface="Arial" panose="020B0604020202020204" pitchFamily="34" charset="0"/>
                <a:cs typeface="Arial" panose="020B0604020202020204" pitchFamily="34" charset="0"/>
              </a:rPr>
              <a:t>osmisměrce</a:t>
            </a:r>
            <a:r>
              <a:rPr lang="cs-CZ" sz="2000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998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08573522"/>
              </p:ext>
            </p:extLst>
          </p:nvPr>
        </p:nvGraphicFramePr>
        <p:xfrm>
          <a:off x="1403648" y="476668"/>
          <a:ext cx="6023988" cy="50261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  <a:gridCol w="501999"/>
              </a:tblGrid>
              <a:tr h="418842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7209"/>
                          </a:solidFill>
                        </a:rPr>
                        <a:t>K</a:t>
                      </a:r>
                      <a:endParaRPr lang="cs-CZ" b="0" dirty="0">
                        <a:solidFill>
                          <a:srgbClr val="FF720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G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7209"/>
                          </a:solidFill>
                        </a:rPr>
                        <a:t>A</a:t>
                      </a:r>
                      <a:endParaRPr lang="cs-CZ" b="0" dirty="0">
                        <a:solidFill>
                          <a:srgbClr val="FF720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7209"/>
                          </a:solidFill>
                        </a:rPr>
                        <a:t>S</a:t>
                      </a:r>
                      <a:endParaRPr lang="cs-CZ" b="0" dirty="0">
                        <a:solidFill>
                          <a:srgbClr val="FF720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7209"/>
                          </a:solidFill>
                        </a:rPr>
                        <a:t>A</a:t>
                      </a:r>
                      <a:endParaRPr lang="cs-CZ" b="0" dirty="0">
                        <a:solidFill>
                          <a:srgbClr val="FF720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b="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7209"/>
                          </a:solidFill>
                        </a:rPr>
                        <a:t>I</a:t>
                      </a:r>
                      <a:endParaRPr lang="cs-CZ" b="0" dirty="0">
                        <a:solidFill>
                          <a:srgbClr val="FF720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7030A0"/>
                          </a:solidFill>
                        </a:rPr>
                        <a:t>R</a:t>
                      </a:r>
                      <a:endParaRPr lang="cs-CZ" b="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C000"/>
                          </a:solidFill>
                        </a:rPr>
                        <a:t>L</a:t>
                      </a:r>
                      <a:endParaRPr lang="cs-CZ" b="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7030A0"/>
                          </a:solidFill>
                        </a:rPr>
                        <a:t>E</a:t>
                      </a:r>
                      <a:endParaRPr lang="cs-CZ" b="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222D4"/>
                          </a:solidFill>
                        </a:rPr>
                        <a:t>N</a:t>
                      </a:r>
                      <a:endParaRPr lang="cs-CZ" b="0" dirty="0">
                        <a:solidFill>
                          <a:srgbClr val="F222D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222D4"/>
                          </a:solidFill>
                        </a:rPr>
                        <a:t>I</a:t>
                      </a:r>
                      <a:endParaRPr lang="cs-CZ" b="0" dirty="0">
                        <a:solidFill>
                          <a:srgbClr val="F222D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222D4"/>
                          </a:solidFill>
                        </a:rPr>
                        <a:t>L</a:t>
                      </a:r>
                      <a:endParaRPr lang="cs-CZ" b="0" dirty="0">
                        <a:solidFill>
                          <a:srgbClr val="F222D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C000"/>
                          </a:solidFill>
                        </a:rPr>
                        <a:t>U</a:t>
                      </a:r>
                      <a:endParaRPr lang="cs-CZ" b="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7030A0"/>
                          </a:solidFill>
                        </a:rPr>
                        <a:t>G</a:t>
                      </a:r>
                      <a:endParaRPr lang="cs-CZ" b="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C000"/>
                          </a:solidFill>
                        </a:rPr>
                        <a:t>V</a:t>
                      </a:r>
                      <a:endParaRPr lang="cs-CZ" b="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7030A0"/>
                          </a:solidFill>
                        </a:rPr>
                        <a:t>I</a:t>
                      </a:r>
                      <a:endParaRPr lang="cs-CZ" b="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b="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b="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C000"/>
                          </a:solidFill>
                        </a:rPr>
                        <a:t>U</a:t>
                      </a:r>
                      <a:endParaRPr lang="cs-CZ" b="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7030A0"/>
                          </a:solidFill>
                        </a:rPr>
                        <a:t>N</a:t>
                      </a:r>
                      <a:endParaRPr lang="cs-CZ" b="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66"/>
                          </a:solidFill>
                        </a:rPr>
                        <a:t>U</a:t>
                      </a:r>
                      <a:endParaRPr lang="cs-CZ" b="0" dirty="0">
                        <a:solidFill>
                          <a:srgbClr val="FF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66"/>
                          </a:solidFill>
                        </a:rPr>
                        <a:t>B</a:t>
                      </a:r>
                      <a:endParaRPr lang="cs-CZ" b="0" dirty="0">
                        <a:solidFill>
                          <a:srgbClr val="FF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66"/>
                          </a:solidFill>
                        </a:rPr>
                        <a:t>A</a:t>
                      </a:r>
                      <a:endParaRPr lang="cs-CZ" b="0" dirty="0">
                        <a:solidFill>
                          <a:srgbClr val="FF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66"/>
                          </a:solidFill>
                        </a:rPr>
                        <a:t>N</a:t>
                      </a:r>
                      <a:endParaRPr lang="cs-CZ" b="0" dirty="0">
                        <a:solidFill>
                          <a:srgbClr val="FF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66"/>
                          </a:solidFill>
                        </a:rPr>
                        <a:t>G</a:t>
                      </a:r>
                      <a:endParaRPr lang="cs-CZ" b="0" dirty="0">
                        <a:solidFill>
                          <a:srgbClr val="FF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66"/>
                          </a:solidFill>
                        </a:rPr>
                        <a:t>I</a:t>
                      </a:r>
                      <a:endParaRPr lang="cs-CZ" b="0" dirty="0">
                        <a:solidFill>
                          <a:srgbClr val="FF0066"/>
                        </a:solidFill>
                      </a:endParaRPr>
                    </a:p>
                  </a:txBody>
                  <a:tcPr/>
                </a:tc>
              </a:tr>
              <a:tr h="41884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C000"/>
                          </a:solidFill>
                        </a:rPr>
                        <a:t>A</a:t>
                      </a:r>
                      <a:endParaRPr lang="cs-CZ" b="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504" y="79778"/>
            <a:ext cx="1784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735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77</TotalTime>
  <Words>544</Words>
  <Application>Microsoft Office PowerPoint</Application>
  <PresentationFormat>Předvádění na obrazovce (4:3)</PresentationFormat>
  <Paragraphs>333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Dum</cp:lastModifiedBy>
  <cp:revision>12</cp:revision>
  <dcterms:created xsi:type="dcterms:W3CDTF">2014-03-05T18:15:56Z</dcterms:created>
  <dcterms:modified xsi:type="dcterms:W3CDTF">2014-05-20T17:30:55Z</dcterms:modified>
</cp:coreProperties>
</file>