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62" r:id="rId3"/>
    <p:sldId id="260" r:id="rId4"/>
    <p:sldId id="257" r:id="rId5"/>
    <p:sldId id="258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752475" cy="6858000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accent1"/>
              </a:gs>
              <a:gs pos="100000">
                <a:schemeClr val="accent6">
                  <a:lumMod val="75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16152" y="1267485"/>
            <a:ext cx="7235981" cy="5133316"/>
          </a:xfrm>
        </p:spPr>
        <p:txBody>
          <a:bodyPr/>
          <a:lstStyle>
            <a:lvl1pPr>
              <a:defRPr sz="11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6151" y="201702"/>
            <a:ext cx="6189583" cy="949569"/>
          </a:xfrm>
        </p:spPr>
        <p:txBody>
          <a:bodyPr>
            <a:normAutofit/>
          </a:bodyPr>
          <a:lstStyle>
            <a:lvl1pPr marL="0" indent="0" algn="r">
              <a:buNone/>
              <a:defRPr sz="24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C6B10D-2F66-48AA-AEF4-8C2F939E5B08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150469" y="236415"/>
            <a:ext cx="785301" cy="365125"/>
          </a:xfrm>
        </p:spPr>
        <p:txBody>
          <a:bodyPr/>
          <a:lstStyle>
            <a:lvl1pPr>
              <a:defRPr sz="1400"/>
            </a:lvl1pPr>
          </a:lstStyle>
          <a:p>
            <a:fld id="{9142BF3D-5BBB-4FD1-9440-6B47C30E884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7467600" y="209550"/>
            <a:ext cx="657226" cy="431800"/>
            <a:chOff x="7467600" y="209550"/>
            <a:chExt cx="657226" cy="431800"/>
          </a:xfrm>
          <a:solidFill>
            <a:schemeClr val="tx2">
              <a:lumMod val="60000"/>
              <a:lumOff val="40000"/>
            </a:schemeClr>
          </a:solidFill>
        </p:grpSpPr>
        <p:sp>
          <p:nvSpPr>
            <p:cNvPr id="8" name="Freeform 5"/>
            <p:cNvSpPr>
              <a:spLocks/>
            </p:cNvSpPr>
            <p:nvPr/>
          </p:nvSpPr>
          <p:spPr bwMode="auto">
            <a:xfrm>
              <a:off x="7467600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5"/>
            <p:cNvSpPr>
              <a:spLocks/>
            </p:cNvSpPr>
            <p:nvPr/>
          </p:nvSpPr>
          <p:spPr bwMode="auto">
            <a:xfrm>
              <a:off x="7677151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5"/>
            <p:cNvSpPr>
              <a:spLocks/>
            </p:cNvSpPr>
            <p:nvPr/>
          </p:nvSpPr>
          <p:spPr bwMode="auto">
            <a:xfrm>
              <a:off x="7881939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10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1" grpId="1" animBg="1"/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</p:spPr>
        <p:txBody>
          <a:bodyPr>
            <a:noAutofit/>
          </a:bodyPr>
          <a:lstStyle>
            <a:lvl1pPr algn="l">
              <a:defRPr sz="7200" baseline="0">
                <a:ln w="12700">
                  <a:solidFill>
                    <a:schemeClr val="tx2"/>
                  </a:solidFill>
                </a:ln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19200" y="838200"/>
            <a:ext cx="7467600" cy="44196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1800">
                <a:solidFill>
                  <a:schemeClr val="tx1"/>
                </a:solidFill>
              </a:defRPr>
            </a:lvl2pPr>
            <a:lvl3pPr>
              <a:defRPr sz="1800">
                <a:solidFill>
                  <a:schemeClr val="tx1"/>
                </a:solidFill>
              </a:defRPr>
            </a:lvl3pPr>
            <a:lvl4pPr>
              <a:defRPr sz="1800">
                <a:solidFill>
                  <a:schemeClr val="tx1"/>
                </a:solidFill>
              </a:defRPr>
            </a:lvl4pPr>
            <a:lvl5pPr>
              <a:defRPr sz="1800">
                <a:solidFill>
                  <a:schemeClr val="tx1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C6B10D-2F66-48AA-AEF4-8C2F939E5B08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142BF3D-5BBB-4FD1-9440-6B47C30E884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199" y="4484080"/>
            <a:ext cx="7239001" cy="762000"/>
          </a:xfrm>
        </p:spPr>
        <p:txBody>
          <a:bodyPr bIns="0"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</p:spPr>
        <p:txBody>
          <a:bodyPr>
            <a:noAutofit/>
          </a:bodyPr>
          <a:lstStyle>
            <a:lvl1pPr algn="l">
              <a:defRPr sz="7200" baseline="0">
                <a:ln w="12700">
                  <a:solidFill>
                    <a:schemeClr val="tx2"/>
                  </a:solidFill>
                </a:ln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9" name="Date Placeholder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C6B10D-2F66-48AA-AEF4-8C2F939E5B08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142BF3D-5BBB-4FD1-9440-6B47C30E884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C6B10D-2F66-48AA-AEF4-8C2F939E5B08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42BF3D-5BBB-4FD1-9440-6B47C30E884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16152" y="841248"/>
            <a:ext cx="3730752" cy="4389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5102352" y="841248"/>
            <a:ext cx="3730752" cy="4389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200" y="841248"/>
            <a:ext cx="3733800" cy="533400"/>
          </a:xfrm>
        </p:spPr>
        <p:txBody>
          <a:bodyPr anchor="t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05400" y="841248"/>
            <a:ext cx="3735267" cy="533400"/>
          </a:xfrm>
        </p:spPr>
        <p:txBody>
          <a:bodyPr anchor="t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C6B10D-2F66-48AA-AEF4-8C2F939E5B08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42BF3D-5BBB-4FD1-9440-6B47C30E884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16152" y="1380744"/>
            <a:ext cx="3730752" cy="38404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5102352" y="1380743"/>
            <a:ext cx="3730752" cy="38404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C6B10D-2F66-48AA-AEF4-8C2F939E5B08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42BF3D-5BBB-4FD1-9440-6B47C30E88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C6B10D-2F66-48AA-AEF4-8C2F939E5B08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142BF3D-5BBB-4FD1-9440-6B47C30E884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5000" y="395287"/>
            <a:ext cx="3008313" cy="1162050"/>
          </a:xfrm>
        </p:spPr>
        <p:txBody>
          <a:bodyPr anchor="b"/>
          <a:lstStyle>
            <a:lvl1pPr algn="l">
              <a:defRPr sz="2000" b="1">
                <a:ln>
                  <a:noFill/>
                </a:ln>
                <a:solidFill>
                  <a:srgbClr val="FF7605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1557337"/>
            <a:ext cx="3008313" cy="4386263"/>
          </a:xfrm>
        </p:spPr>
        <p:txBody>
          <a:bodyPr/>
          <a:lstStyle>
            <a:lvl1pPr marL="0" indent="0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sz="quarter" idx="13"/>
          </p:nvPr>
        </p:nvSpPr>
        <p:spPr>
          <a:xfrm>
            <a:off x="914400" y="381000"/>
            <a:ext cx="4800600" cy="5943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90C6B10D-2F66-48AA-AEF4-8C2F939E5B08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9142BF3D-5BBB-4FD1-9440-6B47C30E884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4624754"/>
            <a:ext cx="5486400" cy="404446"/>
          </a:xfrm>
        </p:spPr>
        <p:txBody>
          <a:bodyPr bIns="0" anchor="b"/>
          <a:lstStyle>
            <a:lvl1pPr algn="l">
              <a:defRPr sz="2000" b="1">
                <a:ln w="12700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323975" y="381000"/>
            <a:ext cx="5867400" cy="408146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19200" y="5029200"/>
            <a:ext cx="4038600" cy="1371600"/>
          </a:xfrm>
        </p:spPr>
        <p:txBody>
          <a:bodyPr/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C6B10D-2F66-48AA-AEF4-8C2F939E5B08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42BF3D-5BBB-4FD1-9440-6B47C30E88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C6B10D-2F66-48AA-AEF4-8C2F939E5B08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42BF3D-5BBB-4FD1-9440-6B47C30E88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C6B10D-2F66-48AA-AEF4-8C2F939E5B08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42BF3D-5BBB-4FD1-9440-6B47C30E88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228600" cy="6858000"/>
          </a:xfrm>
          <a:prstGeom prst="rect">
            <a:avLst/>
          </a:prstGeom>
          <a:gradFill>
            <a:gsLst>
              <a:gs pos="0">
                <a:schemeClr val="accent1"/>
              </a:gs>
              <a:gs pos="52000">
                <a:schemeClr val="accent6">
                  <a:lumMod val="75000"/>
                </a:schemeClr>
              </a:gs>
              <a:gs pos="100000">
                <a:schemeClr val="accent6">
                  <a:lumMod val="50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0"/>
            <a:ext cx="228600" cy="6858000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accent1"/>
              </a:gs>
              <a:gs pos="100000">
                <a:schemeClr val="accent6">
                  <a:lumMod val="75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200" y="838200"/>
            <a:ext cx="7467600" cy="4419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59680" y="6553200"/>
            <a:ext cx="7162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0000"/>
                    <a:lumOff val="4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86800" y="5740400"/>
            <a:ext cx="381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9142BF3D-5BBB-4FD1-9440-6B47C30E884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Freeform 5"/>
          <p:cNvSpPr>
            <a:spLocks/>
          </p:cNvSpPr>
          <p:nvPr/>
        </p:nvSpPr>
        <p:spPr bwMode="auto">
          <a:xfrm>
            <a:off x="8453438" y="5715000"/>
            <a:ext cx="242887" cy="431800"/>
          </a:xfrm>
          <a:custGeom>
            <a:avLst/>
            <a:gdLst/>
            <a:ahLst/>
            <a:cxnLst>
              <a:cxn ang="0">
                <a:pos x="62" y="0"/>
              </a:cxn>
              <a:cxn ang="0">
                <a:pos x="0" y="0"/>
              </a:cxn>
              <a:cxn ang="0">
                <a:pos x="89" y="136"/>
              </a:cxn>
              <a:cxn ang="0">
                <a:pos x="89" y="136"/>
              </a:cxn>
              <a:cxn ang="0">
                <a:pos x="0" y="272"/>
              </a:cxn>
              <a:cxn ang="0">
                <a:pos x="62" y="272"/>
              </a:cxn>
              <a:cxn ang="0">
                <a:pos x="153" y="136"/>
              </a:cxn>
              <a:cxn ang="0">
                <a:pos x="62" y="0"/>
              </a:cxn>
            </a:cxnLst>
            <a:rect l="0" t="0" r="r" b="b"/>
            <a:pathLst>
              <a:path w="153" h="272">
                <a:moveTo>
                  <a:pt x="62" y="0"/>
                </a:moveTo>
                <a:lnTo>
                  <a:pt x="0" y="0"/>
                </a:lnTo>
                <a:lnTo>
                  <a:pt x="89" y="136"/>
                </a:lnTo>
                <a:lnTo>
                  <a:pt x="89" y="136"/>
                </a:lnTo>
                <a:lnTo>
                  <a:pt x="0" y="272"/>
                </a:lnTo>
                <a:lnTo>
                  <a:pt x="62" y="272"/>
                </a:lnTo>
                <a:lnTo>
                  <a:pt x="153" y="136"/>
                </a:lnTo>
                <a:lnTo>
                  <a:pt x="62" y="0"/>
                </a:lnTo>
                <a:close/>
              </a:path>
            </a:pathLst>
          </a:custGeom>
          <a:solidFill>
            <a:schemeClr val="tx2">
              <a:lumMod val="60000"/>
              <a:lumOff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-1198682" y="4821116"/>
            <a:ext cx="2625969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90C6B10D-2F66-48AA-AEF4-8C2F939E5B08}" type="datetimeFigureOut">
              <a:rPr lang="cs-CZ" smtClean="0"/>
              <a:pPr/>
              <a:t>20.5.2014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10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3" grpId="1" animBg="1"/>
    </p:bldLst>
  </p:timing>
  <p:txStyles>
    <p:titleStyle>
      <a:lvl1pPr algn="l" defTabSz="914400" rtl="0" eaLnBrk="1" latinLnBrk="0" hangingPunct="1">
        <a:spcBef>
          <a:spcPct val="0"/>
        </a:spcBef>
        <a:buNone/>
        <a:defRPr sz="7200" b="1" kern="1200">
          <a:ln w="12700">
            <a:solidFill>
              <a:schemeClr val="tx2"/>
            </a:solidFill>
          </a:ln>
          <a:solidFill>
            <a:schemeClr val="bg1"/>
          </a:solidFill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»"/>
        <a:defRPr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˃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Calibri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&gt;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Calibri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−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437792766"/>
              </p:ext>
            </p:extLst>
          </p:nvPr>
        </p:nvGraphicFramePr>
        <p:xfrm>
          <a:off x="1691680" y="116632"/>
          <a:ext cx="5849620" cy="6609768"/>
        </p:xfrm>
        <a:graphic>
          <a:graphicData uri="http://schemas.openxmlformats.org/drawingml/2006/table">
            <a:tbl>
              <a:tblPr/>
              <a:tblGrid>
                <a:gridCol w="1689100"/>
                <a:gridCol w="4160520"/>
              </a:tblGrid>
              <a:tr h="997793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Základní škola Jablonec nad Nisou – </a:t>
                      </a:r>
                      <a:r>
                        <a:rPr lang="cs-CZ" sz="1100" dirty="0" err="1">
                          <a:latin typeface="Arial"/>
                          <a:ea typeface="Calibri"/>
                          <a:cs typeface="Times New Roman"/>
                        </a:rPr>
                        <a:t>Mšeno</a:t>
                      </a: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, Mozartova 24, příspěvková organizace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VY_32_INOVACE_ZE6-12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68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Číslo projektu: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>
                          <a:latin typeface="Arial"/>
                          <a:ea typeface="Calibri"/>
                          <a:cs typeface="Times New Roman"/>
                        </a:rPr>
                        <a:t>CZ.1.07/1.4.00/21.3603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768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 dirty="0">
                          <a:latin typeface="Arial"/>
                          <a:ea typeface="Calibri"/>
                          <a:cs typeface="Times New Roman"/>
                        </a:rPr>
                        <a:t>Autor: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>
                          <a:latin typeface="Arial"/>
                          <a:ea typeface="Calibri"/>
                          <a:cs typeface="Times New Roman"/>
                        </a:rPr>
                        <a:t>Mgr. Jana Málková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68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Vytvořeno </a:t>
                      </a:r>
                      <a:r>
                        <a:rPr lang="cs-CZ" sz="1200" b="1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 dne</a:t>
                      </a:r>
                      <a:r>
                        <a:rPr lang="cs-CZ" sz="1200" b="1" dirty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: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4. 3. 2014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68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Vzdělávací oblast: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>
                          <a:latin typeface="Arial"/>
                          <a:ea typeface="Calibri"/>
                          <a:cs typeface="Times New Roman"/>
                        </a:rPr>
                        <a:t>Člověk a příroda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68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Vzdělávací obor: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Zeměpis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68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Ročník: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6.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68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Tematický okruh:</a:t>
                      </a:r>
                      <a:endParaRPr lang="cs-CZ" sz="11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Afrika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68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Téma:</a:t>
                      </a:r>
                      <a:endParaRPr lang="cs-CZ" sz="11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Vodstvo Afriky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767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Anotace: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Aktivitu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využijeme na začátku hodiny věnované tematickému celku Afrika – vodstvo Afriky. Žáci se seznámí se základními geografickými pojmy a doplní je do slepé mapy. Aktivita slouží k motivaci,  zopakování již známých pojmů a procvičení nových.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6810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443919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Arial"/>
                          <a:ea typeface="Calibri"/>
                          <a:cs typeface="Times New Roman"/>
                        </a:rPr>
                        <a:t>Materiály </a:t>
                      </a: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jsou určeny pro bezplatné použití pro potřeby výuky a vzdělání na všech typech škol a školských zařízení. Jakékoliv další využití podléhá autorským zákonům. Není-li uvedeno jinak, je zdrojem tohoto materiálu autor.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1" descr="logo eu.bmp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3768" y="4941168"/>
            <a:ext cx="4608512" cy="100588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7641069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2060848"/>
            <a:ext cx="835780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VODSTVO AFRIKY</a:t>
            </a:r>
            <a:endParaRPr lang="cs-CZ" sz="7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6279146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921279"/>
            <a:ext cx="8964488" cy="52322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V Africe se nachází několik jezer, mysů, průlivů, zálivů.</a:t>
            </a:r>
          </a:p>
          <a:p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Největším </a:t>
            </a:r>
            <a:r>
              <a:rPr lang="cs-CZ" sz="2000" dirty="0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oceánem omývajícím Afriku je Atlantský </a:t>
            </a:r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oceán.</a:t>
            </a:r>
          </a:p>
          <a:p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Dalším je Indický oceán. Mezi nejznámější zálivy  patří Guinejský, </a:t>
            </a:r>
          </a:p>
          <a:p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který se nachází na západním pobřeží. Naopak Mosambický průliv se nachází na východním pobřeží</a:t>
            </a:r>
            <a:r>
              <a:rPr lang="cs-CZ" sz="2000" dirty="0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mezi Madagaskarem a </a:t>
            </a:r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africkou </a:t>
            </a:r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pevninou. </a:t>
            </a:r>
            <a:endParaRPr lang="cs-CZ" sz="2000" dirty="0" smtClean="0">
              <a:solidFill>
                <a:schemeClr val="bg2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Nejznámějšími mysy Afriky jsou:</a:t>
            </a:r>
          </a:p>
          <a:p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Bílý mys (sever Afriky</a:t>
            </a:r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), </a:t>
            </a:r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Zelený mys (západ Afriky</a:t>
            </a:r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), </a:t>
            </a:r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Střelkový mys (jih Afriky) </a:t>
            </a:r>
          </a:p>
          <a:p>
            <a:r>
              <a:rPr lang="cs-CZ" sz="2000" dirty="0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mys </a:t>
            </a:r>
            <a:r>
              <a:rPr lang="cs-CZ" sz="2000" dirty="0" err="1" smtClean="0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Hafun</a:t>
            </a:r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(východ Afriky</a:t>
            </a:r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). Na </a:t>
            </a:r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konec se dostáváme k mořím. Nejznámějšími jsou </a:t>
            </a:r>
            <a:r>
              <a:rPr lang="cs-CZ" sz="2000" dirty="0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Středozemní </a:t>
            </a:r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moře, </a:t>
            </a:r>
            <a:r>
              <a:rPr lang="cs-CZ" sz="2000" dirty="0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které odděluje Afriku od </a:t>
            </a:r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Evropy, </a:t>
            </a:r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cs-CZ" sz="2000" dirty="0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Rudé </a:t>
            </a:r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moře, které leží </a:t>
            </a:r>
            <a:r>
              <a:rPr lang="cs-CZ" sz="2000" dirty="0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mezi Afrikou a Asií. </a:t>
            </a:r>
          </a:p>
          <a:p>
            <a:r>
              <a:rPr lang="cs-CZ" sz="2000" dirty="0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cs-CZ" sz="2000" dirty="0">
              <a:solidFill>
                <a:schemeClr val="bg2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sz="2000" dirty="0" smtClean="0">
              <a:solidFill>
                <a:schemeClr val="bg2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550359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jana.malkova\AppData\Local\Microsoft\Windows\Temporary Internet Files\Content.IE5\R1KBH1U2\MC9004075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0082" y="476669"/>
            <a:ext cx="4905211" cy="54642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3" name="Přímá spojnice se šipkou 2"/>
          <p:cNvCxnSpPr/>
          <p:nvPr/>
        </p:nvCxnSpPr>
        <p:spPr>
          <a:xfrm flipH="1">
            <a:off x="2073718" y="3428999"/>
            <a:ext cx="576064" cy="280831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Obdélník 3"/>
          <p:cNvSpPr/>
          <p:nvPr/>
        </p:nvSpPr>
        <p:spPr>
          <a:xfrm>
            <a:off x="251520" y="6248519"/>
            <a:ext cx="3024336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1" name="Přímá spojnice se šipkou 10"/>
          <p:cNvCxnSpPr/>
          <p:nvPr/>
        </p:nvCxnSpPr>
        <p:spPr>
          <a:xfrm flipV="1">
            <a:off x="4937553" y="3259322"/>
            <a:ext cx="1224136" cy="940279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Obdélník 11"/>
          <p:cNvSpPr/>
          <p:nvPr/>
        </p:nvSpPr>
        <p:spPr>
          <a:xfrm>
            <a:off x="6250182" y="3140543"/>
            <a:ext cx="2160240" cy="470139"/>
          </a:xfrm>
          <a:prstGeom prst="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4" name="Přímá spojnice se šipkou 13"/>
          <p:cNvCxnSpPr/>
          <p:nvPr/>
        </p:nvCxnSpPr>
        <p:spPr>
          <a:xfrm flipV="1">
            <a:off x="3562688" y="836711"/>
            <a:ext cx="2831510" cy="43204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bdélník 14"/>
          <p:cNvSpPr/>
          <p:nvPr/>
        </p:nvSpPr>
        <p:spPr>
          <a:xfrm>
            <a:off x="6394198" y="692695"/>
            <a:ext cx="2736304" cy="504056"/>
          </a:xfrm>
          <a:prstGeom prst="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7" name="Přímá spojnice se šipkou 16"/>
          <p:cNvCxnSpPr/>
          <p:nvPr/>
        </p:nvCxnSpPr>
        <p:spPr>
          <a:xfrm flipV="1">
            <a:off x="5314078" y="2420887"/>
            <a:ext cx="1080120" cy="360040"/>
          </a:xfrm>
          <a:prstGeom prst="straightConnector1">
            <a:avLst/>
          </a:prstGeom>
          <a:ln>
            <a:solidFill>
              <a:schemeClr val="tx1">
                <a:lumMod val="95000"/>
                <a:lumOff val="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bdélník 17"/>
          <p:cNvSpPr/>
          <p:nvPr/>
        </p:nvSpPr>
        <p:spPr>
          <a:xfrm>
            <a:off x="6423751" y="2132856"/>
            <a:ext cx="1626631" cy="420184"/>
          </a:xfrm>
          <a:prstGeom prst="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20" name="Přímá spojnice se šipkou 19"/>
          <p:cNvCxnSpPr/>
          <p:nvPr/>
        </p:nvCxnSpPr>
        <p:spPr>
          <a:xfrm flipV="1">
            <a:off x="3562688" y="4293095"/>
            <a:ext cx="3047534" cy="122413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Obdélník 20"/>
          <p:cNvSpPr/>
          <p:nvPr/>
        </p:nvSpPr>
        <p:spPr>
          <a:xfrm>
            <a:off x="6621403" y="4030324"/>
            <a:ext cx="2304256" cy="525542"/>
          </a:xfrm>
          <a:prstGeom prst="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23" name="Přímá spojnice se šipkou 22"/>
          <p:cNvCxnSpPr/>
          <p:nvPr/>
        </p:nvCxnSpPr>
        <p:spPr>
          <a:xfrm flipV="1">
            <a:off x="4644008" y="1700808"/>
            <a:ext cx="1517681" cy="43204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Obdélník 23"/>
          <p:cNvSpPr/>
          <p:nvPr/>
        </p:nvSpPr>
        <p:spPr>
          <a:xfrm>
            <a:off x="6250182" y="1484784"/>
            <a:ext cx="1706194" cy="432048"/>
          </a:xfrm>
          <a:prstGeom prst="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26" name="Přímá spojnice se šipkou 25"/>
          <p:cNvCxnSpPr/>
          <p:nvPr/>
        </p:nvCxnSpPr>
        <p:spPr>
          <a:xfrm flipV="1">
            <a:off x="5402848" y="5157192"/>
            <a:ext cx="1401400" cy="7200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Obdélník 26"/>
          <p:cNvSpPr/>
          <p:nvPr/>
        </p:nvSpPr>
        <p:spPr>
          <a:xfrm>
            <a:off x="6865671" y="5052479"/>
            <a:ext cx="2182238" cy="468053"/>
          </a:xfrm>
          <a:prstGeom prst="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29" name="Přímá spojnice se šipkou 28"/>
          <p:cNvCxnSpPr/>
          <p:nvPr/>
        </p:nvCxnSpPr>
        <p:spPr>
          <a:xfrm>
            <a:off x="1475656" y="3610682"/>
            <a:ext cx="4378482" cy="255462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Obdélník 29"/>
          <p:cNvSpPr/>
          <p:nvPr/>
        </p:nvSpPr>
        <p:spPr>
          <a:xfrm flipH="1" flipV="1">
            <a:off x="6015293" y="5985283"/>
            <a:ext cx="2349410" cy="504056"/>
          </a:xfrm>
          <a:prstGeom prst="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62476" y="76559"/>
            <a:ext cx="423545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Doplň pojmy z textu do slepé mapy</a:t>
            </a:r>
            <a:r>
              <a:rPr lang="cs-CZ" dirty="0" smtClean="0"/>
              <a:t>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09439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C:\Users\jana.malkova\AppData\Local\Microsoft\Windows\Temporary Internet Files\Content.IE5\R1KBH1U2\MC9004075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0082" y="476669"/>
            <a:ext cx="4905211" cy="54642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3" name="Přímá spojnice se šipkou 2"/>
          <p:cNvCxnSpPr/>
          <p:nvPr/>
        </p:nvCxnSpPr>
        <p:spPr>
          <a:xfrm flipH="1">
            <a:off x="2073718" y="3428999"/>
            <a:ext cx="576064" cy="280831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Obdélník 3"/>
          <p:cNvSpPr/>
          <p:nvPr/>
        </p:nvSpPr>
        <p:spPr>
          <a:xfrm>
            <a:off x="251520" y="6248519"/>
            <a:ext cx="3024336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Guinejský záliv </a:t>
            </a:r>
            <a:endParaRPr lang="cs-CZ" sz="2000" dirty="0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 flipV="1">
            <a:off x="4937553" y="3259322"/>
            <a:ext cx="1224136" cy="940279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Obdélník 5"/>
          <p:cNvSpPr/>
          <p:nvPr/>
        </p:nvSpPr>
        <p:spPr>
          <a:xfrm>
            <a:off x="6423751" y="3134540"/>
            <a:ext cx="2160240" cy="588918"/>
          </a:xfrm>
          <a:prstGeom prst="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Mosambický průliv</a:t>
            </a:r>
            <a:endParaRPr lang="cs-CZ" sz="2000" dirty="0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7" name="Přímá spojnice se šipkou 6"/>
          <p:cNvCxnSpPr/>
          <p:nvPr/>
        </p:nvCxnSpPr>
        <p:spPr>
          <a:xfrm flipV="1">
            <a:off x="3562688" y="836711"/>
            <a:ext cx="2831510" cy="43204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bdélník 7"/>
          <p:cNvSpPr/>
          <p:nvPr/>
        </p:nvSpPr>
        <p:spPr>
          <a:xfrm>
            <a:off x="6394198" y="692695"/>
            <a:ext cx="2736304" cy="504056"/>
          </a:xfrm>
          <a:prstGeom prst="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Středozemní moře</a:t>
            </a:r>
            <a:endParaRPr lang="cs-CZ" sz="2000" dirty="0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 flipV="1">
            <a:off x="5314078" y="2420887"/>
            <a:ext cx="1080120" cy="360040"/>
          </a:xfrm>
          <a:prstGeom prst="straightConnector1">
            <a:avLst/>
          </a:prstGeom>
          <a:ln>
            <a:solidFill>
              <a:schemeClr val="tx1">
                <a:lumMod val="95000"/>
                <a:lumOff val="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6423751" y="2132856"/>
            <a:ext cx="1626631" cy="420184"/>
          </a:xfrm>
          <a:prstGeom prst="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Mys </a:t>
            </a:r>
            <a:r>
              <a:rPr lang="cs-CZ" sz="2000" dirty="0" err="1" smtClean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Hafun</a:t>
            </a:r>
            <a:endParaRPr lang="cs-CZ" sz="2000" dirty="0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1" name="Přímá spojnice se šipkou 10"/>
          <p:cNvCxnSpPr/>
          <p:nvPr/>
        </p:nvCxnSpPr>
        <p:spPr>
          <a:xfrm flipV="1">
            <a:off x="3481512" y="4199601"/>
            <a:ext cx="2912686" cy="131763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Obdélník 11"/>
          <p:cNvSpPr/>
          <p:nvPr/>
        </p:nvSpPr>
        <p:spPr>
          <a:xfrm>
            <a:off x="6423751" y="4030324"/>
            <a:ext cx="2304256" cy="525542"/>
          </a:xfrm>
          <a:prstGeom prst="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Střelkový mys</a:t>
            </a:r>
            <a:endParaRPr lang="cs-CZ" sz="2000" dirty="0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3" name="Přímá spojnice se šipkou 12"/>
          <p:cNvCxnSpPr/>
          <p:nvPr/>
        </p:nvCxnSpPr>
        <p:spPr>
          <a:xfrm flipV="1">
            <a:off x="4644008" y="1700808"/>
            <a:ext cx="1517681" cy="43204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bdélník 13"/>
          <p:cNvSpPr/>
          <p:nvPr/>
        </p:nvSpPr>
        <p:spPr>
          <a:xfrm>
            <a:off x="6423751" y="1473277"/>
            <a:ext cx="1706194" cy="432048"/>
          </a:xfrm>
          <a:prstGeom prst="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Rudé moře</a:t>
            </a:r>
            <a:endParaRPr lang="cs-CZ" sz="2000" dirty="0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5" name="Přímá spojnice se šipkou 14"/>
          <p:cNvCxnSpPr/>
          <p:nvPr/>
        </p:nvCxnSpPr>
        <p:spPr>
          <a:xfrm flipV="1">
            <a:off x="5086455" y="5193196"/>
            <a:ext cx="1401400" cy="7200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Obdélník 15"/>
          <p:cNvSpPr/>
          <p:nvPr/>
        </p:nvSpPr>
        <p:spPr>
          <a:xfrm>
            <a:off x="6504921" y="5052479"/>
            <a:ext cx="2182238" cy="468053"/>
          </a:xfrm>
          <a:prstGeom prst="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Indický oceán</a:t>
            </a:r>
            <a:endParaRPr lang="cs-CZ" sz="2000" dirty="0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7" name="Přímá spojnice se šipkou 16"/>
          <p:cNvCxnSpPr/>
          <p:nvPr/>
        </p:nvCxnSpPr>
        <p:spPr>
          <a:xfrm>
            <a:off x="1475656" y="3610889"/>
            <a:ext cx="4918542" cy="2770439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bdélník 17"/>
          <p:cNvSpPr/>
          <p:nvPr/>
        </p:nvSpPr>
        <p:spPr>
          <a:xfrm rot="10800000" flipH="1" flipV="1">
            <a:off x="6504921" y="5985283"/>
            <a:ext cx="2349410" cy="504056"/>
          </a:xfrm>
          <a:prstGeom prst="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Atlantský oceán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251520" y="-5324"/>
            <a:ext cx="198483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Správné řešení</a:t>
            </a:r>
            <a:r>
              <a:rPr lang="cs-CZ" dirty="0" smtClean="0"/>
              <a:t>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499029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332656"/>
            <a:ext cx="784887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 2"/>
              <a:buNone/>
            </a:pP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Zdroj: </a:t>
            </a:r>
          </a:p>
          <a:p>
            <a:pPr>
              <a:buFont typeface="Wingdings 2"/>
              <a:buNone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V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materiálu byly použity prostředky z galerie Microsoft Office 2010, vlastní licence Základní škola Jablonec nad Nisou – Mšeno, Mozartova 24, příspěvková organizace.</a:t>
            </a:r>
          </a:p>
        </p:txBody>
      </p:sp>
    </p:spTree>
    <p:extLst>
      <p:ext uri="{BB962C8B-B14F-4D97-AF65-F5344CB8AC3E}">
        <p14:creationId xmlns:p14="http://schemas.microsoft.com/office/powerpoint/2010/main" xmlns="" val="415064357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hermal">
  <a:themeElements>
    <a:clrScheme name="Thermal">
      <a:dk1>
        <a:srgbClr val="4D5B6B"/>
      </a:dk1>
      <a:lt1>
        <a:srgbClr val="FFFFFF"/>
      </a:lt1>
      <a:dk2>
        <a:srgbClr val="675D59"/>
      </a:dk2>
      <a:lt2>
        <a:srgbClr val="E8DED8"/>
      </a:lt2>
      <a:accent1>
        <a:srgbClr val="FF7605"/>
      </a:accent1>
      <a:accent2>
        <a:srgbClr val="7F7F7F"/>
      </a:accent2>
      <a:accent3>
        <a:srgbClr val="7F5185"/>
      </a:accent3>
      <a:accent4>
        <a:srgbClr val="89AAD3"/>
      </a:accent4>
      <a:accent5>
        <a:srgbClr val="8F5B4B"/>
      </a:accent5>
      <a:accent6>
        <a:srgbClr val="C84340"/>
      </a:accent6>
      <a:hlink>
        <a:srgbClr val="89AAD3"/>
      </a:hlink>
      <a:folHlink>
        <a:srgbClr val="795185"/>
      </a:folHlink>
    </a:clrScheme>
    <a:fontScheme name="Thermal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herma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63500" dist="38100" dir="81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101600" dist="63500" dir="81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000000"/>
            </a:lightRig>
          </a:scene3d>
          <a:sp3d>
            <a:bevelT h="1905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lumMod val="125000"/>
              </a:schemeClr>
            </a:gs>
            <a:gs pos="55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90000"/>
                <a:satMod val="300000"/>
                <a:lumMod val="9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8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TC101859868[[fn=Teplo]]</Template>
  <TotalTime>62</TotalTime>
  <Words>304</Words>
  <Application>Microsoft Office PowerPoint</Application>
  <PresentationFormat>Předvádění na obrazovce (4:3)</PresentationFormat>
  <Paragraphs>51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Thermal</vt:lpstr>
      <vt:lpstr>Snímek 1</vt:lpstr>
      <vt:lpstr>Snímek 2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Málková</dc:creator>
  <cp:lastModifiedBy>Dum</cp:lastModifiedBy>
  <cp:revision>9</cp:revision>
  <dcterms:created xsi:type="dcterms:W3CDTF">2014-03-31T09:22:28Z</dcterms:created>
  <dcterms:modified xsi:type="dcterms:W3CDTF">2014-05-20T17:32:50Z</dcterms:modified>
</cp:coreProperties>
</file>