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8" autoAdjust="0"/>
    <p:restoredTop sz="94660"/>
  </p:normalViewPr>
  <p:slideViewPr>
    <p:cSldViewPr snapToGrid="0">
      <p:cViewPr>
        <p:scale>
          <a:sx n="100" d="100"/>
          <a:sy n="100" d="100"/>
        </p:scale>
        <p:origin x="-234" y="-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3282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4477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12534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126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99420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9496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57406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9505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716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3364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4158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3832DD-5D47-4E80-B002-CBF3CD24324C}" type="datetimeFigureOut">
              <a:rPr lang="cs-CZ" smtClean="0"/>
              <a:pPr/>
              <a:t>20.5.2014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B2AB1-186C-4460-88B0-473E3D967B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323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05355443"/>
              </p:ext>
            </p:extLst>
          </p:nvPr>
        </p:nvGraphicFramePr>
        <p:xfrm>
          <a:off x="1674708" y="77273"/>
          <a:ext cx="5849620" cy="6650031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103805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VY_32_INOVACE_ZE6-18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11. 3. 2014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768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Tropická 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767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Afrika – tropická Afrika. Žáci se seznámí se základními geografickými pojmy a doplní je do tabulky. Aktivita slouží k motivaci,  zopakování již známých pojmů a procvičení nových.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681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4391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4941168"/>
            <a:ext cx="4608512" cy="100588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1807326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008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481943"/>
            <a:ext cx="7772400" cy="102802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TROPICKÁ AFRIKA</a:t>
            </a:r>
            <a:endParaRPr lang="cs-CZ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040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50" y="609600"/>
            <a:ext cx="7886700" cy="568960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Tropická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frika se rozkládá od jižního okraje Sahary po rovník. Jedná se o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nejzaostalejší region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Většina obyvatel jsou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černoši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ti žijí ve vesnicích a osadách prostým a jednoduchým způsobem života. Typickými znaky obyvatel je vysoká porodnost a negramotnost. 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tropické Africe jsou bohatá naleziště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nerostných surovin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ropa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– Nigérie, zemní plyn,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diamanty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– DR Kongo,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vzácné kovy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- Ghana). O vládu nad těmito nalezišti jsou vedeny boje mocenských skupin. Díky prolévané krvi se africkým diamantům říká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„krvavé diamanty“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Na východě jsou rozsáhlá území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savan,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 kterých nalezneme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národní park – </a:t>
            </a:r>
            <a:r>
              <a:rPr lang="cs-CZ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Serengeti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tropické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frice je přes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30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států,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mezi nejznámější patří –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Senegal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Libérie,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Ghana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Nigérie,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DR Kongo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Rwanda, Keňa, Uganda, </a:t>
            </a:r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Somálsko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6400402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49" y="261258"/>
            <a:ext cx="8181521" cy="711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Z přesmyčky přeházením písmen zjisti stát a v atlase vyhledej a doplň hlavní město a uveď </a:t>
            </a:r>
            <a:r>
              <a:rPr lang="cs-CZ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to, </a:t>
            </a:r>
            <a:r>
              <a:rPr lang="cs-CZ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co je pro daný stát typické.</a:t>
            </a:r>
            <a:endParaRPr lang="cs-CZ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1103868"/>
              </p:ext>
            </p:extLst>
          </p:nvPr>
        </p:nvGraphicFramePr>
        <p:xfrm>
          <a:off x="609600" y="1132114"/>
          <a:ext cx="8200570" cy="5044850"/>
        </p:xfrm>
        <a:graphic>
          <a:graphicData uri="http://schemas.openxmlformats.org/drawingml/2006/table">
            <a:tbl>
              <a:tblPr/>
              <a:tblGrid>
                <a:gridCol w="2064430"/>
                <a:gridCol w="2045380"/>
                <a:gridCol w="2045380"/>
                <a:gridCol w="2045380"/>
              </a:tblGrid>
              <a:tr h="504485">
                <a:tc>
                  <a:txBody>
                    <a:bodyPr/>
                    <a:lstStyle/>
                    <a:p>
                      <a:pPr algn="l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STÁT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HL. MĚSTO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ZAJÍMAVOST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EŇAK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DRANWA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GENALSE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RÉIEGIN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 ODNOK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HANGA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DAGUAN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SLÁMOSKO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BÉRLIIE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226731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28649" y="261258"/>
            <a:ext cx="8181521" cy="711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100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a možné řešení:</a:t>
            </a:r>
            <a:endParaRPr lang="cs-CZ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5577423"/>
              </p:ext>
            </p:extLst>
          </p:nvPr>
        </p:nvGraphicFramePr>
        <p:xfrm>
          <a:off x="609600" y="1132114"/>
          <a:ext cx="8200570" cy="5376311"/>
        </p:xfrm>
        <a:graphic>
          <a:graphicData uri="http://schemas.openxmlformats.org/drawingml/2006/table">
            <a:tbl>
              <a:tblPr/>
              <a:tblGrid>
                <a:gridCol w="2064430"/>
                <a:gridCol w="1796370"/>
                <a:gridCol w="1843314"/>
                <a:gridCol w="2496456"/>
              </a:tblGrid>
              <a:tr h="504485">
                <a:tc>
                  <a:txBody>
                    <a:bodyPr/>
                    <a:lstStyle/>
                    <a:p>
                      <a:pPr algn="l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STÁT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HL. MĚSTO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ZAJÍMAVOST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EŇAK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KEŇA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NAIROBI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NP - SERENGETI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DRANWA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RWANDA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KIGALI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GENOCIDA; MAČETA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GENALSE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SENEGAL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DAKAR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RALLYE PAŘÍŽ-DAKAR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RÉIEGIN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NIGÉRIE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ABUJA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NIGER, ROPA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 ODNOK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 KONGO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KINSHASA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DIAMANTY,</a:t>
                      </a:r>
                      <a:r>
                        <a:rPr lang="cs-CZ" sz="2000" b="0" i="0" u="none" strike="noStrike" baseline="0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KONGO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HANGA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GHANA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ACCRA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ZLATO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DAGUAN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UGANDA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KAMPALA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ADOPCE NA DÁLKU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SLÁMOSOK</a:t>
                      </a:r>
                      <a:endParaRPr lang="cs-CZ" sz="2400" b="1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SOMÁLSKO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MOGADIŠO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HLAD, CHUDOBA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48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4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BÉRLIIE</a:t>
                      </a: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LIBÉRIE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MONROVIA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PŘISTĚHOVALCI 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 AMERIKY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372" marR="5372" marT="5372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593276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676" y="172052"/>
            <a:ext cx="735036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 2"/>
              <a:buNone/>
            </a:pP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Font typeface="Wingdings 2"/>
              <a:buNone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materiálu byly použity prostředky z galerie Microsoft Office 2010, vlastní licence Základní škola Jablonec nad Nisou – Mšeno, Mozartova 24, příspěvková organizace.</a:t>
            </a:r>
          </a:p>
        </p:txBody>
      </p:sp>
    </p:spTree>
    <p:extLst>
      <p:ext uri="{BB962C8B-B14F-4D97-AF65-F5344CB8AC3E}">
        <p14:creationId xmlns:p14="http://schemas.microsoft.com/office/powerpoint/2010/main" xmlns="" val="40212852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129</TotalTime>
  <Words>390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Office</vt:lpstr>
      <vt:lpstr>Snímek 1</vt:lpstr>
      <vt:lpstr>TROPICKÁ AFRIKA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TROPICKÁ AFRIKA</dc:title>
  <dc:creator>Jana Málková</dc:creator>
  <cp:lastModifiedBy>Dum</cp:lastModifiedBy>
  <cp:revision>15</cp:revision>
  <dcterms:created xsi:type="dcterms:W3CDTF">2014-04-25T10:28:27Z</dcterms:created>
  <dcterms:modified xsi:type="dcterms:W3CDTF">2014-05-20T17:45:26Z</dcterms:modified>
</cp:coreProperties>
</file>