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5BCAF1-FE4D-49CF-BC3C-88ECA13F46C5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CD6A46-D638-4F5D-8917-A24FCB425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75B6A-82EE-4668-9D71-40DB0C37B0BE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C9CDE-3D67-44A8-91D8-876DA450C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75B6A-82EE-4668-9D71-40DB0C37B0BE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C9CDE-3D67-44A8-91D8-876DA450C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75B6A-82EE-4668-9D71-40DB0C37B0BE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C9CDE-3D67-44A8-91D8-876DA450C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75B6A-82EE-4668-9D71-40DB0C37B0BE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C9CDE-3D67-44A8-91D8-876DA450C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75B6A-82EE-4668-9D71-40DB0C37B0BE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C9CDE-3D67-44A8-91D8-876DA450C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75B6A-82EE-4668-9D71-40DB0C37B0BE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C9CDE-3D67-44A8-91D8-876DA450C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75B6A-82EE-4668-9D71-40DB0C37B0BE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C9CDE-3D67-44A8-91D8-876DA450C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75B6A-82EE-4668-9D71-40DB0C37B0BE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C9CDE-3D67-44A8-91D8-876DA450C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75B6A-82EE-4668-9D71-40DB0C37B0BE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C9CDE-3D67-44A8-91D8-876DA450C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75B6A-82EE-4668-9D71-40DB0C37B0BE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C9CDE-3D67-44A8-91D8-876DA450C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875B6A-82EE-4668-9D71-40DB0C37B0BE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C9CDE-3D67-44A8-91D8-876DA450C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875B6A-82EE-4668-9D71-40DB0C37B0BE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C9CDE-3D67-44A8-91D8-876DA450C2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611560" y="2060848"/>
          <a:ext cx="7992888" cy="4305894"/>
        </p:xfrm>
        <a:graphic>
          <a:graphicData uri="http://schemas.openxmlformats.org/drawingml/2006/table">
            <a:tbl>
              <a:tblPr/>
              <a:tblGrid>
                <a:gridCol w="1872208"/>
                <a:gridCol w="6120680"/>
              </a:tblGrid>
              <a:tr h="6480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02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02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Historický vývoj a současná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psychologie,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VY_32_INOVACE_04.03.04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02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02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02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02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40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0" dirty="0" smtClean="0">
                          <a:latin typeface="Arial" pitchFamily="34" charset="0"/>
                          <a:cs typeface="Arial" pitchFamily="34" charset="0"/>
                        </a:rPr>
                        <a:t>Tato prezentace popisuje historický vývoj psychologie do současnosti.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25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40 minut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Tato prezentace popisuje historický vývoj psychologie do současnosti.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Starověk </a:t>
            </a:r>
            <a:r>
              <a:rPr lang="cs-CZ" dirty="0" smtClean="0"/>
              <a:t>- kalokagathie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Ideálem antického Řecka byla                                          tzv.  </a:t>
            </a:r>
            <a:r>
              <a:rPr lang="cs-CZ" b="1" dirty="0" smtClean="0"/>
              <a:t>kalokagathie</a:t>
            </a:r>
            <a:r>
              <a:rPr lang="cs-CZ" dirty="0" smtClean="0"/>
              <a:t>  =  soulad duševních a tělesných sil. Obojí bylo stejně důležité.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Dokonalý jedinec měl krásnou </a:t>
            </a:r>
            <a:r>
              <a:rPr lang="cs-CZ" u="sng" dirty="0" smtClean="0"/>
              <a:t>postavu</a:t>
            </a:r>
            <a:r>
              <a:rPr lang="cs-CZ" dirty="0" smtClean="0"/>
              <a:t> a zároveň vzdělanou a duchaplnou </a:t>
            </a:r>
            <a:r>
              <a:rPr lang="cs-CZ" u="sng" dirty="0" smtClean="0"/>
              <a:t>duši</a:t>
            </a:r>
            <a:r>
              <a:rPr lang="cs-CZ" dirty="0" smtClean="0"/>
              <a:t>.</a:t>
            </a:r>
          </a:p>
          <a:p>
            <a:r>
              <a:rPr lang="cs-CZ" dirty="0" smtClean="0"/>
              <a:t>Řecko je kolébkou </a:t>
            </a:r>
            <a:r>
              <a:rPr lang="cs-CZ" u="sng" dirty="0" smtClean="0"/>
              <a:t>olympijských her </a:t>
            </a:r>
            <a:r>
              <a:rPr lang="cs-CZ" dirty="0" smtClean="0"/>
              <a:t>i první vědy – </a:t>
            </a:r>
            <a:r>
              <a:rPr lang="cs-CZ" u="sng" dirty="0" smtClean="0"/>
              <a:t>filosofie</a:t>
            </a:r>
            <a:r>
              <a:rPr lang="cs-CZ" dirty="0" smtClean="0"/>
              <a:t> (milovník moudrosti).</a:t>
            </a:r>
          </a:p>
          <a:p>
            <a:r>
              <a:rPr lang="cs-CZ" dirty="0" smtClean="0"/>
              <a:t>Učenci hledali </a:t>
            </a:r>
            <a:r>
              <a:rPr lang="cs-CZ" b="1" dirty="0" smtClean="0"/>
              <a:t>logos</a:t>
            </a:r>
            <a:r>
              <a:rPr lang="cs-CZ" dirty="0" smtClean="0"/>
              <a:t> = řád  ve vesmíru,  který nás obklopuje.</a:t>
            </a:r>
          </a:p>
          <a:p>
            <a:r>
              <a:rPr lang="cs-CZ" dirty="0" err="1" smtClean="0"/>
              <a:t>Hérakleitos</a:t>
            </a:r>
            <a:r>
              <a:rPr lang="cs-CZ" dirty="0" smtClean="0"/>
              <a:t>: „ Jediné je moudré – znát logos, který veskrze všechno řídí.“</a:t>
            </a:r>
          </a:p>
          <a:p>
            <a:endParaRPr lang="cs-CZ" dirty="0"/>
          </a:p>
        </p:txBody>
      </p:sp>
      <p:sp>
        <p:nvSpPr>
          <p:cNvPr id="23554" name="AutoShape 2" descr="data:image/jpeg;base64,/9j/4AAQSkZJRgABAQAAAQABAAD/2wCEAAkGBxMSEhUUExIWFRUXGBkXGBIXGBgXFxQXGBQXHBUXFxcYHCggGholGxcXITEhJSkrLi4uGB8zODMsNygtLy0BCgoKDg0OFxAQFywcHBwsLCwsLCwsLCwsLCwsLCwsLCwsLCwsNywsLCwsLCwsLCwsLCw3NywsLCwsLCssNzcsK//AABEIAQMAwgMBIgACEQEDEQH/xAAcAAEAAgMBAQEAAAAAAAAAAAAABQYDBAcCAQj/xABBEAABAwEFBQMJBQcEAwAAAAABAAIDEQQFEiExBkFRYXETgZEHIjJCUqGxwdEUI2JyglOSorLC4fAWM0PxCHPi/8QAFwEBAQEBAAAAAAAAAAAAAAAAAAECA//EAB0RAQEBAQADAAMAAAAAAAAAAAABEQISITFBUWH/2gAMAwEAAhEDEQA/AOGoiICIp3Zy52TNe98jWtYWggmnpVoa9xyQQSK8iywtBYWNc055AEHmOB5rTn2ZgfXs5nRnc17cTemMZjvBRcVJFL2zZu0R5hvat9qLzx3j0h3gKJIoiPiIiAiIgIiICIiAiIgIiICIiAiIgIiICIiArVsxGz7O95bVwkwnOmRbVuLwfTvVVUzsvebIZC2avYSjBJQVLPYlaPaYc+YxDegnmPplh8FkZagPVK27xux8OGpa5jxiZKw4o5G8WO39NQtItUVswvadDTpkQvdpjx+kBIPxtDqd5FQtAs8VngtJGTv3uHVF1ifctlf6UT4z7UTvix9R4EKJtWyrq/cStlG5p+6ef0uOHwcVcWEUo5e22Jknok1TSxy2eBzHFr2ua4ZFrgQR1BzCxrpN4XTFKA20B9Rk2ZlMbRwNcnN5btxGdYG0bEvz7G0RScGuJiee5/mfxqsqoi2rwu6WB2GWNzDuxCgdzadHDmMlqoCIiAiIgIiICIiAiIgIiICIiAiIgsGzm1ctlaYnNbPZ3GrrPJ6NfajdrG/mO8FWOO1WSfOCbsz+xnIa4Hg1/ou+K54iDozrvkHqHqMwe8LWtcPZNxSEMHF2/oNSeiosczm+i4joSPgvj3kmpJJ4k1UxdSse0ErZC4HEyv8AtuzFN3Q9Fd9mdsLISBKDA7i6rmH9QFR3inNcxRMNfoH7HDaWY4XskbxaQ4dMlXbxuZzM25jgfkVyy7Lzms78cMjo3cWnXkRoRyK6VcHlHimAjtjRG7TtW1wE8xq3rmOiozXVZBIHMmZ2sXrQuJpU6EHVpHEUKiby2YsB0ZaITxD2yN64XNr/ABLoFhsjS4PYQ5jxTE01DgRkQRrmoi+bFWtKGlchqM96mrjlV77OvhBexwmiHrtBBb+dhzb1zHNQq6JnHJl4ct4VZ2iuR0bzJG0mI55CvZ8QeA4FNSxAoi9RxlxDWgkkgBoFSSdAANSqj41pJoMyd3FSY2dteEu+zyhoFSS0jLPcczoV0jZ+4orBE1xANqdq+mIsNKuYw6MoKjFqaHdRaN828lpGIGpq457sqUGeu81PNFxzSWJzTRwLTwIofArwrtPYhM0NeCd7SNR3001VNniLXFp1BI8CiMaIiAiIgIiICIiAiIgIiICIiAiKX2Y2elt0wijFAM3yEebG3eTxPAbz4oJ7yYfbDaAIXObAHAzVzjw7xQ+uQKCmfcCrdtG9zJXFpINTn3q03ddkdniZDEKRsHjxc473EqtbRSB7ieqjUV2aZzzV1K8VmE1ACDSiw0XmThxIHvRXsbDm3NdJBgicNSThY87/ADd3UZclYdmNjIrEDJjbNaAD97pHCSPUBzJ/FSvDepe56NhwtyHLeVsW3JgA01+SqK7M/s2GvnF5d+mu7pu/7UVa7OHUIIBppqAFK3kARQLSY1riGn02gnLe2uVeaitKzso4mutB17uCp21sIbaDQUxNDviPkuhSWYNpU0B17hp0XNtoLb2073A1aDhaeIblXv170So1ERVkREQEREBERAREQEREBERBlstndI9rGNLnvIa1o1LiaADvX6G2Z2fZd9mbC2he4VkkHryEZ9w0A4cyVRfIrs7ie+2yN82P7uKu95HnuH5WmnV3JdOvU0y3g17q/wBlFYC37p2eeQ71Rb1bQkFW21W0NLq6OpXkRvVTvkb61G4hFiEXi0HKg1+CCu7/AKXgmiCZu6++zYATmPepCO++2ic0emDkOLf7fRVhgBWWID+3JZVt262wtcMdqjFK1AdiOY0wszqNyrr9qWRO+6aZD60hOGvJoIOXM+Cq9siwSPb7LiPArCtYzqWvnaCa0nzjRtcmN05V4qJRFUEREBERAREQEREBERAREQFnsNjfNIyKJpc97g1rRqSTl/2sC6p5B7kxTy2t7fMjaY2OP7R9MWHmGVB/Og6Ldtkbd9jhs484Rto8j1nEkyOAPFxPuWibyZaDVjq4TQ8T3La20dSNxacqLmVgvAwyYxvFD4rKrNtBaRmFW4pCXhlciQOlTqs9ttZlOIabytcMow8Tv3jgo03b1hDPNaKBQ7yps1mbU+kNefNY7PcUknotJTTEK1yy2dpoXLdtdzyM9JpHPd4rJPBhYMtyCn7T2Ef7zd5o8c6ZOCryuV5sxQPHInwz+Spq1GaIiKoIiICIiAiIgIiICIiAiIg2rssD7RLHDE3E+RwY0cyaZ8BvJ3BfqC5boZYrLHZ48xG2hd7bzm9x6uJPu3LkXkDuwSW6SZwBEMRw8nyHCCP04/FdztDasPFBy3be3kOwtJFdeB6hUpqve1l1YnEqlywYT0+Cw0y2cVGGtBUH/OVVZ7ruMnM8deKjLmsmJWe22z7FZJJqnzWkhp0xaMb3uIRWW87VZLCwOnkDajJmr3/lYM6c9OaoF9eVSRxLbLCyKPMVeMTzXfRpDW+9UC22ySZ5kle57zq5xJJ7ysC1jPktVj2rttomhifOcLpGNwtaxgILxkcAFR1V2v54aA0hc52MbW22f84PgCV0Dac/FSrFWvV+GCQ8gB1cQPhXwVOVn2mP3Lfzj+VyrCsSiIiqCIiAiIgIiICIiAiIgIiIO1f+PUIEdsk3l0Te5okP9XuXV55KtK4n5Br1DJbTZyc5GNkaOcZIcBzo8H9K606050UtWRC3tHiqCqbeN2ipor9bBUKvW2zb1hpVbrtfYSDHUsrmN45j6KC8qO0LpZ/s7HfcxhpoNHvLa4jxADqDvU9ekO9UjaO7iSZW56YxwoKYumWas+l+K+iItsJjZCXDbbOT+0A/ey+av21Dv5vquYWB7hLGWirg9pAG8hwp711baBzQ2jhU/NZ6aijbTP8Au2Di6vgP/pVtTe07s4xyJ8TT+lQisSiIiqCIiAiIgIiICIiAiIgIiINu67wks8rJonYXsNQfiDxBFQRwK65cvlIs8xaZD2LvWa70Rxo7SnWhXGEUsXX6eEwIBBBBFQRmCDpQqNtQ1XMPJ9tn2FLNO77onzHn/iJOh/AT4Hlp02Z2VQoqu3hDVVy1Qlp/zNXC1MqoO3xcllXOr8u3snYm+g7T8J9n6KLXQ5rIHtLHCoIzHwIVUGzszpxCxtScw/RuEaucdwFc+7WorqdJYmvJzdeKR1oePNiybXfIR8h8QpO9rT2kpNagLLJOyCFlmh0b6T973E+cabvkKBaEkzYWGV+gya39o/c3pvPJPp8VzamSs2H2GNaeubj/ADKHXuaQucXONS4kk8STUleFpkREQEREBERAREQEREBERAREQEREBdI8m19ue11nc4l7POjB3s0c0dMiORO4Lm6z2G1vhkbIw0c01B/zduUs1ZXb5H1IByXy23dUAhYtm70ZbYQ9oFRTHHqWO+nAqYiZhqx1S06byD81zn9bz9ISzXYwVdIdBXDxHE8qqv3ne5JLY6NHL/M1vbR2stDmtqHS1cQci2JuTARuLjuVdssBJoSOfBqQr46RsTO1lrgrQAZF7vZbX3ncO6tVve832h+J1A0ZMjHosHAcTxOpXq/Lf20pIJwNGFgO5o305mru9R66SMWiIiqCIiAiIgIiICIiAiIgIiICIiAiIgIi27uu2a0OwwxPkdwaCaV4nQDmUGzs7fktjmEsZ5OYfRe3e0/Xcv0KHjB2lKebiAO4kZA9FzzYnyfCJwmtlC8ZshBDg0+08jIngBUb+l9vS0ARADesWtRQLyBqTJQyPzcRoCMg0cgPiVAbQQllme5p1c1p3UYQcVOpwjoTxUxe8tZOix2+zYrG/KtRJ4ta0j3gLM9Vq/HNkRF1cxERAREQEREBERAREQEREBERAREQEXuGJz3BrGlziaBrQSSeAAzJXUdkvJq1gE1vpXUWcHIf+wjX8o7zuUtEJ5PdiBa/v7RVtnaaADIzOGoB3NG8joN9Onvlis7METWxsGjGgNHu1PNa99XmGNDYwA0DCAKANA0AA+Cq9ptLnZkrn1XSRNTXzwW5e02QHBvyVTLlLyS47Pjr6uHvGR+qkq2KvbH1cpixihgB0e01HIvePkFCzelTopy1DDLE32BE3p5rS7+IuVtSOV26Ds5Hs9hzm/uuI+SwKa2zs/Z260DjIX/v0f8A1KFXVzEREBERAREQEREBERAREQEREGxYLDJO8RxRukedGtFTzPIc1cbq8l9sloZDHCN4ccbwPysqPeF58ldsDJ5WaPkZRruTXVc0dcj+ldeEvZMqdaLNqyIe49mLPdzKxgGUihnfm88mgZNHId5Kjr2vMuqO0J6KNvq93OL3Okoxurq5D6nkFRL12ke6rYqsb7fru7/VHTPms+616i02+8I2ZySAb6E1d4aqDt21gGUTK/idp3N3qqOcSak1PFfFZxPyl6We476fJIWSuqTUtOQoeFBlSnwV5u4Vsrh+M+9rVyaxSYZGOG5wPvXVLmeexk/NX3EfJTqZVl9IpzMUlOJp4lSFskrI534yf4lH2IkzR/nb/MFsvacBos1qK75ToA224h/yRRO8GYP6FUlevKLDjistoHsmJ3dm0ePaKirrPjnRERVBERAREQEREBERAREQEREFh2AbW8LOPxHwDHV9y6tf1sNcA1Jy6bvf8FS/JrYo2RSWpwq8Esb+AUGI9TWnQHitram+uxixj/dkqGfgG93d8SFjr3cbnxVNtLwD5uyYfMiyNPWk9dx40Pm93NV1fSV8WpMYoiIqPrRU0C65dEVGSDkPcCuVXdHiljbxe0eLguyXfAezdQZncVjtvlVxWJ7XUrRwPWhrRSjo6NdQ1yyPEbj4KXgulpbWTM1rRY57vAFGinALOLqt3i3trFPEaVjAmZXcWHzqfoLlzhdZs9nwSDGKsNWvAzqxwIdXuK5feVjdDK+J2rHFtdK0OThyIoRyIW+fjPTWREWmRERAREQEREBERAREQSVx3HNa3lkLQaCrnE0a0cz9FZ7P5MrQfTmhb0xO/pCj9hr0fZ+1LACXYAaiuXnK1SbXTVNGs7wfqsXrK1OdbzbidZoRDBGXCuJxLm1e87yTQUoNFFX1sbLante54ZRobhNDoSa1DufuWR21doIywA/l/uvDdo597s+VBT3KauNVnk19q0eDVkb5No99od+6AvYv6f265cq9chqvLr6nNfPP0V1Me2eTiHfNIe5oWxH5PrMNS89T9KLRF6TftHeK8/bpDq95/UU0xOWHY+zRPD2NOJuhLnGmVNCaKfjIY2gzKo3219Dm7Pmclh+1Se27xKir9joOKiL1vVzDQRu/NQnwoFVnTvpm93iV5jmeK+c7uJRW3JfknEVABIpwNNN1QvkVjgtcrhOzzsNA8FzXHDlnnnlxHqrVdaX0pjd3klYxaXg+keuVVUaV+bGvj86AmVvs0o9vd63dnyVXewtJBBBGoORHUK9xXrM3/kPuUZtLaTLHifRzm0o6gDgK6VAzHJalZsVVERVBERAREQEREBERBP7JCrpByB8DT5qYtcOE6ZHNU2zWl8bsTHFp4hbUl8TOpifWnIfJYvNt1udYsrF7aFWGXs8bmnx+qzMv149Rvv8Aqp40vUWMNX0KvjaB3sN8SvTdoj+zHiVcqbFgaF7oq5/qN37NviV5/wBRv9hvvTKbFlwJgVXftDKdA0c6H6odoZeDfA/VPGmrMWLHWqrgv+Xg3wP1XkX7L+HwP1Txq7FgkNFhD81ASXtIeHgvIvOTiPBPE2LIdVHX3lGeo+ajhe8vEeCxWq3vkFHEUrXIUVkZtaqIi0giIgIiICIiAiIgIiICIiAiIgIiICIiAiIgIiICIiAiIgIiICIiD//Z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556" name="AutoShape 4" descr="data:image/jpeg;base64,/9j/4AAQSkZJRgABAQAAAQABAAD/2wCEAAkGBxMSEhUUExIWFRUXGBkXGBIXGBgXFxQXGBQXHBUXFxcYHCggGholGxcXITEhJSkrLi4uGB8zODMsNygtLy0BCgoKDg0OFxAQFywcHBwsLCwsLCwsLCwsLCwsLCwsLCwsLCwsNywsLCwsLCwsLCwsLCw3NywsLCwsLCssNzcsK//AABEIAQMAwgMBIgACEQEDEQH/xAAcAAEAAgMBAQEAAAAAAAAAAAAABQYDBAcCAQj/xABBEAABAwEFBQMJBQcEAwAAAAABAAIDEQQFEiExBkFRYXETgZEHIjJCUqGxwdEUI2JyglOSorLC4fAWM0PxCHPi/8QAFwEBAQEBAAAAAAAAAAAAAAAAAAECA//EAB0RAQEBAQADAAMAAAAAAAAAAAABEQISITFBUWH/2gAMAwEAAhEDEQA/AOGoiICIp3Zy52TNe98jWtYWggmnpVoa9xyQQSK8iywtBYWNc055AEHmOB5rTn2ZgfXs5nRnc17cTemMZjvBRcVJFL2zZu0R5hvat9qLzx3j0h3gKJIoiPiIiAiIgIiICIiAiIgIiICIiAiIgIiICIiArVsxGz7O95bVwkwnOmRbVuLwfTvVVUzsvebIZC2avYSjBJQVLPYlaPaYc+YxDegnmPplh8FkZagPVK27xux8OGpa5jxiZKw4o5G8WO39NQtItUVswvadDTpkQvdpjx+kBIPxtDqd5FQtAs8VngtJGTv3uHVF1ifctlf6UT4z7UTvix9R4EKJtWyrq/cStlG5p+6ef0uOHwcVcWEUo5e22Jknok1TSxy2eBzHFr2ua4ZFrgQR1BzCxrpN4XTFKA20B9Rk2ZlMbRwNcnN5btxGdYG0bEvz7G0RScGuJiee5/mfxqsqoi2rwu6WB2GWNzDuxCgdzadHDmMlqoCIiAiIgIiICIiAiIgIiICIiAiIgsGzm1ctlaYnNbPZ3GrrPJ6NfajdrG/mO8FWOO1WSfOCbsz+xnIa4Hg1/ou+K54iDozrvkHqHqMwe8LWtcPZNxSEMHF2/oNSeiosczm+i4joSPgvj3kmpJJ4k1UxdSse0ErZC4HEyv8AtuzFN3Q9Fd9mdsLISBKDA7i6rmH9QFR3inNcxRMNfoH7HDaWY4XskbxaQ4dMlXbxuZzM25jgfkVyy7Lzms78cMjo3cWnXkRoRyK6VcHlHimAjtjRG7TtW1wE8xq3rmOiozXVZBIHMmZ2sXrQuJpU6EHVpHEUKiby2YsB0ZaITxD2yN64XNr/ABLoFhsjS4PYQ5jxTE01DgRkQRrmoi+bFWtKGlchqM96mrjlV77OvhBexwmiHrtBBb+dhzb1zHNQq6JnHJl4ct4VZ2iuR0bzJG0mI55CvZ8QeA4FNSxAoi9RxlxDWgkkgBoFSSdAANSqj41pJoMyd3FSY2dteEu+zyhoFSS0jLPcczoV0jZ+4orBE1xANqdq+mIsNKuYw6MoKjFqaHdRaN828lpGIGpq457sqUGeu81PNFxzSWJzTRwLTwIofArwrtPYhM0NeCd7SNR3001VNniLXFp1BI8CiMaIiAiIgIiICIiAiIgIiICIiAiKX2Y2elt0wijFAM3yEebG3eTxPAbz4oJ7yYfbDaAIXObAHAzVzjw7xQ+uQKCmfcCrdtG9zJXFpINTn3q03ddkdniZDEKRsHjxc473EqtbRSB7ieqjUV2aZzzV1K8VmE1ACDSiw0XmThxIHvRXsbDm3NdJBgicNSThY87/ADd3UZclYdmNjIrEDJjbNaAD97pHCSPUBzJ/FSvDepe56NhwtyHLeVsW3JgA01+SqK7M/s2GvnF5d+mu7pu/7UVa7OHUIIBppqAFK3kARQLSY1riGn02gnLe2uVeaitKzso4mutB17uCp21sIbaDQUxNDviPkuhSWYNpU0B17hp0XNtoLb2073A1aDhaeIblXv170So1ERVkREQEREBERAREQEREBERBlstndI9rGNLnvIa1o1LiaADvX6G2Z2fZd9mbC2he4VkkHryEZ9w0A4cyVRfIrs7ie+2yN82P7uKu95HnuH5WmnV3JdOvU0y3g17q/wBlFYC37p2eeQ71Rb1bQkFW21W0NLq6OpXkRvVTvkb61G4hFiEXi0HKg1+CCu7/AKXgmiCZu6++zYATmPepCO++2ic0emDkOLf7fRVhgBWWID+3JZVt262wtcMdqjFK1AdiOY0wszqNyrr9qWRO+6aZD60hOGvJoIOXM+Cq9siwSPb7LiPArCtYzqWvnaCa0nzjRtcmN05V4qJRFUEREBERAREQEREBERAREQFnsNjfNIyKJpc97g1rRqSTl/2sC6p5B7kxTy2t7fMjaY2OP7R9MWHmGVB/Og6Ldtkbd9jhs484Rto8j1nEkyOAPFxPuWibyZaDVjq4TQ8T3La20dSNxacqLmVgvAwyYxvFD4rKrNtBaRmFW4pCXhlciQOlTqs9ttZlOIabytcMow8Tv3jgo03b1hDPNaKBQ7yps1mbU+kNefNY7PcUknotJTTEK1yy2dpoXLdtdzyM9JpHPd4rJPBhYMtyCn7T2Ef7zd5o8c6ZOCryuV5sxQPHInwz+Spq1GaIiKoIiICIiAiIgIiICIiAiIg2rssD7RLHDE3E+RwY0cyaZ8BvJ3BfqC5boZYrLHZ48xG2hd7bzm9x6uJPu3LkXkDuwSW6SZwBEMRw8nyHCCP04/FdztDasPFBy3be3kOwtJFdeB6hUpqve1l1YnEqlywYT0+Cw0y2cVGGtBUH/OVVZ7ruMnM8deKjLmsmJWe22z7FZJJqnzWkhp0xaMb3uIRWW87VZLCwOnkDajJmr3/lYM6c9OaoF9eVSRxLbLCyKPMVeMTzXfRpDW+9UC22ySZ5kle57zq5xJJ7ysC1jPktVj2rttomhifOcLpGNwtaxgILxkcAFR1V2v54aA0hc52MbW22f84PgCV0Dac/FSrFWvV+GCQ8gB1cQPhXwVOVn2mP3Lfzj+VyrCsSiIiqCIiAiIgIiICIiAiIgIiIO1f+PUIEdsk3l0Te5okP9XuXV55KtK4n5Br1DJbTZyc5GNkaOcZIcBzo8H9K606050UtWRC3tHiqCqbeN2ipor9bBUKvW2zb1hpVbrtfYSDHUsrmN45j6KC8qO0LpZ/s7HfcxhpoNHvLa4jxADqDvU9ekO9UjaO7iSZW56YxwoKYumWas+l+K+iItsJjZCXDbbOT+0A/ey+av21Dv5vquYWB7hLGWirg9pAG8hwp711baBzQ2jhU/NZ6aijbTP8Au2Di6vgP/pVtTe07s4xyJ8TT+lQisSiIiqCIiAiIgIiICIiAiIgIiINu67wks8rJonYXsNQfiDxBFQRwK65cvlIs8xaZD2LvWa70Rxo7SnWhXGEUsXX6eEwIBBBBFQRmCDpQqNtQ1XMPJ9tn2FLNO77onzHn/iJOh/AT4Hlp02Z2VQoqu3hDVVy1Qlp/zNXC1MqoO3xcllXOr8u3snYm+g7T8J9n6KLXQ5rIHtLHCoIzHwIVUGzszpxCxtScw/RuEaucdwFc+7WorqdJYmvJzdeKR1oePNiybXfIR8h8QpO9rT2kpNagLLJOyCFlmh0b6T973E+cabvkKBaEkzYWGV+gya39o/c3pvPJPp8VzamSs2H2GNaeubj/ADKHXuaQucXONS4kk8STUleFpkREQEREBERAREQEREBERAREQEREBdI8m19ue11nc4l7POjB3s0c0dMiORO4Lm6z2G1vhkbIw0c01B/zduUs1ZXb5H1IByXy23dUAhYtm70ZbYQ9oFRTHHqWO+nAqYiZhqx1S06byD81zn9bz9ISzXYwVdIdBXDxHE8qqv3ne5JLY6NHL/M1vbR2stDmtqHS1cQci2JuTARuLjuVdssBJoSOfBqQr46RsTO1lrgrQAZF7vZbX3ncO6tVve832h+J1A0ZMjHosHAcTxOpXq/Lf20pIJwNGFgO5o305mru9R66SMWiIiqCIiAiIgIiICIiAiIgIiICIiAiIgIi27uu2a0OwwxPkdwaCaV4nQDmUGzs7fktjmEsZ5OYfRe3e0/Xcv0KHjB2lKebiAO4kZA9FzzYnyfCJwmtlC8ZshBDg0+08jIngBUb+l9vS0ARADesWtRQLyBqTJQyPzcRoCMg0cgPiVAbQQllme5p1c1p3UYQcVOpwjoTxUxe8tZOix2+zYrG/KtRJ4ta0j3gLM9Vq/HNkRF1cxERAREQEREBERAREQEREBERAREQEXuGJz3BrGlziaBrQSSeAAzJXUdkvJq1gE1vpXUWcHIf+wjX8o7zuUtEJ5PdiBa/v7RVtnaaADIzOGoB3NG8joN9Onvlis7METWxsGjGgNHu1PNa99XmGNDYwA0DCAKANA0AA+Cq9ptLnZkrn1XSRNTXzwW5e02QHBvyVTLlLyS47Pjr6uHvGR+qkq2KvbH1cpixihgB0e01HIvePkFCzelTopy1DDLE32BE3p5rS7+IuVtSOV26Ds5Hs9hzm/uuI+SwKa2zs/Z260DjIX/v0f8A1KFXVzEREBERAREQEREBERAREQEREGxYLDJO8RxRukedGtFTzPIc1cbq8l9sloZDHCN4ccbwPysqPeF58ldsDJ5WaPkZRruTXVc0dcj+ldeEvZMqdaLNqyIe49mLPdzKxgGUihnfm88mgZNHId5Kjr2vMuqO0J6KNvq93OL3Okoxurq5D6nkFRL12ke6rYqsb7fru7/VHTPms+616i02+8I2ZySAb6E1d4aqDt21gGUTK/idp3N3qqOcSak1PFfFZxPyl6We476fJIWSuqTUtOQoeFBlSnwV5u4Vsrh+M+9rVyaxSYZGOG5wPvXVLmeexk/NX3EfJTqZVl9IpzMUlOJp4lSFskrI534yf4lH2IkzR/nb/MFsvacBos1qK75ToA224h/yRRO8GYP6FUlevKLDjistoHsmJ3dm0ePaKirrPjnRERVBERAREQEREBERAREQEREFh2AbW8LOPxHwDHV9y6tf1sNcA1Jy6bvf8FS/JrYo2RSWpwq8Esb+AUGI9TWnQHitram+uxixj/dkqGfgG93d8SFjr3cbnxVNtLwD5uyYfMiyNPWk9dx40Pm93NV1fSV8WpMYoiIqPrRU0C65dEVGSDkPcCuVXdHiljbxe0eLguyXfAezdQZncVjtvlVxWJ7XUrRwPWhrRSjo6NdQ1yyPEbj4KXgulpbWTM1rRY57vAFGinALOLqt3i3trFPEaVjAmZXcWHzqfoLlzhdZs9nwSDGKsNWvAzqxwIdXuK5feVjdDK+J2rHFtdK0OThyIoRyIW+fjPTWREWmRERAREQEREBERAREQSVx3HNa3lkLQaCrnE0a0cz9FZ7P5MrQfTmhb0xO/pCj9hr0fZ+1LACXYAaiuXnK1SbXTVNGs7wfqsXrK1OdbzbidZoRDBGXCuJxLm1e87yTQUoNFFX1sbLante54ZRobhNDoSa1DufuWR21doIywA/l/uvDdo597s+VBT3KauNVnk19q0eDVkb5No99od+6AvYv6f265cq9chqvLr6nNfPP0V1Me2eTiHfNIe5oWxH5PrMNS89T9KLRF6TftHeK8/bpDq95/UU0xOWHY+zRPD2NOJuhLnGmVNCaKfjIY2gzKo3219Dm7Pmclh+1Se27xKir9joOKiL1vVzDQRu/NQnwoFVnTvpm93iV5jmeK+c7uJRW3JfknEVABIpwNNN1QvkVjgtcrhOzzsNA8FzXHDlnnnlxHqrVdaX0pjd3klYxaXg+keuVVUaV+bGvj86AmVvs0o9vd63dnyVXewtJBBBGoORHUK9xXrM3/kPuUZtLaTLHifRzm0o6gDgK6VAzHJalZsVVERVBERAREQEREBERBP7JCrpByB8DT5qYtcOE6ZHNU2zWl8bsTHFp4hbUl8TOpifWnIfJYvNt1udYsrF7aFWGXs8bmnx+qzMv149Rvv8Aqp40vUWMNX0KvjaB3sN8SvTdoj+zHiVcqbFgaF7oq5/qN37NviV5/wBRv9hvvTKbFlwJgVXftDKdA0c6H6odoZeDfA/VPGmrMWLHWqrgv+Xg3wP1XkX7L+HwP1Txq7FgkNFhD81ASXtIeHgvIvOTiPBPE2LIdVHX3lGeo+ajhe8vEeCxWq3vkFHEUrXIUVkZtaqIi0giIgIiICIiAiIgIiICIiAiIgIiICIiAiIgIiICIiAiIgIiICIiD//Z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560" name="AutoShape 8" descr="data:image/jpeg;base64,/9j/4AAQSkZJRgABAQAAAQABAAD/2wCEAAkGBxMSEhUUExIWFRUXGBkXGBIXGBgXFxQXGBQXHBUXFxcYHCggGholGxcXITEhJSkrLi4uGB8zODMsNygtLy0BCgoKDg0OFxAQFywcHBwsLCwsLCwsLCwsLCwsLCwsLCwsLCwsNywsLCwsLCwsLCwsLCw3NywsLCwsLCssNzcsK//AABEIAQMAwgMBIgACEQEDEQH/xAAcAAEAAgMBAQEAAAAAAAAAAAAABQYDBAcCAQj/xABBEAABAwEFBQMJBQcEAwAAAAABAAIDEQQFEiExBkFRYXETgZEHIjJCUqGxwdEUI2JyglOSorLC4fAWM0PxCHPi/8QAFwEBAQEBAAAAAAAAAAAAAAAAAAECA//EAB0RAQEBAQADAAMAAAAAAAAAAAABEQISITFBUWH/2gAMAwEAAhEDEQA/AOGoiICIp3Zy52TNe98jWtYWggmnpVoa9xyQQSK8iywtBYWNc055AEHmOB5rTn2ZgfXs5nRnc17cTemMZjvBRcVJFL2zZu0R5hvat9qLzx3j0h3gKJIoiPiIiAiIgIiICIiAiIgIiICIiAiIgIiICIiArVsxGz7O95bVwkwnOmRbVuLwfTvVVUzsvebIZC2avYSjBJQVLPYlaPaYc+YxDegnmPplh8FkZagPVK27xux8OGpa5jxiZKw4o5G8WO39NQtItUVswvadDTpkQvdpjx+kBIPxtDqd5FQtAs8VngtJGTv3uHVF1ifctlf6UT4z7UTvix9R4EKJtWyrq/cStlG5p+6ef0uOHwcVcWEUo5e22Jknok1TSxy2eBzHFr2ua4ZFrgQR1BzCxrpN4XTFKA20B9Rk2ZlMbRwNcnN5btxGdYG0bEvz7G0RScGuJiee5/mfxqsqoi2rwu6WB2GWNzDuxCgdzadHDmMlqoCIiAiIgIiICIiAiIgIiICIiAiIgsGzm1ctlaYnNbPZ3GrrPJ6NfajdrG/mO8FWOO1WSfOCbsz+xnIa4Hg1/ou+K54iDozrvkHqHqMwe8LWtcPZNxSEMHF2/oNSeiosczm+i4joSPgvj3kmpJJ4k1UxdSse0ErZC4HEyv8AtuzFN3Q9Fd9mdsLISBKDA7i6rmH9QFR3inNcxRMNfoH7HDaWY4XskbxaQ4dMlXbxuZzM25jgfkVyy7Lzms78cMjo3cWnXkRoRyK6VcHlHimAjtjRG7TtW1wE8xq3rmOiozXVZBIHMmZ2sXrQuJpU6EHVpHEUKiby2YsB0ZaITxD2yN64XNr/ABLoFhsjS4PYQ5jxTE01DgRkQRrmoi+bFWtKGlchqM96mrjlV77OvhBexwmiHrtBBb+dhzb1zHNQq6JnHJl4ct4VZ2iuR0bzJG0mI55CvZ8QeA4FNSxAoi9RxlxDWgkkgBoFSSdAANSqj41pJoMyd3FSY2dteEu+zyhoFSS0jLPcczoV0jZ+4orBE1xANqdq+mIsNKuYw6MoKjFqaHdRaN828lpGIGpq457sqUGeu81PNFxzSWJzTRwLTwIofArwrtPYhM0NeCd7SNR3001VNniLXFp1BI8CiMaIiAiIgIiICIiAiIgIiICIiAiKX2Y2elt0wijFAM3yEebG3eTxPAbz4oJ7yYfbDaAIXObAHAzVzjw7xQ+uQKCmfcCrdtG9zJXFpINTn3q03ddkdniZDEKRsHjxc473EqtbRSB7ieqjUV2aZzzV1K8VmE1ACDSiw0XmThxIHvRXsbDm3NdJBgicNSThY87/ADd3UZclYdmNjIrEDJjbNaAD97pHCSPUBzJ/FSvDepe56NhwtyHLeVsW3JgA01+SqK7M/s2GvnF5d+mu7pu/7UVa7OHUIIBppqAFK3kARQLSY1riGn02gnLe2uVeaitKzso4mutB17uCp21sIbaDQUxNDviPkuhSWYNpU0B17hp0XNtoLb2073A1aDhaeIblXv170So1ERVkREQEREBERAREQEREBERBlstndI9rGNLnvIa1o1LiaADvX6G2Z2fZd9mbC2he4VkkHryEZ9w0A4cyVRfIrs7ie+2yN82P7uKu95HnuH5WmnV3JdOvU0y3g17q/wBlFYC37p2eeQ71Rb1bQkFW21W0NLq6OpXkRvVTvkb61G4hFiEXi0HKg1+CCu7/AKXgmiCZu6++zYATmPepCO++2ic0emDkOLf7fRVhgBWWID+3JZVt262wtcMdqjFK1AdiOY0wszqNyrr9qWRO+6aZD60hOGvJoIOXM+Cq9siwSPb7LiPArCtYzqWvnaCa0nzjRtcmN05V4qJRFUEREBERAREQEREBERAREQFnsNjfNIyKJpc97g1rRqSTl/2sC6p5B7kxTy2t7fMjaY2OP7R9MWHmGVB/Og6Ldtkbd9jhs484Rto8j1nEkyOAPFxPuWibyZaDVjq4TQ8T3La20dSNxacqLmVgvAwyYxvFD4rKrNtBaRmFW4pCXhlciQOlTqs9ttZlOIabytcMow8Tv3jgo03b1hDPNaKBQ7yps1mbU+kNefNY7PcUknotJTTEK1yy2dpoXLdtdzyM9JpHPd4rJPBhYMtyCn7T2Ef7zd5o8c6ZOCryuV5sxQPHInwz+Spq1GaIiKoIiICIiAiIgIiICIiAiIg2rssD7RLHDE3E+RwY0cyaZ8BvJ3BfqC5boZYrLHZ48xG2hd7bzm9x6uJPu3LkXkDuwSW6SZwBEMRw8nyHCCP04/FdztDasPFBy3be3kOwtJFdeB6hUpqve1l1YnEqlywYT0+Cw0y2cVGGtBUH/OVVZ7ruMnM8deKjLmsmJWe22z7FZJJqnzWkhp0xaMb3uIRWW87VZLCwOnkDajJmr3/lYM6c9OaoF9eVSRxLbLCyKPMVeMTzXfRpDW+9UC22ySZ5kle57zq5xJJ7ysC1jPktVj2rttomhifOcLpGNwtaxgILxkcAFR1V2v54aA0hc52MbW22f84PgCV0Dac/FSrFWvV+GCQ8gB1cQPhXwVOVn2mP3Lfzj+VyrCsSiIiqCIiAiIgIiICIiAiIgIiIO1f+PUIEdsk3l0Te5okP9XuXV55KtK4n5Br1DJbTZyc5GNkaOcZIcBzo8H9K606050UtWRC3tHiqCqbeN2ipor9bBUKvW2zb1hpVbrtfYSDHUsrmN45j6KC8qO0LpZ/s7HfcxhpoNHvLa4jxADqDvU9ekO9UjaO7iSZW56YxwoKYumWas+l+K+iItsJjZCXDbbOT+0A/ey+av21Dv5vquYWB7hLGWirg9pAG8hwp711baBzQ2jhU/NZ6aijbTP8Au2Di6vgP/pVtTe07s4xyJ8TT+lQisSiIiqCIiAiIgIiICIiAiIgIiINu67wks8rJonYXsNQfiDxBFQRwK65cvlIs8xaZD2LvWa70Rxo7SnWhXGEUsXX6eEwIBBBBFQRmCDpQqNtQ1XMPJ9tn2FLNO77onzHn/iJOh/AT4Hlp02Z2VQoqu3hDVVy1Qlp/zNXC1MqoO3xcllXOr8u3snYm+g7T8J9n6KLXQ5rIHtLHCoIzHwIVUGzszpxCxtScw/RuEaucdwFc+7WorqdJYmvJzdeKR1oePNiybXfIR8h8QpO9rT2kpNagLLJOyCFlmh0b6T973E+cabvkKBaEkzYWGV+gya39o/c3pvPJPp8VzamSs2H2GNaeubj/ADKHXuaQucXONS4kk8STUleFpkREQEREBERAREQEREBERAREQEREBdI8m19ue11nc4l7POjB3s0c0dMiORO4Lm6z2G1vhkbIw0c01B/zduUs1ZXb5H1IByXy23dUAhYtm70ZbYQ9oFRTHHqWO+nAqYiZhqx1S06byD81zn9bz9ISzXYwVdIdBXDxHE8qqv3ne5JLY6NHL/M1vbR2stDmtqHS1cQci2JuTARuLjuVdssBJoSOfBqQr46RsTO1lrgrQAZF7vZbX3ncO6tVve832h+J1A0ZMjHosHAcTxOpXq/Lf20pIJwNGFgO5o305mru9R66SMWiIiqCIiAiIgIiICIiAiIgIiICIiAiIgIi27uu2a0OwwxPkdwaCaV4nQDmUGzs7fktjmEsZ5OYfRe3e0/Xcv0KHjB2lKebiAO4kZA9FzzYnyfCJwmtlC8ZshBDg0+08jIngBUb+l9vS0ARADesWtRQLyBqTJQyPzcRoCMg0cgPiVAbQQllme5p1c1p3UYQcVOpwjoTxUxe8tZOix2+zYrG/KtRJ4ta0j3gLM9Vq/HNkRF1cxERAREQEREBERAREQEREBERAREQEXuGJz3BrGlziaBrQSSeAAzJXUdkvJq1gE1vpXUWcHIf+wjX8o7zuUtEJ5PdiBa/v7RVtnaaADIzOGoB3NG8joN9Onvlis7METWxsGjGgNHu1PNa99XmGNDYwA0DCAKANA0AA+Cq9ptLnZkrn1XSRNTXzwW5e02QHBvyVTLlLyS47Pjr6uHvGR+qkq2KvbH1cpixihgB0e01HIvePkFCzelTopy1DDLE32BE3p5rS7+IuVtSOV26Ds5Hs9hzm/uuI+SwKa2zs/Z260DjIX/v0f8A1KFXVzEREBERAREQEREBERAREQEREGxYLDJO8RxRukedGtFTzPIc1cbq8l9sloZDHCN4ccbwPysqPeF58ldsDJ5WaPkZRruTXVc0dcj+ldeEvZMqdaLNqyIe49mLPdzKxgGUihnfm88mgZNHId5Kjr2vMuqO0J6KNvq93OL3Okoxurq5D6nkFRL12ke6rYqsb7fru7/VHTPms+616i02+8I2ZySAb6E1d4aqDt21gGUTK/idp3N3qqOcSak1PFfFZxPyl6We476fJIWSuqTUtOQoeFBlSnwV5u4Vsrh+M+9rVyaxSYZGOG5wPvXVLmeexk/NX3EfJTqZVl9IpzMUlOJp4lSFskrI534yf4lH2IkzR/nb/MFsvacBos1qK75ToA224h/yRRO8GYP6FUlevKLDjistoHsmJ3dm0ePaKirrPjnRERVBERAREQEREBERAREQEREFh2AbW8LOPxHwDHV9y6tf1sNcA1Jy6bvf8FS/JrYo2RSWpwq8Esb+AUGI9TWnQHitram+uxixj/dkqGfgG93d8SFjr3cbnxVNtLwD5uyYfMiyNPWk9dx40Pm93NV1fSV8WpMYoiIqPrRU0C65dEVGSDkPcCuVXdHiljbxe0eLguyXfAezdQZncVjtvlVxWJ7XUrRwPWhrRSjo6NdQ1yyPEbj4KXgulpbWTM1rRY57vAFGinALOLqt3i3trFPEaVjAmZXcWHzqfoLlzhdZs9nwSDGKsNWvAzqxwIdXuK5feVjdDK+J2rHFtdK0OThyIoRyIW+fjPTWREWmRERAREQEREBERAREQSVx3HNa3lkLQaCrnE0a0cz9FZ7P5MrQfTmhb0xO/pCj9hr0fZ+1LACXYAaiuXnK1SbXTVNGs7wfqsXrK1OdbzbidZoRDBGXCuJxLm1e87yTQUoNFFX1sbLante54ZRobhNDoSa1DufuWR21doIywA/l/uvDdo597s+VBT3KauNVnk19q0eDVkb5No99od+6AvYv6f265cq9chqvLr6nNfPP0V1Me2eTiHfNIe5oWxH5PrMNS89T9KLRF6TftHeK8/bpDq95/UU0xOWHY+zRPD2NOJuhLnGmVNCaKfjIY2gzKo3219Dm7Pmclh+1Se27xKir9joOKiL1vVzDQRu/NQnwoFVnTvpm93iV5jmeK+c7uJRW3JfknEVABIpwNNN1QvkVjgtcrhOzzsNA8FzXHDlnnnlxHqrVdaX0pjd3klYxaXg+keuVVUaV+bGvj86AmVvs0o9vd63dnyVXewtJBBBGoORHUK9xXrM3/kPuUZtLaTLHifRzm0o6gDgK6VAzHJalZsVVERVBERAREQEREBERBP7JCrpByB8DT5qYtcOE6ZHNU2zWl8bsTHFp4hbUl8TOpifWnIfJYvNt1udYsrF7aFWGXs8bmnx+qzMv149Rvv8Aqp40vUWMNX0KvjaB3sN8SvTdoj+zHiVcqbFgaF7oq5/qN37NviV5/wBRv9hvvTKbFlwJgVXftDKdA0c6H6odoZeDfA/VPGmrMWLHWqrgv+Xg3wP1XkX7L+HwP1Txq7FgkNFhD81ASXtIeHgvIvOTiPBPE2LIdVHX3lGeo+ajhe8vEeCxWq3vkFHEUrXIUVkZtaqIi0giIgIiICIiAiIgIiICIiAiIgIiICIiAiIgIiICIiAiIgIiICIiD//Z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Platón</a:t>
            </a:r>
            <a:r>
              <a:rPr lang="cs-CZ" dirty="0" smtClean="0"/>
              <a:t> popsal duši (psýché)  jako čistě duchovní nemateriální princip.                 Duše vstupuje do těla, tak ho oživuje a dává mu pohyb. Po smrti tělo opouští.</a:t>
            </a:r>
          </a:p>
          <a:p>
            <a:r>
              <a:rPr lang="cs-CZ" dirty="0" smtClean="0"/>
              <a:t>Spojením psyché (duše) a logos (ve významu věda) vznikl název psychologie = věda o duši.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Středověk</a:t>
            </a:r>
            <a:r>
              <a:rPr lang="cs-CZ" dirty="0" smtClean="0"/>
              <a:t> – spor duše s tělem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Řešil otázky vztahu </a:t>
            </a:r>
            <a:r>
              <a:rPr lang="cs-CZ" b="1" dirty="0" smtClean="0"/>
              <a:t>těla a duše</a:t>
            </a:r>
            <a:r>
              <a:rPr lang="cs-CZ" dirty="0" smtClean="0"/>
              <a:t>.</a:t>
            </a:r>
          </a:p>
          <a:p>
            <a:r>
              <a:rPr lang="cs-CZ" dirty="0" smtClean="0"/>
              <a:t>Tvrdil, že duše je cosi víc než tělo, které svádí ke hříchu.</a:t>
            </a:r>
          </a:p>
          <a:p>
            <a:r>
              <a:rPr lang="cs-CZ" dirty="0" smtClean="0"/>
              <a:t>Zásadní vliv na filosofii měla katolická církev.</a:t>
            </a:r>
          </a:p>
          <a:p>
            <a:r>
              <a:rPr lang="cs-CZ" dirty="0" smtClean="0"/>
              <a:t>Člověk se měl řídit Desaterem, aby jeho duše mohla přejít na „Onen svět.“</a:t>
            </a:r>
            <a:endParaRPr lang="cs-CZ" dirty="0"/>
          </a:p>
        </p:txBody>
      </p:sp>
      <p:sp>
        <p:nvSpPr>
          <p:cNvPr id="21506" name="AutoShape 2" descr="data:image/jpeg;base64,/9j/4AAQSkZJRgABAQAAAQABAAD/2wCEAAkGBxQSEBIUEhQUFBQUFBUUFBAUFBQPEA8QFBQWFhQUFBQYHCggGBolHBQUITEhJSkrLi4uFx8zODMsNygtLiwBCgoKDg0OGxAQGiwcHyQsLCwsLCwsLCwsLCwsLCwsLCwsLCwsLCwsLCwsLCwsLCwsLCwsLCwsLCwsLCwsLCwsLP/AABEIALcBEwMBIgACEQEDEQH/xAAcAAABBQEBAQAAAAAAAAAAAAAFAgMEBgcAAQj/xABBEAABAwIEAwQHBQUHBQAAAAABAAIDBBEFEiExBkFREyJhcQcUMoGRobEjQsHR8BVSYpLhQ1NygqKy8RYXJDNz/8QAGQEAAwEBAQAAAAAAAAAAAAAAAQIDAAQF/8QAJhEAAgIDAAICAgIDAQAAAAAAAAECEQMSIRMxQVEEIpHhUmGhI//aAAwDAQACEQMRAD8Aq0T092ygh1kiSosuVRO2yc+dW7hGI5Qeqo+FRmaQDkN1q+BUOVoST+h4fYaiNglh6SQmy5IOP3XoKaY5LzLAHLrgU1mSg5YFDt110i6S56YAtxTLykulUeSdCxkmeTPsor6lN1NQhU1XqptlowC3ra4VKBmpUrDmukdYIWM4JBZkpKcLSBc7DU+SkQUZbyUl0Yc0jqLJlF/JJyXwA4OMWPJjDXtH3XublZJb90pM2J3O6BuwWWWV8bpbMgLCXBtnPdqWhvINta68pcLe+QtzHL15lSybWqNixxfSDX0ZmnzxNuebhp81YKLC6jLYkDzJKsGHYeyNoDRZSKicMGu3MnRo96bx8/YEppekUTFcOkgkY97g/Pna2MODCXZCQS55AAG/y3KCUFE+QBsYfH22WRxL3SODLuDcpPslzdemytfFuHmoAkDwTGLxRXDGGQHXM8i4uNOQ8U5wlhrYi4Z+0du5+3etqGjkBtZFRriM5ufZfA5w/wAKimLyJHua+32biHNaQLEg73KnTYM0kkOeL8gRYfEIvdNOKaUE/YIya9Ab9iNH33/6fyTzMOaObviPyUt790w+oC1JD7SY6yBo6/FPNY3oFAFVp77fr4r31tG0LTCOYJJlCgGqTb6pDYygEhMuQsVXmuQ2G0MUmrVGjlMjrBB5Km6tfCOGl7gSu+VQR58LnKi6cG4TYAkLR6WGwQrAaENaEdC5ffWdb5xCXNUWcKYmpGXWaMmDTUWSm1YS5qS6iPpCFKmiy1ZNbOEsSIX2TglNkIWtm0QU7RNvkUMTrx1QtsDUk5lGnKbM6Znn0Q2HUWQq6XdAZKjVEK+pABVYq6rVJ7Z0xXAq+qV34NjHZB3M6rK21F1o3BFeDCG31Girj5LpH8iL04XQlPMgaGcuvmh3bJNRirWtN9LDfkuickkedpL4IOL5By+Gir+CYgPWHxk7GzT4bqHjuPBziG6kchqq1glW41ec83f0XFvcuHfhw3B2a8492zdzsVBr4rtHMhxLmnRrui9iku0KgTcV1RmkLo4zDmcIyC5khYx2V77k7XBGw1+KtLqOVqmFscqLRyuda7XNyxi1rmw15c7oBhWMf+QMl2h2UFt72JNjbwULEMSMrC7K4teARcEHqDr7lDwCMunb/iGnQKR14Ycbfo2Rkt/fy+QSuV+v0UCIkMvf+qddV2YFa/shr9DVS+wJ/wCUNqZ7Bv8Ahb82gpNfWaHVBZaoujb8PgbBSbLxhwIete1bbT48/wAE5FNf6ILDLv5hTKaTuk6aO95vZYZxoICTTfYpYdooTZN/10SjMgKSAf1qvFG7dcgEwvD4c7wFsXBuH2A0WacKUuZ91tXDUFmhdueXaOD8eNRstVJHZoTpXjDovHPSDnt16CmDIlB6xqHrLuzSWvToeiKMupwmX0gU4FeFZxQVJgqSjUOWkKOusmJGhTcEUjNldlgKhVETrK0OiCbfSg8kjxlVlM+xCmeVXauBwOoWrVNAOir+J4WCDogo0Xjmszt9RlUzCeInQPuNuYSsVw8AlA3QWKrGKZpNmsYZxpFIACbFS8ZrWmml55mloaN3OdoAPisgiu03GhWxcI8NGoomPqC7v2exrTlLWg3a4nqd1pRZCbhFWVrBppROW1EPZ9tE1rbWy54gbg+NiNfBKpsPa2e/jsrljGFsaWv1zMvlJN7XGqqGJVADg4aOG46qE30fDK00i5RSaBZfPG2WY1MzgAx5aMMOZva0jHNa/oSc13Zdc1tdCrdQ441wGuvTmqdUvHbGqnLmztmDo43M+xMUVgI7a94izwRfYHe6rjlbIZYNcZoOM4c2RpFgLCwtpsqxh9G2KYeBVndWgj9XQPERZ+YKTkjox3VMs8T9LfqxTVQe57vj0Qukrrjdey1p/W6LkBQdnTx3vrc9enkg9SQG2vsT8zf8VJqauzUCq6i9/FKWjFj8Uuo8SFPY7u29/wAdPwQSjve/T6lEhLoiaS6TWv1K6WRQ3T2+vvTEk6AupP7b9WXIX2i5YbUB8HUugK1TCHZQFSOFaSzWq7QssFbJK5HHjjUUgu6tTLsQCCVUpChOqSpvIy6wosZrk6ysVXFUU/HVobmeJFlbVp5tUq6ypUmOoTbk3jDrapKNSg7J082VNuK4BA1C8MqhdovDIjsDUm9ovHSqAZk1LOjsbQmTziyEVsgsUp8yF182hSuVlIworONv1Krsm6KYvJ3ihBKpDiLS9HFb1wTjLJKCCxF2MEbm32c0WI+SwYIjhMkzHfZFzQfaANg4Iyb+DnyQUkajxVioAIBVMbAZZb8rITgAkqZwXF9gXtIc64LhY2tvcXWg0GHBo2SRxPa2R8ijGkRqTBYyO8weeyruPU7f2nR04BLAHSO3cQCCBqdgC0Hwur6bNBJ0AFyegVKxTiWnirWSF5LOzka6zbnOCwAfJ3vCq4x+ianJ/InEM0bjlJtyumY6iVw9jMEYlljqOzdEQ5jtQR8wRyPgrRR0LQ0aBcuvaO/y0kUJhe3XI8eFrheSYsG+0CP8pV/np2gG4QCroxITpp1SuNDRyqXwVCpxiI7vt5gj8FCkxSDnI1WyXhyM7s+SH1HBMTuRHknjp82NKfP1AIxmAf2rfivf2/D/AHgPkCfwRMejuInnbp/ypsHo8gHJxVKx/wCyPkyf6/6Vl3E0H7x/ld+SbdxPD1P8p/JXiHgOlH9mD5qQzgylH9iz4I1j+mL5Mn2v4/szr/qmL+L4Llpg4Yg/umfyhct/5/T/AJNvP7X8f2Q8AprNCs7I9EMwiPQI20KYrZAmo7qDLhqsbI16+BbSwrK0VJ1AV56mQrM+nTLqdLoP5SvGMhJE5COyUV1GdhaXRjKa+SFHVqUyqShhZSjhxC2rA5RPRUhcahQ6ilcENmL29VuhSTDhnTMkyAOrnBNvxEo9GUA26ZCcRqN1AlxUhCa3E7opNjJJDOIS3JQ9dJLmKlUlPdXimJOSCGDYVnIJV8wfh+9g0f0QTh1trLSOHZAGuvbl8E6Rw5Zuyoy8MvhkY9uWzJHPy2IJDmkFt/PVE6KpDwdLEaFvRF8brWgEmyq2Dz553W2sb/HRTU2p0LrcW2OcW5/UpuzNnBoIN7GwcC6x62vbxWOVtEHhtswLWkFp9kvzkhzSOWUgEEDVpOt1p3pIqnRwRFm7nub7IfpludHC3K2vVZsMTedgD1yxRHw+6F0K74SdVTLl6PKPJCCXNdeV3dBvktp3hyJtt0stPhOgWKUeKT0wcWGPM8tHfs0RtYHEuLRa5JNvErTOEcZdVUjJXtDX3c1wb7BcxxbmbfkbbctlCUWm5HRGaaUfoIYtUAADqk0cOgJQ3FJL1DGqx0jAQPd8t0kVbLS/WKI5jCbDB8fqpdQRrbqR9EPdP3fIkfiPqi+Cro40jp+uaVmCHun+WqU2ce7dLYziTbri9RjKkGZazaksFcognXIWHUh4TKLBGGyKi4Vimg1R+HEQeaz4arLPC9PlyB01YpgqEykI4EtyRlTPbJQmWtGpj4YltiCZZIng9EV2LEQXGELhIlh6bgvSJLSgqDPhoPJGC4JJIQ1Qyk0VibBAeSg1GBBXQtCjVEYslcB1lZnFfgyrtZhpBWl4hGNVVsRaEIumdClaKxBQ2KJxRABJebLo3XICtZJliwGPZW1jyxhI5AnTwQTA6awCsNrN92ydLhxZH0qGLVb5KdsgkbmcGnsfvZXOtfzVjwjDmwssNSdXOO5P5KnVfZyVNJIzI0QvdmjcRH2bXb6uIza2KuNRXxvjeI5Y8xa4N74PeIICSEYrtGnJ+rM04yxySSrdEH2ja1paLBxBcL8xppl+BVdr69zQxrS89wEkkts83va1hYafnZIxLCZw7NM1wc5xzEkBuUC/X+nio2IYd2WW4AJ3HNjruGV1/vd1WSRFtjklcAyQXOZwIHezON3NsAAd99uq2PhujNLTxQO0LGC/QvPef/qLlSvRtXxU8kplGXOyLK4NGTZxdc8jq1aDJi9NJtPFfld7QkyRtcK4pau2BceqSydjv1ZWegqrsB6gKn8T1EZa1wkjJadQJGE2O2l0WwesBiaL8lzJNHe6lFUE5az2vA/MoXJW+0Otj9V5UygNOu5KEvmsbpG2UhFBDtdAev4GyXHNohsU/c/zO+F0nt9EA0HGT3AN146RDIqiwXstQtYuvScauy9QjN4rktjaozzDcYtbVWOhxi9tVm0chCI0lcQRqvSniTPMx/kNcZs2FVOYBHG7Km8JVGZoV4YzuricaZ3bWRzKvPWF5O1QJX2SMdKwrHVKSyqVYdW2So8SW2A8ZaRUpXrCr8VcpAq0dxHALmoXesIT6yvDUo7g0C5qUxLUocahNunR2MoDOJ1NgVUq+q1KK4xPuqnUyXK0es6IxpDjpUZwGhzOBKBU7LkK98PQaBXSObK6RYKCnygKbZeRjRLCsjgZ881z71BLibOkObUgkXHu99uafxbI2VrIbP7ozFlyM3Nov0+aIcR8MyxPLn5TdxGWNwcWjU3cCNBYjqilL6PqmwdlYbgH/wBjL2/lF0E1XDNOwVRkx95/fIIAj/i/i0O1ibWO3uTVfA4WY62rGhwcLBut3E8xYt1Oujnc0ZqqGSkfH6zG43fdsjCx12tItci50vqD4boHjZcZy52azM2d5sPZLm90bG9hbz1QXsMvQOyudZoJcdA3Tvbezbe/5KVi9I2nY1rzmlIJIBFo9Acu3iNeeqncP0slXI4UUTczG5nzTvHcLyQC0W335HZTf+2Na5xc90LiTckyuOp33YnJlRY4kEDmzQeP/Kv+KU01DKAblh9l33XC2oPiE1h3o3qmzRueY8udmciQucGAgnKMo10Wn4jSMlY5sjQ5p3B/DoVPJHb0dGDI8b70z5mLCRuvwTPbXHiPpyU+o4PdcmFwtya+4I/zDdQ5cCqGbtHucFyUeopR+GN9vyHRLEmiGzuLD3tEx+12Dcke4rKLfoLaRYO1ASHVKr7+I4Bu/wD0u/JMHiOD98/yu/JHxT+mT8mP5kv5LGapeqsniOHq7+UrxHwz+jeXF/kikr1rrLxcvSPCNH4ArLtA6LVKaS7VhHB1bkkstgwuuBaNVw5lUj08D2gghOUNqG3UiadRs91BnXFECSlJKXDQlEWAKQxajORCZRlOerFEWkJwWR1RJyYFkiIUWSRwR+VoUCeEIOIVIGCqPNeurBZdUU6G1ERQopxkXFKq6B2uVLrIzdRo9FaEQt8JtHHqAr5gsdgFVMEpC43IV9w6nsArRRwZpfBPYNF6vV61t/xVHxHMZ3xXTzufKxjBJEw9q94IErCRfKD5XV8oJA6KMt2LGkeVkJxrDW3leyVzHSNDXgDMx1tjtvYobhGOthfHTyPziwaH21B5XtooxyRuijhJo94+gLzTNG5c8A9PYuT4AXPuWVcTzuEj2kWGgtmJBygtufgfitc41naw0xd7Jf3hewczPES09QbDRZDjjg90sgacrZTFmscoIBsL9bNJVEv3Ek/1Lt6FIdKp/hC33/aErUFm/oWP2NT4Oi/2uWkJxV6OTc2xTiS9BrgUMRNFkIxeoDQURfLYEKrYq8vdZcUn8HfjV9KtjM+cmwQJ9A5x0Wj0XDwfqUShwFg5BMpNei0pRfGZIeFpHa/hqlR8Hv6FbIzDmjknPVG9E/mmc7hju6MjbwW+y5a8KZvRct5Z/Yah9HzQuXq5dx5Q7SzFjgQr7gfEOg1WeJyKYt2KScFJFsOZ42bDHjAdzUmGqusqo8ZcNyrHh2NA21XHPA0enj/IhMv0c6fZUqrQ4sLbp39qDqo0yvGWptWFxrFWBiY6r39ojqt0GpYJa1Rn1qCPrx1Ud9aOq1MOqDrqpNyPBCCCsuvXVmiNGpHYkQo+G0Je6/JeavcrLgtNaytCJLLkSVIMYRh4aAj8bbBD4JQAnhUq64edJ2yavC4gi17XsQOYKiioSu3Qmto0ZcYH4gxeRok9loacgZbWx5/NZ9WufHUxRRm7nOa4utq9xcNArlxdUyMhc5wYWkhpf94B2lymeEuHMjmzzSNlcB9nbUNB535lc0ISvp0OUUuDXpSkLYKc8wXk+NgxZljU3ce1vsGUPv1e6FuY/A/NaR6WnXhh85foxZxxJTNblDXXNmmRv7jjHDp7r28wRyXWl05Zei/+hNv2NV/jj/2u/NaSs69EFmx1A/8Ai6/K5D/yWh50TLgpJkXZkl7ljA6t+qrr2XlHmrJUkHT9XQKoZllafGy48salZ3YJWqLLQw90KRIAL+CiUVRoAk1VRofNa1RtXZ0tQLe8f1THrHL9XQ2eo3TElVoD+rpNivjDYqVyCCcnVeoWw6GCrxLyrrL1Tx6ELxLyryywKEpyOYjYpNl1ljdJ0eKOHNPtxhyFWXJdEUWWa+Q0zF3J0Ys7xQEOSxKeqHjiN58n2Hv2q7xXoxBx6oEJ3dU7HUuSvEhl+RMssFYVJjqr7pGD4K+RoJUmuwZ0Yuud67HSskmghQytCMw4kBss9krHMNk7FipVaIt2+mjMxTxTzcS8VnsWLFS48VQbDoXxuIeKeZXqjx4n4qVHiXihsHxh7H4BUsaxzw1ma77nKC0eKicCShkDw114+0d2Yvms2/0Q+eoZI20hIaDc25gckO4YrGh82S7Wl1xGdCPGyVPrA4hb0kz5ooR/E4eQOVZvisvaOJaHa2Lr66jQ+5aBjkPrDWjMG5STqL3v9NkBdw24/fZ7y/X5KkZr5Jzg/gsXosmyxzdbRfR6vYq1nvDtL6tn74OcNFgLBuXNz5+18kZ/aXig5DKBafW14+s0VVOJ+KQ7FfFbY2gdq6tDX1od3TvyPVCajEvFRKKrBnYHHS6WdNdHgnF2i6UlRcAj3+a9qp9CnqlrGtD2c/aH0KEV1SLbrls7Yft0g1FYRccvDkUw6c2+ai1VTe9lElqTlb5IpFqCAqz1XIS2fReo6mKJkXmRT+ySeyXb5DxfGyDkXZFNMK8MKPkB42Qsi8yKb2KSYkdwaMhli8yqWYkkxo7g1ZFyrsqk9mu7NHY1EcNUqhZ9o2/VeBiWxtkHIyXTXuH8uQbbJ7HyzIqTgGJyWAAKI4i+Rzea89xdncqKvilsxUJgUisjIOqaa1XT4Ta6OxhSWJhieYVrKRJLCpEblEaU616AxOjkHMXA1t1USlc7t3OkGRzhcN55L6XS4ZbEHexBtvdNl7nzGR/tEusANgNkUhJe0FO0STKonarjItQSSZim31B6pgyJl8iNGsclqj1UV9Y7qm5XqM9yNAbHn1rkyKk3Bva3Pok08LpHtY3UuNgtGovR2wQ3kJzEJJSr2LbZUKbiqVpyk3aOakU+MmSQN6qPxBw66Bxym4CC0k2R7XdCl1hLqGhOUH00CTh2Yi7Sw38SPwQqrwuRntW06aq6YZWCSFpB5JqSm7Q2U0dam/kz8+RXK9nhoHkuTB8kTMAxd2a5chbIUjuzXhiXLlrZtUeGJJMS5cipMVxQkxJJjXLk9sRxQns152S5cjsxdUSI8Ocei9hw1xcBovVy2zG8cTRuG8CDWhWCpwlpZsvVyl7A/ZQeI8LAvZVMtsbLlyeL4Fi2lOArlyyChYclh65cnQTR/R1wzHPC6WQZi4kNHQDREcTwCGIHIwDxXLlDJ6sRdkUDGKfI645obmXq5WxO4jS9iSU08rlyqKR5Co7ly5YWQW4QkDayIu6/NbtPVh0QAHJcuXPkdMKXEZnxZVi7hZZ4/c+a5chh9FMvpFo4PxksPZO2OyvdDJqvFy01Uh8buPQ8ypsANPguXLk1i0j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Novověk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Již ve starověku si lidé všimli, že při některých </a:t>
            </a:r>
            <a:r>
              <a:rPr lang="cs-CZ" u="sng" dirty="0" smtClean="0"/>
              <a:t>tělesných chorobách </a:t>
            </a:r>
            <a:r>
              <a:rPr lang="cs-CZ" dirty="0" smtClean="0"/>
              <a:t>se mění city i vnímání a myšlení člověka, že tomu tak je i po požití alkoholu nebo jiných látek, i to že při úrazech hlavy dochází k </a:t>
            </a:r>
            <a:r>
              <a:rPr lang="cs-CZ" u="sng" dirty="0" smtClean="0"/>
              <a:t>psychickým poruchám</a:t>
            </a:r>
            <a:r>
              <a:rPr lang="cs-CZ" dirty="0" smtClean="0"/>
              <a:t>.</a:t>
            </a:r>
          </a:p>
          <a:p>
            <a:r>
              <a:rPr lang="cs-CZ" dirty="0" smtClean="0"/>
              <a:t>Lékař, přírodovědci i někteří filozofové rozvíjeli myšlenku, že </a:t>
            </a:r>
            <a:r>
              <a:rPr lang="cs-CZ" b="1" dirty="0" smtClean="0"/>
              <a:t>psychické jevy nejsou projevem nehmotné duše</a:t>
            </a:r>
            <a:r>
              <a:rPr lang="cs-CZ" dirty="0" smtClean="0"/>
              <a:t>, ale jsou </a:t>
            </a:r>
            <a:r>
              <a:rPr lang="cs-CZ" b="1" dirty="0" smtClean="0"/>
              <a:t>funkcí mozku.</a:t>
            </a:r>
          </a:p>
          <a:p>
            <a:r>
              <a:rPr lang="cs-CZ" dirty="0" smtClean="0"/>
              <a:t>Tento názor se stal základem pro vědecký výzkum v psychologii.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Novověk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Někteří filosofové přeli jak „duše“ poznává svět, jak funguje.</a:t>
            </a:r>
          </a:p>
          <a:p>
            <a:r>
              <a:rPr lang="cs-CZ" b="1" dirty="0" smtClean="0"/>
              <a:t>John </a:t>
            </a:r>
            <a:r>
              <a:rPr lang="cs-CZ" b="1" dirty="0" err="1" smtClean="0"/>
              <a:t>Locke</a:t>
            </a:r>
            <a:r>
              <a:rPr lang="cs-CZ" b="1" dirty="0" smtClean="0"/>
              <a:t> </a:t>
            </a:r>
            <a:r>
              <a:rPr lang="cs-CZ" dirty="0" smtClean="0"/>
              <a:t>tvrdil, že se rodíme jako čistý list papíru (tabula rasa) a teprve poznáním smyslovými vjemy poznáváme svět.</a:t>
            </a:r>
          </a:p>
          <a:p>
            <a:r>
              <a:rPr lang="cs-CZ" b="1" dirty="0" smtClean="0"/>
              <a:t>René </a:t>
            </a:r>
            <a:r>
              <a:rPr lang="cs-CZ" b="1" dirty="0" err="1" smtClean="0"/>
              <a:t>Descartes</a:t>
            </a:r>
            <a:r>
              <a:rPr lang="cs-CZ" b="1" dirty="0" smtClean="0"/>
              <a:t> </a:t>
            </a:r>
            <a:r>
              <a:rPr lang="cs-CZ" dirty="0" smtClean="0"/>
              <a:t>– oponoval tím, že poznáváme rozumem, který se rozpomíná na vrozené axiomy.</a:t>
            </a:r>
          </a:p>
          <a:p>
            <a:r>
              <a:rPr lang="cs-CZ" dirty="0" smtClean="0"/>
              <a:t>Psychologie se vyčlenila z filosofie  a stala se samostatným vědním oborem </a:t>
            </a:r>
            <a:r>
              <a:rPr lang="cs-CZ" b="1" dirty="0" smtClean="0"/>
              <a:t>v druhé polovině 19. století.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1879 psychologie samostatná 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Wilhelm</a:t>
            </a:r>
            <a:r>
              <a:rPr lang="cs-CZ" b="1" dirty="0" smtClean="0"/>
              <a:t> </a:t>
            </a:r>
            <a:r>
              <a:rPr lang="cs-CZ" b="1" dirty="0" err="1" smtClean="0"/>
              <a:t>Wundt</a:t>
            </a:r>
            <a:r>
              <a:rPr lang="cs-CZ" b="1" dirty="0" smtClean="0"/>
              <a:t> </a:t>
            </a:r>
            <a:r>
              <a:rPr lang="cs-CZ" dirty="0" smtClean="0"/>
              <a:t>založil v Lipsku první psychologickou laboratoř.</a:t>
            </a:r>
          </a:p>
          <a:p>
            <a:endParaRPr lang="cs-CZ" dirty="0" smtClean="0"/>
          </a:p>
          <a:p>
            <a:r>
              <a:rPr lang="cs-CZ" dirty="0" smtClean="0"/>
              <a:t>Psychologie se orientuje na zkoumání duševních pochodů, vnímání a paměti.</a:t>
            </a:r>
          </a:p>
          <a:p>
            <a:endParaRPr lang="cs-CZ" dirty="0" smtClean="0"/>
          </a:p>
          <a:p>
            <a:r>
              <a:rPr lang="cs-CZ" dirty="0" smtClean="0"/>
              <a:t>Na počátku </a:t>
            </a:r>
            <a:r>
              <a:rPr lang="cs-CZ" u="sng" dirty="0" smtClean="0"/>
              <a:t>20. století se rozpadá </a:t>
            </a:r>
            <a:r>
              <a:rPr lang="cs-CZ" dirty="0" smtClean="0"/>
              <a:t>na jednotlivé </a:t>
            </a:r>
            <a:r>
              <a:rPr lang="cs-CZ" u="sng" dirty="0" smtClean="0"/>
              <a:t>psychologické směry.</a:t>
            </a:r>
            <a:endParaRPr lang="cs-CZ" u="sng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Přírodovědně orientované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Asocianismus</a:t>
            </a:r>
            <a:r>
              <a:rPr lang="cs-CZ" dirty="0" smtClean="0"/>
              <a:t>  </a:t>
            </a:r>
          </a:p>
          <a:p>
            <a:r>
              <a:rPr lang="cs-CZ" dirty="0" smtClean="0"/>
              <a:t>Reflexologie – I. P. </a:t>
            </a:r>
            <a:r>
              <a:rPr lang="cs-CZ" dirty="0" err="1" smtClean="0"/>
              <a:t>Pavlov</a:t>
            </a:r>
            <a:endParaRPr lang="cs-CZ" dirty="0" smtClean="0"/>
          </a:p>
          <a:p>
            <a:r>
              <a:rPr lang="cs-CZ" dirty="0" smtClean="0"/>
              <a:t>Behaviorismus – J.B. </a:t>
            </a:r>
            <a:r>
              <a:rPr lang="cs-CZ" dirty="0" err="1" smtClean="0"/>
              <a:t>Watson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Humanisticky orientované směry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Gestaltismus</a:t>
            </a:r>
            <a:r>
              <a:rPr lang="cs-CZ" dirty="0" smtClean="0"/>
              <a:t> – M. </a:t>
            </a:r>
            <a:r>
              <a:rPr lang="cs-CZ" dirty="0" err="1" smtClean="0"/>
              <a:t>Wertheimer</a:t>
            </a:r>
            <a:r>
              <a:rPr lang="cs-CZ" dirty="0" smtClean="0"/>
              <a:t>, W. </a:t>
            </a:r>
            <a:r>
              <a:rPr lang="cs-CZ" dirty="0" err="1" smtClean="0"/>
              <a:t>Köhler</a:t>
            </a:r>
            <a:endParaRPr lang="cs-CZ" dirty="0" smtClean="0"/>
          </a:p>
          <a:p>
            <a:r>
              <a:rPr lang="cs-CZ" dirty="0" smtClean="0"/>
              <a:t>Kognitivní psychologie – G.A. </a:t>
            </a:r>
            <a:r>
              <a:rPr lang="cs-CZ" dirty="0" err="1" smtClean="0"/>
              <a:t>Kelly</a:t>
            </a:r>
            <a:endParaRPr lang="cs-CZ" dirty="0" smtClean="0"/>
          </a:p>
          <a:p>
            <a:r>
              <a:rPr lang="cs-CZ" dirty="0" smtClean="0"/>
              <a:t>Humanistická psychologie – A. H. </a:t>
            </a:r>
            <a:r>
              <a:rPr lang="cs-CZ" dirty="0" err="1" smtClean="0"/>
              <a:t>Maslow</a:t>
            </a:r>
            <a:r>
              <a:rPr lang="cs-CZ" dirty="0" smtClean="0"/>
              <a:t>, K. </a:t>
            </a:r>
            <a:r>
              <a:rPr lang="cs-CZ" dirty="0" err="1" smtClean="0"/>
              <a:t>Rogers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Hlubinná psychologie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Psychoanalýza – S. </a:t>
            </a:r>
            <a:r>
              <a:rPr lang="cs-CZ" dirty="0" err="1" smtClean="0"/>
              <a:t>Freud</a:t>
            </a:r>
            <a:r>
              <a:rPr lang="cs-CZ" dirty="0" smtClean="0"/>
              <a:t>.</a:t>
            </a:r>
          </a:p>
          <a:p>
            <a:r>
              <a:rPr lang="cs-CZ" dirty="0" smtClean="0"/>
              <a:t>Individuální psychologie – </a:t>
            </a:r>
            <a:r>
              <a:rPr lang="cs-CZ" dirty="0" err="1" smtClean="0"/>
              <a:t>A</a:t>
            </a:r>
            <a:r>
              <a:rPr lang="cs-CZ" dirty="0" smtClean="0"/>
              <a:t>.Adler.</a:t>
            </a:r>
          </a:p>
          <a:p>
            <a:r>
              <a:rPr lang="cs-CZ" dirty="0" smtClean="0"/>
              <a:t>Analytická psychologie – </a:t>
            </a:r>
            <a:r>
              <a:rPr lang="cs-CZ" dirty="0" err="1" smtClean="0"/>
              <a:t>C.G.Jung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Neopsychoanalýza</a:t>
            </a:r>
            <a:r>
              <a:rPr lang="cs-CZ" dirty="0" smtClean="0"/>
              <a:t> – </a:t>
            </a:r>
            <a:r>
              <a:rPr lang="cs-CZ" dirty="0" err="1" smtClean="0"/>
              <a:t>E.Fromm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Moderní směry v psychologii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Logoterapie</a:t>
            </a:r>
            <a:r>
              <a:rPr lang="cs-CZ" dirty="0" smtClean="0"/>
              <a:t> – V. E. </a:t>
            </a:r>
            <a:r>
              <a:rPr lang="cs-CZ" dirty="0" err="1" smtClean="0"/>
              <a:t>Frankl</a:t>
            </a:r>
            <a:r>
              <a:rPr lang="cs-CZ" dirty="0" smtClean="0"/>
              <a:t>.</a:t>
            </a:r>
          </a:p>
          <a:p>
            <a:r>
              <a:rPr lang="cs-CZ" dirty="0" smtClean="0"/>
              <a:t>Transpersonální psychologie – </a:t>
            </a:r>
            <a:r>
              <a:rPr lang="cs-CZ" dirty="0" err="1" smtClean="0"/>
              <a:t>S</a:t>
            </a:r>
            <a:r>
              <a:rPr lang="cs-CZ" dirty="0" smtClean="0"/>
              <a:t>.</a:t>
            </a:r>
            <a:r>
              <a:rPr lang="cs-CZ" dirty="0" err="1" smtClean="0"/>
              <a:t>Grof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Zdroje: 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596" y="1500175"/>
            <a:ext cx="821537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 smtClean="0"/>
              <a:t>Mgr. Kateřina </a:t>
            </a:r>
            <a:r>
              <a:rPr lang="cs-CZ" dirty="0" err="1" smtClean="0"/>
              <a:t>Juklová</a:t>
            </a:r>
            <a:r>
              <a:rPr lang="cs-CZ" dirty="0" smtClean="0"/>
              <a:t> :Základy obecné psychologie,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Hradec Králové 2007 </a:t>
            </a:r>
          </a:p>
          <a:p>
            <a:pPr>
              <a:buNone/>
            </a:pPr>
            <a:r>
              <a:rPr lang="cs-CZ" dirty="0" smtClean="0"/>
              <a:t>Přemysl Šil, Jana </a:t>
            </a:r>
            <a:r>
              <a:rPr lang="cs-CZ" dirty="0" err="1" smtClean="0"/>
              <a:t>Karolová</a:t>
            </a:r>
            <a:r>
              <a:rPr lang="cs-CZ" dirty="0" smtClean="0"/>
              <a:t>: Já člověk, Nakladatelství Olomouc s.r.o., Olomouc 2004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582</Words>
  <Application>Microsoft Office PowerPoint</Application>
  <PresentationFormat>Předvádění na obrazovce (4:3)</PresentationFormat>
  <Paragraphs>71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Anotace: Tato prezentace popisuje historický vývoj psychologie do současnosti.</vt:lpstr>
      <vt:lpstr>Starověk - kalokagathie</vt:lpstr>
      <vt:lpstr>starověk</vt:lpstr>
      <vt:lpstr>Středověk – spor duše s tělem</vt:lpstr>
      <vt:lpstr>Novověk</vt:lpstr>
      <vt:lpstr>Novověk II</vt:lpstr>
      <vt:lpstr>1879 psychologie samostatná věda</vt:lpstr>
      <vt:lpstr>Přírodovědně orientované směry</vt:lpstr>
      <vt:lpstr>Humanisticky orientované směry</vt:lpstr>
      <vt:lpstr>Hlubinná psychologie</vt:lpstr>
      <vt:lpstr>Moderní směry v psychologii</vt:lpstr>
      <vt:lpstr>Zdroje: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Historický vývoj a současná psychologie</dc:title>
  <dc:creator>monika</dc:creator>
  <cp:lastModifiedBy>user</cp:lastModifiedBy>
  <cp:revision>24</cp:revision>
  <dcterms:created xsi:type="dcterms:W3CDTF">2013-09-22T06:51:15Z</dcterms:created>
  <dcterms:modified xsi:type="dcterms:W3CDTF">2014-03-25T09:58:06Z</dcterms:modified>
</cp:coreProperties>
</file>