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81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80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904339-2E31-4982-A07C-F8243037D4CE}" type="datetimeFigureOut">
              <a:rPr lang="cs-CZ" smtClean="0"/>
              <a:pPr/>
              <a:t>22.5.2014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0041F2-37E2-4F73-9404-EAF5985BCC2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05BDE86-3D96-4FD4-A824-2BB18C5EAFB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7124A7-83C0-481B-8ACB-99C8B77E3B62}" type="datetimeFigureOut">
              <a:rPr lang="cs-CZ" smtClean="0"/>
              <a:pPr/>
              <a:t>22.5.2014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6F1F-1AF0-420B-9E30-4D72485199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7124A7-83C0-481B-8ACB-99C8B77E3B62}" type="datetimeFigureOut">
              <a:rPr lang="cs-CZ" smtClean="0"/>
              <a:pPr/>
              <a:t>22.5.2014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6F1F-1AF0-420B-9E30-4D72485199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7124A7-83C0-481B-8ACB-99C8B77E3B62}" type="datetimeFigureOut">
              <a:rPr lang="cs-CZ" smtClean="0"/>
              <a:pPr/>
              <a:t>22.5.2014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6F1F-1AF0-420B-9E30-4D72485199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7124A7-83C0-481B-8ACB-99C8B77E3B62}" type="datetimeFigureOut">
              <a:rPr lang="cs-CZ" smtClean="0"/>
              <a:pPr/>
              <a:t>22.5.2014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6F1F-1AF0-420B-9E30-4D72485199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7124A7-83C0-481B-8ACB-99C8B77E3B62}" type="datetimeFigureOut">
              <a:rPr lang="cs-CZ" smtClean="0"/>
              <a:pPr/>
              <a:t>22.5.2014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6F1F-1AF0-420B-9E30-4D72485199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7124A7-83C0-481B-8ACB-99C8B77E3B62}" type="datetimeFigureOut">
              <a:rPr lang="cs-CZ" smtClean="0"/>
              <a:pPr/>
              <a:t>22.5.2014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6F1F-1AF0-420B-9E30-4D72485199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7124A7-83C0-481B-8ACB-99C8B77E3B62}" type="datetimeFigureOut">
              <a:rPr lang="cs-CZ" smtClean="0"/>
              <a:pPr/>
              <a:t>22.5.2014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6F1F-1AF0-420B-9E30-4D72485199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7124A7-83C0-481B-8ACB-99C8B77E3B62}" type="datetimeFigureOut">
              <a:rPr lang="cs-CZ" smtClean="0"/>
              <a:pPr/>
              <a:t>22.5.2014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6F1F-1AF0-420B-9E30-4D72485199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7124A7-83C0-481B-8ACB-99C8B77E3B62}" type="datetimeFigureOut">
              <a:rPr lang="cs-CZ" smtClean="0"/>
              <a:pPr/>
              <a:t>22.5.2014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6F1F-1AF0-420B-9E30-4D72485199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7124A7-83C0-481B-8ACB-99C8B77E3B62}" type="datetimeFigureOut">
              <a:rPr lang="cs-CZ" smtClean="0"/>
              <a:pPr/>
              <a:t>22.5.2014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6F1F-1AF0-420B-9E30-4D72485199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7124A7-83C0-481B-8ACB-99C8B77E3B62}" type="datetimeFigureOut">
              <a:rPr lang="cs-CZ" smtClean="0"/>
              <a:pPr/>
              <a:t>22.5.2014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76F1F-1AF0-420B-9E30-4D72485199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7124A7-83C0-481B-8ACB-99C8B77E3B62}" type="datetimeFigureOut">
              <a:rPr lang="cs-CZ" smtClean="0"/>
              <a:pPr/>
              <a:t>22.5.2014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876F1F-1AF0-420B-9E30-4D72485199D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url?sa=i&amp;rct=j&amp;q=&amp;esrc=s&amp;frm=1&amp;source=images&amp;cd=&amp;cad=rja&amp;docid=YpAMSKIwYsevLM&amp;tbnid=YUwazPLXMoG61M:&amp;ved=0CAUQjRw&amp;url=http://popsych.org/category/philosophy/&amp;ei=ARFIUpmOMcrItAbPk4HIAg&amp;bvm=bv.53217764,d.Yms&amp;psig=AFQjCNF3wYcVvFcru9cIUF649R2ovat9fw&amp;ust=1380541037514802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85852" y="1785925"/>
          <a:ext cx="6697662" cy="4931278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338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27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710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Psychologické směry, 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VY_32_INOVACE_04.03.05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27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Monika Malá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27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Tematická oblast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Základy společenských věd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27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Pátý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27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Datum tvorby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Září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590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Tato prezentace se věnuje dělení psychologie na různé psychologické směry. Dělení směrů je zde uspořádáno od nejstaršího po nejmladší.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87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pokyn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Tato prezentace slouží jako elektronická učebnice, pro pátý ročník (osmiletého ) gymnázia základů společenských věd – psychologie. Časová dotace 40 minut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Anotace: Tato prezentace se věnuje dělení psychologie na různé psychologické směry. Dělení směrů je zde uspořádáno od nejstaršího po nejmladší.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Psychologické směry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Již po svém vzniku koncem 19. století se psychologie diferencuje do směrů.</a:t>
            </a:r>
          </a:p>
          <a:p>
            <a:r>
              <a:rPr lang="cs-CZ" dirty="0" smtClean="0"/>
              <a:t>Směry vyjadřují různé přístupy ke zkoumání duševních dějů.</a:t>
            </a:r>
          </a:p>
          <a:p>
            <a:r>
              <a:rPr lang="cs-CZ" dirty="0" smtClean="0"/>
              <a:t>Liší se pojetím duševního života a metodami zkoumání. </a:t>
            </a:r>
          </a:p>
          <a:p>
            <a:r>
              <a:rPr lang="cs-CZ" dirty="0" smtClean="0"/>
              <a:t>Interpretují duševní jevy různým způsobem.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Mezi prvními směry vznikl: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>
            <a:normAutofit fontScale="92500" lnSpcReduction="20000"/>
          </a:bodyPr>
          <a:lstStyle/>
          <a:p>
            <a:r>
              <a:rPr lang="cs-CZ" dirty="0" err="1" smtClean="0"/>
              <a:t>Asocianismus</a:t>
            </a:r>
            <a:r>
              <a:rPr lang="cs-CZ" dirty="0" smtClean="0"/>
              <a:t>.</a:t>
            </a:r>
          </a:p>
          <a:p>
            <a:r>
              <a:rPr lang="cs-CZ" dirty="0" smtClean="0"/>
              <a:t>Reflexologie.</a:t>
            </a:r>
          </a:p>
          <a:p>
            <a:r>
              <a:rPr lang="cs-CZ" dirty="0" smtClean="0"/>
              <a:t>Behaviorismus.</a:t>
            </a:r>
          </a:p>
          <a:p>
            <a:r>
              <a:rPr lang="cs-CZ" dirty="0" err="1" smtClean="0"/>
              <a:t>Gestaltismus</a:t>
            </a:r>
            <a:r>
              <a:rPr lang="cs-CZ" dirty="0" smtClean="0"/>
              <a:t>.</a:t>
            </a:r>
          </a:p>
          <a:p>
            <a:r>
              <a:rPr lang="cs-CZ" dirty="0" smtClean="0"/>
              <a:t>Kognitivní psychologie.</a:t>
            </a:r>
          </a:p>
          <a:p>
            <a:r>
              <a:rPr lang="cs-CZ" dirty="0" smtClean="0"/>
              <a:t>Humanistická psychologie.</a:t>
            </a:r>
          </a:p>
          <a:p>
            <a:r>
              <a:rPr lang="cs-CZ" dirty="0" smtClean="0"/>
              <a:t>Hlubinná psychologie – psychoanalýza,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- individuální psychologie,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- analytická psychologie,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- </a:t>
            </a:r>
            <a:r>
              <a:rPr lang="cs-CZ" dirty="0" err="1" smtClean="0"/>
              <a:t>neoanalýza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Současné moderní směry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Logoterapie</a:t>
            </a:r>
            <a:endParaRPr lang="cs-CZ" dirty="0" smtClean="0"/>
          </a:p>
          <a:p>
            <a:r>
              <a:rPr lang="cs-CZ" dirty="0" smtClean="0"/>
              <a:t>Transpersonální psychologie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Asocianismus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5143536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Zakladatelé </a:t>
            </a:r>
            <a:r>
              <a:rPr lang="cs-CZ" b="1" dirty="0" err="1" smtClean="0"/>
              <a:t>Johann</a:t>
            </a:r>
            <a:r>
              <a:rPr lang="cs-CZ" b="1" dirty="0" smtClean="0"/>
              <a:t> Friedrich </a:t>
            </a:r>
            <a:r>
              <a:rPr lang="cs-CZ" b="1" dirty="0" err="1" smtClean="0"/>
              <a:t>Herbart</a:t>
            </a:r>
            <a:r>
              <a:rPr lang="cs-CZ" b="1" dirty="0" smtClean="0"/>
              <a:t>, Hermann </a:t>
            </a:r>
            <a:r>
              <a:rPr lang="cs-CZ" b="1" dirty="0" err="1" smtClean="0"/>
              <a:t>Ebinghaus</a:t>
            </a:r>
            <a:endParaRPr lang="cs-CZ" b="1" dirty="0" smtClean="0"/>
          </a:p>
          <a:p>
            <a:r>
              <a:rPr lang="cs-CZ" b="1" dirty="0" smtClean="0"/>
              <a:t>Naše duševno je tvořeno elementy </a:t>
            </a:r>
            <a:r>
              <a:rPr lang="cs-CZ" dirty="0" smtClean="0"/>
              <a:t>(představami, vjemy, pojmy atd.) navzájem propojenými </a:t>
            </a:r>
            <a:r>
              <a:rPr lang="cs-CZ" b="1" dirty="0" smtClean="0"/>
              <a:t>asociacemi</a:t>
            </a:r>
            <a:r>
              <a:rPr lang="cs-CZ" dirty="0" smtClean="0"/>
              <a:t> – spoji, které vznikají na základě </a:t>
            </a:r>
            <a:r>
              <a:rPr lang="cs-CZ" b="1" dirty="0" smtClean="0"/>
              <a:t>asociačních zákonů.</a:t>
            </a:r>
          </a:p>
          <a:p>
            <a:r>
              <a:rPr lang="cs-CZ" dirty="0" smtClean="0"/>
              <a:t>Asociace </a:t>
            </a:r>
            <a:r>
              <a:rPr lang="cs-CZ" u="sng" dirty="0" smtClean="0"/>
              <a:t>vznikají při setkání těchto elementů v prostoru a čase </a:t>
            </a:r>
            <a:r>
              <a:rPr lang="cs-CZ" dirty="0" smtClean="0"/>
              <a:t>nebo pokud je mezi nimi nějaká souvislost (příčina –následek, podobnost, protikladnost atd.) </a:t>
            </a:r>
          </a:p>
          <a:p>
            <a:r>
              <a:rPr lang="cs-CZ" dirty="0" smtClean="0"/>
              <a:t>Psychika připomíná </a:t>
            </a:r>
            <a:r>
              <a:rPr lang="cs-CZ" b="1" dirty="0" smtClean="0"/>
              <a:t>mozaiku </a:t>
            </a:r>
            <a:r>
              <a:rPr lang="cs-CZ" dirty="0" smtClean="0"/>
              <a:t>vytvořenou z jednotlivých spojů (kamínků) slepených do celku (obrazu).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Reflexologie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054617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Navazuje na </a:t>
            </a:r>
            <a:r>
              <a:rPr lang="cs-CZ" dirty="0" err="1" smtClean="0"/>
              <a:t>asocianismus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Neurofyziologické reakce </a:t>
            </a:r>
            <a:r>
              <a:rPr lang="cs-CZ" dirty="0" smtClean="0"/>
              <a:t>našeho organismu na podněty mohou být vrozené </a:t>
            </a:r>
            <a:r>
              <a:rPr lang="cs-CZ" b="1" dirty="0" smtClean="0"/>
              <a:t>– nepodmíněné reflexy</a:t>
            </a:r>
            <a:r>
              <a:rPr lang="cs-CZ" dirty="0" smtClean="0"/>
              <a:t> (již vytvořené asociace), nebo je lze vytvořit </a:t>
            </a:r>
            <a:r>
              <a:rPr lang="cs-CZ" b="1" dirty="0" smtClean="0"/>
              <a:t>– podmíněné reflexy </a:t>
            </a:r>
            <a:r>
              <a:rPr lang="cs-CZ" dirty="0" smtClean="0"/>
              <a:t>(podmínkou jejich vzniku je opakovaná činnost).</a:t>
            </a:r>
          </a:p>
          <a:p>
            <a:r>
              <a:rPr lang="cs-CZ" dirty="0" smtClean="0"/>
              <a:t>Zakladatel </a:t>
            </a:r>
            <a:r>
              <a:rPr lang="cs-CZ" b="1" dirty="0" smtClean="0"/>
              <a:t>Ivan Petrovič </a:t>
            </a:r>
            <a:r>
              <a:rPr lang="cs-CZ" b="1" dirty="0" err="1" smtClean="0"/>
              <a:t>Pavlov</a:t>
            </a:r>
            <a:r>
              <a:rPr lang="cs-CZ" dirty="0" smtClean="0"/>
              <a:t>, </a:t>
            </a:r>
          </a:p>
          <a:p>
            <a:r>
              <a:rPr lang="cs-CZ" dirty="0" smtClean="0"/>
              <a:t>dělal pokusy se psy, jimž při krmení rozsvěcel červené světlo.  </a:t>
            </a:r>
          </a:p>
          <a:p>
            <a:r>
              <a:rPr lang="cs-CZ" dirty="0" smtClean="0"/>
              <a:t>Po čase se u psů vytvořila asociace ( červené světlo = potrava), takže při pouhém rozsvícení světla začali slintat. </a:t>
            </a:r>
            <a:endParaRPr lang="cs-CZ" dirty="0"/>
          </a:p>
        </p:txBody>
      </p:sp>
      <p:sp>
        <p:nvSpPr>
          <p:cNvPr id="2050" name="AutoShape 2" descr="data:image/jpeg;base64,/9j/4AAQSkZJRgABAQAAAQABAAD/2wCEAAkGBxQTEhQUExQVFRQXFxgUFBcVFBQUFBQUFBgYFxQUFRUYHCggGBolHBUUITEhJSkrLi4uFx8zODMsNygtLiwBCgoKDg0OGhAQFywcHSQsLCwsLCwsLCwsLCwsLCwsLCwsLCwsLCwsLCwsLCwsLCwsLDcsLCwsLCwsLCwsKywrK//AABEIARMAtwMBIgACEQEDEQH/xAAcAAABBQEBAQAAAAAAAAAAAAAFAAMEBgcCAQj/xAA7EAABAgQDBQYEBQMEAwAAAAABAAIDBBEhBTFBBhJRYXETIoGRsfAjMqHBByRy4fFCUtEVM2LCFDSC/8QAGgEAAgMBAQAAAAAAAAAAAAAAAwQAAQIFBv/EACMRAAIDAAICAwEBAQEAAAAAAAABAgMRITESQQQiMlETwXH/2gAMAwEAAhEDEQA/ALG1q73F21dUUMlU2rZRzCghVi2vh/IVXyFyfmfs6Hx/yWzZSDvQ/FF3wrlCtjT8M9UdjDknqvwhSz9sGxhZdTQ7oXk0bLqP8gW/QNkJrU4GpNCcaEMo8a1dbq6C6ooQ4ATjQvAF2FRQgF3ur0BeqEPA1Z1tAPzET9X2C0loWdbSD8xF6/ZCt6D0foGMCIYe34zP1BQYN6Kfh4+MyuW8EncPVhWYZuTjda/cFGI7Aa25Ie9oM2CeHpVFo4qDolE1gx7AsdqSefDsOpSW0yNFkAXYC9ouwvRnCK3te3utPNVohWra5vwx1VUXK+cvujofF/JZtj/lcdKqxxJpgHzBUTDpswob+ZonWNLhWpum6X9ELXLJsPzOIQzW6fixBuBVgy/mjstLO7MBxFUUEzqE+qfaE1CkiL1spL2UQ2UeNXqQXqoh6AvWhJegKEOwu1wE41Qo9aVnm0o/MxOo9FogWebTD81E8PRBt6D0foGQRcIlh7fjQ/1BD4WYU2B87eoSF75OhUWAN/ODofuiUYfMhMs780yvD7I5FbWqU6GX2DHMru15pJ1zcvFJbTMhD/UYfFL/AFRnNAJuYhwm7zyAOaq2I7btaSITN7mbDyXajfZPpHnoyb6RdcemBFZutCr5kXgKrN2xmibBlP0/eqeg7axcojRT/jmh21WWPZB4W2Q6DGIw3sbcECteSMYfHBhN6KBA2lZMN3bGyjTRc0VZlwRq2oLxZqbcuQ8HXR/DYtRUitFnsljlTR2eSvmyTiXO4EWRWYJ7x3uATEzEByRefhWFEJfDQpvkzpw0rtNBOhUmQ6XqTV1RWUetXQXIC6AVEO2rPtqR+Zf4ei0FqoO1jfzLugQrvyGo/QJhC4U+UHfZ1CGCcY03cM+KdhY7Aa9pLxY3oCckhbXOXSOhXKK7ZaIA/MsPI+iOvtVVCQxuFEmGFrqi6sL8RYSb0yS0oSXaGfJPpjcSw5pLx5BFRcFJRFmT41PvjP7xJ4DQdEpbCHk5KfLSA7YtfVpab5W/yrlKYewCgA60Xo5NRXBw4R0pwwjUgj618FEmpChqRTwp+y0KLh4GQ6Wsgk5LUduuaRzy/n9lhWchP8ykiG6GQ5huPRWXB8WEQUOeoSi4aQahpLCCOR50VeiQHQopc2wF/rkrklIxzEM4pB3YjXDIlXjYnEg19HKlxIoiQw4dVMkIpFwha0XhtE04ObUIORZQsAxjfZRxyCmNfUK20+QTWMa3UqLsL0hUQTE4uGhOBWUJq6okAqltntmyVDoUPvxyLf2w6/1OPHkolpY9tXtlDlO43vxdWg2bX+4rL8VxKPMO33uuRk2oGahw4b4ry95LnONSTcknNF2STq3z6ZDxz/dGUUjaQEEuL1N+OaYiQiFZnYcRf6fuc1AxKEGjW/Gn0WkyOIIgRS1wINCFpeGxy+Cx7syB/KzzCJPtorGaEjePLVabuBrQ1osAAPQLn/Oa4Xsb+Iny/R3hkQ71NKFJEsNlQwVIuUlyZS5H0imY8Nyaa4f1DnmFcsIidoy9AR7z8UD2skC6H2jabzL15aoPg2PbpAJ6VH0BC71b86zh0yNJgOLa2r5IHiU/2hLGAF39TiBRo4dVBjYo45GxFs03h0M3Fdak81hIeiPyEu11jllfXkg20GGN7xpTMaXVghRQ1xsL52Gd6OBPiqftjjVyxmZzIsFcd3EYszOQBJzhhuLT8uXRWSVdbwVHYCTVWRkSKIbS2lKUNr2R516uBaMsLVKTRYKjgj2z+K79QTlxKzuW33GrnutpW3kpohNtUZ+V1hUv+lSkmzU+0bxCX/ks4hZtLRKGrSWnqae7KdDe7V1fG/0Vut+jPBf2RWnIpwvA1VED3i7HHoTkqjje1UZxdDa+ja7tRnTksqMtxonBdNrdumQg6HA78U1Fc2s0qeJ5KiSOExHkxH1c51yTUmp4nyUzZbBO0IJua6g34muq0aawsQoQbWnOlwdeouFJTUOEGjXpSpbDd25o6l7VHSguUYlZZhHdAOuQv4p6BDAiN3rtNt6m7c5V881Zm4exrR3b0z9eqxKwMoFbiypOltRn+5CCYvhDXtINBw0pzuQrpHlvAamiqm0EyGN3YbgXOt52NqCi3W2wc+CubNywhxWa1Jv0sFfpWX33XyrVUyDB3ZiGwaAeeq0GQhUFfBcv5ktno/8AHjkcHJk0pwSXkw7JJJIZI8zDDmuByII81lmHSbnkhoLt2teNAaV/ZarEFj0WdYXFEIuY527E3iKmoFjlXmu18V8M81QHMMYWto8V4E6eafnJrdII4d7x1CiQ47hcuBBtbL6odiOIAuLWnde3QmxodDp0R1HZHSUkkWBsy+ppQg5d64FyDfPPTyVE2ggHtSSAKk5fXJGJfHGFrgT2bxbi1xuRX08+SGTbe1dvGorcZIsYYwFk9QxAlxRGZG7CNOFPdEIZLkH34InJxdLi1Ov+EUAduYQCacvNPzUQdm2vDySc+1xbLnxr9EOmZwV3QLD68T9VC0PQ4xpQHILmJOOb/KaDgcq+8k05vHz4cuuShMHY+LRQ0jepXlfz0VciihRh8Pf8h0KhvgmpBBHmphC4/hvjQERkJ/Huk3HTktQxuVD6vNPlysaX0WH7LSzu2DqHuEONBoL9FsGLTbBBLhV1hQ1LeFd4Z5fzokL1k+Bqp8clfmu8N0W59MkXkMToA1x3qa6+JQSSiNe12jcq5EngOCh4nN9naGORvS6iWvA8mktLJjOKt3SBqMyaU1Arqs6ix9+Lv2oDQUyr4E1UWdnYjyGuJuf5ulDI3mgZAhFm/COC8ftLQ2YRM7DA1otDDd0U0H2VXlpMCZhP1Ktc2fQrhWz8sR1YRwgRTUJJiMaJLGBGh2qrm0mzLI4L4fdi0/8Al9NCNOq1CHs/DGa6/wBIhA6LsxpnF6meYjU17PmyZm40P4T6gttQ1qOXNQpiM5x3ibr6C2t2LlJtu874cVoo2IyleQcP6gsKxGU3HuZ/a4gmlK0tWmidi0w3IzJQi65U3/yaWHmP2ULtqCjbcTxShLelYGYTatp4866fdSpYD9j1UCUcSMwB/j+FNhtqKC/qrIeTEzWw9mqgRoRz4381Lm5VzLuBpkCR4ed1EjR9PCqiIdwnUCcabVUA7zjQXPL0TsAOab18VRZLDB468uq9NOFffqvR7ysnNw04LRQ9hWJCC4k13HfMBT72yKIxsZhxG90uLxYgWbTi5xNNEFfB5e+ZQCZBa40y5HRDcE+TakaZhTgQBvCtK0qLZ1z1y+qajPDhR7K0+XMdbhZ/KYk9lN3TTj11KKMxiYi2BIGtLDzQfDHoV2asHIstuRnjQDu8O9X7LyUb8Rv6h6p+GwkUuTShJuT4qbh2Hlrw53EJS+xchqYlxmG0mINOX2RmYKDzto0EjiPsjc2Klcb0dT2CYpuku44oUltEJr8XinVMPnYh/qKYSoui7Jf08l5y/ookw6l3HzWUbVQi2ZfqD3hrUO1WnTsUNad6w4rJ8SmzFe5xveg6aJn4u63oaltkNoU6Wki7WnoFEgC4RUh3daKkuIoBmS7jTLonulrD4SpSDujd3ga6WN9FetkNnmdo3tal1W1bSwaT5jQ3VIi4M8nc3h2gvQB1jQnc7TLetrwVq/D3Hava17qPad25PeFLAcDZAum3HYhIQ55L5+JuAQ3SL3tYAWUIpblSqweJCOS3Lb7aeGyVMIHefE7tBQ5i5+qxyO24U+M246yrFjLl+FWz7YsV73tDmtaKfqJ/xVFtudiGUdEggNOZ0aLdcyvfwsxBrWxGGm8CHc6Up76optrj3ZwYgL23Hcbm55yNR7sg2Sl/riCRinHkyeDLmhFDaxtUDibKSyGCMwh8CJFdVzt+l8mOcOZHd5aKbLurm4OByI9E6nou0SYUvUX9/wCb9UIxXCibi/D/AAeaPh+62/sqDPxAWgjMEafdaMgzDMGa4VeD0rTzRGLLtaWtaABwRSJS1qECh6qHFZV4XPum22MVodgQAKHVTdR1UdqkjRc61j9Ybm31iwuo9ArDEp4qvT5HaQerUdii5HuyT9Dj7IMVt0l5MPsktIg2EikE3HcQ00F0+eQKztTjESED8tDahvXwOaoEGGXENbmTQDqiu1heYlXZaftXPwXOykDfmGClb1sKm1/DLNdKqKhAcqiuCDNS3ZxC05g3RmI/eDXts5tCOW7Sh58CutuYIbNGhrvNa75d2hIy59fRDpCZpQHp56osH5RWhpLxkw5M7Qw/n7OkagvvGm9T5t3Kud0GkY5a4P1z6HivI8uc8+aThTmaqo1qHCJKbl2S3Tb40WsRxO79K/wE9EH2UKUdTr7oFOcK+fv7oiBsfl4z4T2xIZo6lLZEEUoQM+imRHujvaXkmlT4nhz5pndJYKDLPiR79E/Jvp3mnLLIjI6fdZaW6WmHMLjyxMvMmNDhGE1pfDeyrg5goQypyOdCM1WZjdfHjRWDchveXNBGnHdGRJunI7N65a2+ZAA9Ao9XHuNJoTenPP6BDrpcXvlv/AkpproIQIYiMvY5jNdSkuC4VoaXPVHNl8K7eOIefdqQKZAc9EOa3s4jgSLHhlTpZF1bgLPZziB732562Q6I+jx0T5i1c7hX66qFNjvNSNy5Yat9E2ikkqK1SSkLB+sNzgpEl6/8VY4+ZVbm/nl+rVZZki9fdEl6HH2Bphl0k7H4pLa6INhIhIJBPHkGUrb+QcWiIMm2p11Vd2SnRCmob3AFoN65AEEGvmtIxqCHQngitlkRs400JHlzT/x35QaGqJcF6/EWVDnQojbgtpbhmFSgaFWqUxbt2Q4UShoQ1ppkMvNN4/s0YT27oJDhUnT3kt1y8fqxua8vsgbL3bf37smYjTojjdnorWAkXJAA1va/RFIGCANO9nly5rcroozGqTKZLtIKNSgrT3wTWIS7Q6g431UmTGR9lET4BtYw3KSu8OfDko0KBuvIpaumlVaNh5dsSKGkbwzvw1U7aXZt0OI57QS0itQNc9OqH/olLxZfi80o042gp5LiRly2pP2VjndnoghsiABwNbDMU4/RKS2cixmEgFraEgkEXFKjKg8VvzX9M+LD34SwiXR4xFG0DAaC5zND5eapeIP35qMRU1c4jukG5qLaLQxGZIYcYZJ7RwJoDQlzqWqKUsQsyhzBALnE1OQJvVCrl5NyNyWLDqKKGg09dVFijvtTwXUWCQA45HJK2PdYStco8ClOFlEapRySVg7WF503gH9P2Vljv4qszDrQTzarHHi2Sg8DZhyS5msl6tIgmuXtUxLvqE7VPNYeQaGpxm8xzeIoshxOAIcZ7BoaLYVl23MuGTTg3UAk8zX9k38R9oNUeYDFbvhrsibHLddoVsUnKtjMhbwrQC9r+6LCIEQgghbvsY4ulITszuj+LrXyoZjR0aJdpjeItDbUyKBYg8tYaC5HrmjOMvpEA43QHH4jmtbT+o0vwpeiUqjrQzOWIrIFXGq7iPANAVJkZDecbip0TUzhzhEpT911U0c7C1fh9EImGiufLPqVsMWEHNoQCCFjWBh0u9kTd1H7FbJKxS5m8RTW4oUnf+tCx6OYciwtDS0EDIUyXOKtEOA/dAyIAFLl1vupkFuqpv4t46+VlB2Yq57t2pyaKZqVxbiU3yZrtJiVHOfHILyTRoyA0aBx51VdwqZdFe57rDJg0AQCZmnRHFz3Fx4lWPAmUhN53TE14QwxusJNFSAjePwd2DAtx9EMw5tYjRzVg2zZRkL3oUo19Gbj+0VQKUclEbmVJiGwSc0O1hibb3IPVqPxflCBTv8Atwj+n1RyZdYdAlOx72QJoDikh03MntN3RJGVTwpyRNhJxMsJqnSmmeUYlmv4gNpMDm0H1WkkrLdsZ8Ro5Lflb3QeNMymPir7m61yBmGy2H8KsWDpd0JxpuEUpfuurb6FY/BFiFa9hMcMr2xDd7eZbjUGqcuh5RG6pZIv2KRqzLWjeoAcxxy+gVZ29nXNdCYP7CehJA9FMwyeMVojHM1qOhpTmh238El0KIMqFhzzsQEtXDJDFktiAsMmIhcCHGuis2Hhz4m87S9DxCquEzYZFAPGnnqjcxihhtdlc0TiFsNAmZxoa2wGWVhUZVWjwnfDB5fZYNs7iUSaiw4NKhz2t8K3+lVurYlAA0WyPIDUoF6TNQ4CUIWWM/jhjrYjmyzLlneJDtdW21px5rT5TGmds+ASN6G0Enwr6EL5125nN6bimxqTWwvfifea3XmJIzIq7hcq4YY2kNvRVQXcAbiwHHpVXGELBVf0SIUwOHvRW9Ud23+SH1+yGbKj4qKbcfJD/V9ks/wzUf2inhSXCraKLqpYNgk5j8OwtMn4EM82+qOx3Wb0CATH/rs6j1RuIe60jgEokPAiJBBiknmknor6knVJbcpeinEfSSXhTZ5MrW2mKdmwQmnvPzpozUrOIrqo1tTNb8eI6uu4OQb+6BLp0Q8YjMViO4RUuUjbruRz8bKCwqQ1GaNl0wWYAYxjXUua8Teo8OStE+YZhuZE+Uil8wCfmrW3EKkbPT8Nu6IliMjx68FZpmdhxaAbxqD8o7t8q16nqhKOdhd0rE1L7jrlrw35S2xIrUE2zXsKKT3d3eJNt6gAqeatkDZ2Fqbj+64txApx+idibNQyN7tBWlQQA2tMyRVa1FYywfh3hkOCwPdQxzWzSC2Gw6N0JoL5lXSG877QbAmx48B4BZ5snBbBfVzxu5CxFCa0N/LxVtx3EoPZh5iboFaX7xIr3QOleixJJldFdncU7GYm5h4q128yHpvUAB9KLIsZmO0eX0pUk04V4K17SYuXghtmcCLg6395qlR7FbhHDLejMD5h1CuEGJvCqqEI94HmrTJG31WbY+SInyWPZWJSMOaM7cf7bP1KoykcseHcCrPtTHD5eG4cR6JR/hm4/tFUOaktyCi1upLDZJz6H4dhab/9ZnUeoR17Phs6D0VcmD+XF9furTLXhMP/ABCU6HQRHFK6pLuch951DZeK+DR2mpl1GuPIp1BtqMUEGCf7nd1o65lPRWvDySWszLEHVeep9VET018xTK68eENHgUmGVGTsNy0QJytPFHsIngHDgL11r508SqtDfTinu0vX2FTLRqcjGDt3IADLMnj6/VHJVjQflr6Xv6D6LMMLxEmgqa61NBTh6eCtkli5cWgZNsKWqaj/AD9UvKD0MpItU3KtoG6kiptm4d0f/IoOoVF2g+Ga1tU0NzwFPsrFPY0GscK3JqDbMVd/1aqLj+K9pSht81NASb+Bsf5KuuJiTIMxMkgnQ6c0Jip+JFpzHDgVDc9HBnUAXCsko63SircE95WGT+XwUIwg5TnzhMDcOjgQh4SLrLn2LNQaHLR6TdSoeShgqW02Sk1wPV9k2O74A8fVWjDiTBaP+KrAbvQR0KtGEV7Fv6QlZdDpDjijikvZsd7wSVI0cErLdp8S7aZJr3G91vhmfNXvamf7GXef6j3W9SsqYV2Piw7keXqj7H51tweIBUWiIxKOaAMwojoKdQUYK9CRCRWix5jk83mokM3UsEaKiiayjWjPedXwGleZRHD5lwcDWlLVr5oM0a+XvzUyCaddFCwtOYm5zOe+0joKn7jyQKcd9FMi5BDI8WqmEGnGqQcuGm6f7A66qEGmm6tEoKNb7sUDlZa496KyyzLDl+37KFMlRYXcB8P8KHFfREYzqNI91QibNq80pfHkJWyQpjPlUFhqApsE2SE+joQ7JIikQc7XVmwWJ8For/Sq49nwT4o5gxrCb+lAkk4jmnUc1KSbii9kkPC9KFt/iG9EbCabMu79R/ZVVqcnI5iPc85uNSmgvQwj4xw87FYsHZeJQ1RJjwQhAUyVie+KIixuPB1UfcsjDme+ZqFCjS9MvYUIiCRdPwilEYmwFCYT4ZsKKZDcK11JUSXNaKRDNwrKO4r7EIREcUTiOvUZKJHg3qoXo3LQr18kRZDrT3ko8BlApsE0A81CD0vBytyRiTb5IbBrQeaKSmqhBmaiWKhzp7i7mvmOgqm5k9xAuRusdl3d0KfByQmRdaiLQPlXOtR0K2Fd2su48KovgArAb0QJkX4LgeasGzbfy7SOBSkuEOL1/wCHMZouKXSXUaq9Q9YQxBdxANE2Cuibr0rPOo8T0u+hXLCuN66pEDAPdoM/f3K8I05DwGq9hd4Ajr9PsnGw9Oa2URjL1rwpVRZmWI+yKuZTX+DX34rmI2ovnophAZKPpVTIelVCi91ycbHVEJTmqPNRbge8l1Fi26n6BQojrqFBOBGrwyP7KRDH7qPLgWAy1U2XbW+p5KyD0E5dPoikgPRD4QFT418QpsubKFkXE2EXCjRYdIYPG6nYpkoYfWFTgg3dG4HMm3VFYBshckbIpAyXPtQ9WEIB+E6ulfRH9l3/AJcX4oAw/Ad1RjZY1g15lKTXA6vRJjuvdJNTzqFeIIQxVepJL0p546alRJJURBLCtR70UqIKOokktlHb/fmF5Fz8PskkrICJ/NcwAkkqLQ6RZRouYSSVeyBOWFgiLBYfq/6pJLRkdA73gEQA9SPBJJUWcTwqy6HS/wArgkkg29G4nmHHNF4fypJJK0drJUP/AGXIzsq74PiUkknZ+R5eiTNaJJJJc0f/2Q=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2" name="AutoShape 4" descr="data:image/jpeg;base64,/9j/4AAQSkZJRgABAQAAAQABAAD/2wCEAAkGBxQTEhQUExQVFRQXFxgUFBcVFBQUFBQUFBgYFxQUFRUYHCggGBolHBUUITEhJSkrLi4uFx8zODMsNygtLiwBCgoKDg0OGhAQFywcHSQsLCwsLCwsLCwsLCwsLCwsLCwsLCwsLCwsLCwsLCwsLCwsLDcsLCwsLCwsLCwsKywrK//AABEIARMAtwMBIgACEQEDEQH/xAAcAAABBQEBAQAAAAAAAAAAAAAFAAMEBgcCAQj/xAA7EAABAgQDBQYEBQMEAwAAAAABAAIDBBEhBTFBBhJRYXETIoGRsfAjMqHBByRy4fFCUtEVM2LCFDSC/8QAGgEAAgMBAQAAAAAAAAAAAAAAAwQAAQIFBv/EACMRAAIDAAICAwEBAQEAAAAAAAABAgMRITESQQQiMlETwXH/2gAMAwEAAhEDEQA/ALG1q73F21dUUMlU2rZRzCghVi2vh/IVXyFyfmfs6Hx/yWzZSDvQ/FF3wrlCtjT8M9UdjDknqvwhSz9sGxhZdTQ7oXk0bLqP8gW/QNkJrU4GpNCcaEMo8a1dbq6C6ooQ4ATjQvAF2FRQgF3ur0BeqEPA1Z1tAPzET9X2C0loWdbSD8xF6/ZCt6D0foGMCIYe34zP1BQYN6Kfh4+MyuW8EncPVhWYZuTjda/cFGI7Aa25Ie9oM2CeHpVFo4qDolE1gx7AsdqSefDsOpSW0yNFkAXYC9ouwvRnCK3te3utPNVohWra5vwx1VUXK+cvujofF/JZtj/lcdKqxxJpgHzBUTDpswob+ZonWNLhWpum6X9ELXLJsPzOIQzW6fixBuBVgy/mjstLO7MBxFUUEzqE+qfaE1CkiL1spL2UQ2UeNXqQXqoh6AvWhJegKEOwu1wE41Qo9aVnm0o/MxOo9FogWebTD81E8PRBt6D0foGQRcIlh7fjQ/1BD4WYU2B87eoSF75OhUWAN/ODofuiUYfMhMs780yvD7I5FbWqU6GX2DHMru15pJ1zcvFJbTMhD/UYfFL/AFRnNAJuYhwm7zyAOaq2I7btaSITN7mbDyXajfZPpHnoyb6RdcemBFZutCr5kXgKrN2xmibBlP0/eqeg7axcojRT/jmh21WWPZB4W2Q6DGIw3sbcECteSMYfHBhN6KBA2lZMN3bGyjTRc0VZlwRq2oLxZqbcuQ8HXR/DYtRUitFnsljlTR2eSvmyTiXO4EWRWYJ7x3uATEzEByRefhWFEJfDQpvkzpw0rtNBOhUmQ6XqTV1RWUetXQXIC6AVEO2rPtqR+Zf4ei0FqoO1jfzLugQrvyGo/QJhC4U+UHfZ1CGCcY03cM+KdhY7Aa9pLxY3oCckhbXOXSOhXKK7ZaIA/MsPI+iOvtVVCQxuFEmGFrqi6sL8RYSb0yS0oSXaGfJPpjcSw5pLx5BFRcFJRFmT41PvjP7xJ4DQdEpbCHk5KfLSA7YtfVpab5W/yrlKYewCgA60Xo5NRXBw4R0pwwjUgj618FEmpChqRTwp+y0KLh4GQ6Wsgk5LUduuaRzy/n9lhWchP8ykiG6GQ5huPRWXB8WEQUOeoSi4aQahpLCCOR50VeiQHQopc2wF/rkrklIxzEM4pB3YjXDIlXjYnEg19HKlxIoiQw4dVMkIpFwha0XhtE04ObUIORZQsAxjfZRxyCmNfUK20+QTWMa3UqLsL0hUQTE4uGhOBWUJq6okAqltntmyVDoUPvxyLf2w6/1OPHkolpY9tXtlDlO43vxdWg2bX+4rL8VxKPMO33uuRk2oGahw4b4ry95LnONSTcknNF2STq3z6ZDxz/dGUUjaQEEuL1N+OaYiQiFZnYcRf6fuc1AxKEGjW/Gn0WkyOIIgRS1wINCFpeGxy+Cx7syB/KzzCJPtorGaEjePLVabuBrQ1osAAPQLn/Oa4Xsb+Iny/R3hkQ71NKFJEsNlQwVIuUlyZS5H0imY8Nyaa4f1DnmFcsIidoy9AR7z8UD2skC6H2jabzL15aoPg2PbpAJ6VH0BC71b86zh0yNJgOLa2r5IHiU/2hLGAF39TiBRo4dVBjYo45GxFs03h0M3Fdak81hIeiPyEu11jllfXkg20GGN7xpTMaXVghRQ1xsL52Gd6OBPiqftjjVyxmZzIsFcd3EYszOQBJzhhuLT8uXRWSVdbwVHYCTVWRkSKIbS2lKUNr2R516uBaMsLVKTRYKjgj2z+K79QTlxKzuW33GrnutpW3kpohNtUZ+V1hUv+lSkmzU+0bxCX/ks4hZtLRKGrSWnqae7KdDe7V1fG/0Vut+jPBf2RWnIpwvA1VED3i7HHoTkqjje1UZxdDa+ja7tRnTksqMtxonBdNrdumQg6HA78U1Fc2s0qeJ5KiSOExHkxH1c51yTUmp4nyUzZbBO0IJua6g34muq0aawsQoQbWnOlwdeouFJTUOEGjXpSpbDd25o6l7VHSguUYlZZhHdAOuQv4p6BDAiN3rtNt6m7c5V881Zm4exrR3b0z9eqxKwMoFbiypOltRn+5CCYvhDXtINBw0pzuQrpHlvAamiqm0EyGN3YbgXOt52NqCi3W2wc+CubNywhxWa1Jv0sFfpWX33XyrVUyDB3ZiGwaAeeq0GQhUFfBcv5ktno/8AHjkcHJk0pwSXkw7JJJIZI8zDDmuByII81lmHSbnkhoLt2teNAaV/ZarEFj0WdYXFEIuY527E3iKmoFjlXmu18V8M81QHMMYWto8V4E6eafnJrdII4d7x1CiQ47hcuBBtbL6odiOIAuLWnde3QmxodDp0R1HZHSUkkWBsy+ppQg5d64FyDfPPTyVE2ggHtSSAKk5fXJGJfHGFrgT2bxbi1xuRX08+SGTbe1dvGorcZIsYYwFk9QxAlxRGZG7CNOFPdEIZLkH34InJxdLi1Ov+EUAduYQCacvNPzUQdm2vDySc+1xbLnxr9EOmZwV3QLD68T9VC0PQ4xpQHILmJOOb/KaDgcq+8k05vHz4cuuShMHY+LRQ0jepXlfz0VciihRh8Pf8h0KhvgmpBBHmphC4/hvjQERkJ/Huk3HTktQxuVD6vNPlysaX0WH7LSzu2DqHuEONBoL9FsGLTbBBLhV1hQ1LeFd4Z5fzokL1k+Bqp8clfmu8N0W59MkXkMToA1x3qa6+JQSSiNe12jcq5EngOCh4nN9naGORvS6iWvA8mktLJjOKt3SBqMyaU1Arqs6ix9+Lv2oDQUyr4E1UWdnYjyGuJuf5ulDI3mgZAhFm/COC8ftLQ2YRM7DA1otDDd0U0H2VXlpMCZhP1Ktc2fQrhWz8sR1YRwgRTUJJiMaJLGBGh2qrm0mzLI4L4fdi0/8Al9NCNOq1CHs/DGa6/wBIhA6LsxpnF6meYjU17PmyZm40P4T6gttQ1qOXNQpiM5x3ibr6C2t2LlJtu874cVoo2IyleQcP6gsKxGU3HuZ/a4gmlK0tWmidi0w3IzJQi65U3/yaWHmP2ULtqCjbcTxShLelYGYTatp4866fdSpYD9j1UCUcSMwB/j+FNhtqKC/qrIeTEzWw9mqgRoRz4381Lm5VzLuBpkCR4ed1EjR9PCqiIdwnUCcabVUA7zjQXPL0TsAOab18VRZLDB468uq9NOFffqvR7ysnNw04LRQ9hWJCC4k13HfMBT72yKIxsZhxG90uLxYgWbTi5xNNEFfB5e+ZQCZBa40y5HRDcE+TakaZhTgQBvCtK0qLZ1z1y+qajPDhR7K0+XMdbhZ/KYk9lN3TTj11KKMxiYi2BIGtLDzQfDHoV2asHIstuRnjQDu8O9X7LyUb8Rv6h6p+GwkUuTShJuT4qbh2Hlrw53EJS+xchqYlxmG0mINOX2RmYKDzto0EjiPsjc2Klcb0dT2CYpuku44oUltEJr8XinVMPnYh/qKYSoui7Jf08l5y/ookw6l3HzWUbVQi2ZfqD3hrUO1WnTsUNad6w4rJ8SmzFe5xveg6aJn4u63oaltkNoU6Wki7WnoFEgC4RUh3daKkuIoBmS7jTLonulrD4SpSDujd3ga6WN9FetkNnmdo3tal1W1bSwaT5jQ3VIi4M8nc3h2gvQB1jQnc7TLetrwVq/D3Hava17qPad25PeFLAcDZAum3HYhIQ55L5+JuAQ3SL3tYAWUIpblSqweJCOS3Lb7aeGyVMIHefE7tBQ5i5+qxyO24U+M246yrFjLl+FWz7YsV73tDmtaKfqJ/xVFtudiGUdEggNOZ0aLdcyvfwsxBrWxGGm8CHc6Up76optrj3ZwYgL23Hcbm55yNR7sg2Sl/riCRinHkyeDLmhFDaxtUDibKSyGCMwh8CJFdVzt+l8mOcOZHd5aKbLurm4OByI9E6nou0SYUvUX9/wCb9UIxXCibi/D/AAeaPh+62/sqDPxAWgjMEafdaMgzDMGa4VeD0rTzRGLLtaWtaABwRSJS1qECh6qHFZV4XPum22MVodgQAKHVTdR1UdqkjRc61j9Ybm31iwuo9ArDEp4qvT5HaQerUdii5HuyT9Dj7IMVt0l5MPsktIg2EikE3HcQ00F0+eQKztTjESED8tDahvXwOaoEGGXENbmTQDqiu1heYlXZaftXPwXOykDfmGClb1sKm1/DLNdKqKhAcqiuCDNS3ZxC05g3RmI/eDXts5tCOW7Sh58CutuYIbNGhrvNa75d2hIy59fRDpCZpQHp56osH5RWhpLxkw5M7Qw/n7OkagvvGm9T5t3Kud0GkY5a4P1z6HivI8uc8+aThTmaqo1qHCJKbl2S3Tb40WsRxO79K/wE9EH2UKUdTr7oFOcK+fv7oiBsfl4z4T2xIZo6lLZEEUoQM+imRHujvaXkmlT4nhz5pndJYKDLPiR79E/Jvp3mnLLIjI6fdZaW6WmHMLjyxMvMmNDhGE1pfDeyrg5goQypyOdCM1WZjdfHjRWDchveXNBGnHdGRJunI7N65a2+ZAA9Ao9XHuNJoTenPP6BDrpcXvlv/AkpproIQIYiMvY5jNdSkuC4VoaXPVHNl8K7eOIefdqQKZAc9EOa3s4jgSLHhlTpZF1bgLPZziB732562Q6I+jx0T5i1c7hX66qFNjvNSNy5Yat9E2ikkqK1SSkLB+sNzgpEl6/8VY4+ZVbm/nl+rVZZki9fdEl6HH2Bphl0k7H4pLa6INhIhIJBPHkGUrb+QcWiIMm2p11Vd2SnRCmob3AFoN65AEEGvmtIxqCHQngitlkRs400JHlzT/x35QaGqJcF6/EWVDnQojbgtpbhmFSgaFWqUxbt2Q4UShoQ1ppkMvNN4/s0YT27oJDhUnT3kt1y8fqxua8vsgbL3bf37smYjTojjdnorWAkXJAA1va/RFIGCANO9nly5rcroozGqTKZLtIKNSgrT3wTWIS7Q6g431UmTGR9lET4BtYw3KSu8OfDko0KBuvIpaumlVaNh5dsSKGkbwzvw1U7aXZt0OI57QS0itQNc9OqH/olLxZfi80o042gp5LiRly2pP2VjndnoghsiABwNbDMU4/RKS2cixmEgFraEgkEXFKjKg8VvzX9M+LD34SwiXR4xFG0DAaC5zND5eapeIP35qMRU1c4jukG5qLaLQxGZIYcYZJ7RwJoDQlzqWqKUsQsyhzBALnE1OQJvVCrl5NyNyWLDqKKGg09dVFijvtTwXUWCQA45HJK2PdYStco8ClOFlEapRySVg7WF503gH9P2Vljv4qszDrQTzarHHi2Sg8DZhyS5msl6tIgmuXtUxLvqE7VPNYeQaGpxm8xzeIoshxOAIcZ7BoaLYVl23MuGTTg3UAk8zX9k38R9oNUeYDFbvhrsibHLddoVsUnKtjMhbwrQC9r+6LCIEQgghbvsY4ulITszuj+LrXyoZjR0aJdpjeItDbUyKBYg8tYaC5HrmjOMvpEA43QHH4jmtbT+o0vwpeiUqjrQzOWIrIFXGq7iPANAVJkZDecbip0TUzhzhEpT911U0c7C1fh9EImGiufLPqVsMWEHNoQCCFjWBh0u9kTd1H7FbJKxS5m8RTW4oUnf+tCx6OYciwtDS0EDIUyXOKtEOA/dAyIAFLl1vupkFuqpv4t46+VlB2Yq57t2pyaKZqVxbiU3yZrtJiVHOfHILyTRoyA0aBx51VdwqZdFe57rDJg0AQCZmnRHFz3Fx4lWPAmUhN53TE14QwxusJNFSAjePwd2DAtx9EMw5tYjRzVg2zZRkL3oUo19Gbj+0VQKUclEbmVJiGwSc0O1hibb3IPVqPxflCBTv8Atwj+n1RyZdYdAlOx72QJoDikh03MntN3RJGVTwpyRNhJxMsJqnSmmeUYlmv4gNpMDm0H1WkkrLdsZ8Ro5Lflb3QeNMymPir7m61yBmGy2H8KsWDpd0JxpuEUpfuurb6FY/BFiFa9hMcMr2xDd7eZbjUGqcuh5RG6pZIv2KRqzLWjeoAcxxy+gVZ29nXNdCYP7CehJA9FMwyeMVojHM1qOhpTmh238El0KIMqFhzzsQEtXDJDFktiAsMmIhcCHGuis2Hhz4m87S9DxCquEzYZFAPGnnqjcxihhtdlc0TiFsNAmZxoa2wGWVhUZVWjwnfDB5fZYNs7iUSaiw4NKhz2t8K3+lVurYlAA0WyPIDUoF6TNQ4CUIWWM/jhjrYjmyzLlneJDtdW21px5rT5TGmds+ASN6G0Enwr6EL5125nN6bimxqTWwvfifea3XmJIzIq7hcq4YY2kNvRVQXcAbiwHHpVXGELBVf0SIUwOHvRW9Ud23+SH1+yGbKj4qKbcfJD/V9ks/wzUf2inhSXCraKLqpYNgk5j8OwtMn4EM82+qOx3Wb0CATH/rs6j1RuIe60jgEokPAiJBBiknmknor6knVJbcpeinEfSSXhTZ5MrW2mKdmwQmnvPzpozUrOIrqo1tTNb8eI6uu4OQb+6BLp0Q8YjMViO4RUuUjbruRz8bKCwqQ1GaNl0wWYAYxjXUua8Teo8OStE+YZhuZE+Uil8wCfmrW3EKkbPT8Nu6IliMjx68FZpmdhxaAbxqD8o7t8q16nqhKOdhd0rE1L7jrlrw35S2xIrUE2zXsKKT3d3eJNt6gAqeatkDZ2Fqbj+64txApx+idibNQyN7tBWlQQA2tMyRVa1FYywfh3hkOCwPdQxzWzSC2Gw6N0JoL5lXSG877QbAmx48B4BZ5snBbBfVzxu5CxFCa0N/LxVtx3EoPZh5iboFaX7xIr3QOleixJJldFdncU7GYm5h4q128yHpvUAB9KLIsZmO0eX0pUk04V4K17SYuXghtmcCLg6395qlR7FbhHDLejMD5h1CuEGJvCqqEI94HmrTJG31WbY+SInyWPZWJSMOaM7cf7bP1KoykcseHcCrPtTHD5eG4cR6JR/hm4/tFUOaktyCi1upLDZJz6H4dhab/9ZnUeoR17Phs6D0VcmD+XF9furTLXhMP/ABCU6HQRHFK6pLuch951DZeK+DR2mpl1GuPIp1BtqMUEGCf7nd1o65lPRWvDySWszLEHVeep9VET018xTK68eENHgUmGVGTsNy0QJytPFHsIngHDgL11r508SqtDfTinu0vX2FTLRqcjGDt3IADLMnj6/VHJVjQflr6Xv6D6LMMLxEmgqa61NBTh6eCtkli5cWgZNsKWqaj/AD9UvKD0MpItU3KtoG6kiptm4d0f/IoOoVF2g+Ga1tU0NzwFPsrFPY0GscK3JqDbMVd/1aqLj+K9pSht81NASb+Bsf5KuuJiTIMxMkgnQ6c0Jip+JFpzHDgVDc9HBnUAXCsko63SircE95WGT+XwUIwg5TnzhMDcOjgQh4SLrLn2LNQaHLR6TdSoeShgqW02Sk1wPV9k2O74A8fVWjDiTBaP+KrAbvQR0KtGEV7Fv6QlZdDpDjijikvZsd7wSVI0cErLdp8S7aZJr3G91vhmfNXvamf7GXef6j3W9SsqYV2Piw7keXqj7H51tweIBUWiIxKOaAMwojoKdQUYK9CRCRWix5jk83mokM3UsEaKiiayjWjPedXwGleZRHD5lwcDWlLVr5oM0a+XvzUyCaddFCwtOYm5zOe+0joKn7jyQKcd9FMi5BDI8WqmEGnGqQcuGm6f7A66qEGmm6tEoKNb7sUDlZa496KyyzLDl+37KFMlRYXcB8P8KHFfREYzqNI91QibNq80pfHkJWyQpjPlUFhqApsE2SE+joQ7JIikQc7XVmwWJ8For/Sq49nwT4o5gxrCb+lAkk4jmnUc1KSbii9kkPC9KFt/iG9EbCabMu79R/ZVVqcnI5iPc85uNSmgvQwj4xw87FYsHZeJQ1RJjwQhAUyVie+KIixuPB1UfcsjDme+ZqFCjS9MvYUIiCRdPwilEYmwFCYT4ZsKKZDcK11JUSXNaKRDNwrKO4r7EIREcUTiOvUZKJHg3qoXo3LQr18kRZDrT3ko8BlApsE0A81CD0vBytyRiTb5IbBrQeaKSmqhBmaiWKhzp7i7mvmOgqm5k9xAuRusdl3d0KfByQmRdaiLQPlXOtR0K2Fd2su48KovgArAb0QJkX4LgeasGzbfy7SOBSkuEOL1/wCHMZouKXSXUaq9Q9YQxBdxANE2Cuibr0rPOo8T0u+hXLCuN66pEDAPdoM/f3K8I05DwGq9hd4Ajr9PsnGw9Oa2URjL1rwpVRZmWI+yKuZTX+DX34rmI2ovnophAZKPpVTIelVCi91ycbHVEJTmqPNRbge8l1Fi26n6BQojrqFBOBGrwyP7KRDH7qPLgWAy1U2XbW+p5KyD0E5dPoikgPRD4QFT418QpsubKFkXE2EXCjRYdIYPG6nYpkoYfWFTgg3dG4HMm3VFYBshckbIpAyXPtQ9WEIB+E6ulfRH9l3/AJcX4oAw/Ad1RjZY1g15lKTXA6vRJjuvdJNTzqFeIIQxVepJL0p546alRJJURBLCtR70UqIKOokktlHb/fmF5Fz8PskkrICJ/NcwAkkqLQ6RZRouYSSVeyBOWFgiLBYfq/6pJLRkdA73gEQA9SPBJJUWcTwqy6HS/wArgkkg29G4nmHHNF4fypJJK0drJUP/AGXIzsq74PiUkknZ+R5eiTNaJJJJc0f/2Q=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Behaviorismus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Snaží se být objektivní vědou.</a:t>
            </a:r>
          </a:p>
          <a:p>
            <a:r>
              <a:rPr lang="cs-CZ" dirty="0" smtClean="0"/>
              <a:t>Poznat vnitřní prožívání člověka je obtížné, musí se psychologie zaměřit na měřitelné výsledky činnosti organismu za nastavených vstupních podmínek.</a:t>
            </a:r>
          </a:p>
          <a:p>
            <a:r>
              <a:rPr lang="cs-CZ" dirty="0" smtClean="0"/>
              <a:t>Tedy vztah podnětů a reakcí na ně a účinek odměn a trestů po reakci následujících.</a:t>
            </a:r>
          </a:p>
          <a:p>
            <a:r>
              <a:rPr lang="cs-CZ" dirty="0" smtClean="0"/>
              <a:t>Vidí lidský organismus jako černou skříňku, do níž nevidíme, víme jen , že na určitý </a:t>
            </a:r>
            <a:r>
              <a:rPr lang="cs-CZ" dirty="0" smtClean="0"/>
              <a:t>stimul (</a:t>
            </a:r>
            <a:r>
              <a:rPr lang="cs-CZ" dirty="0" smtClean="0"/>
              <a:t>podnět) odpoví určitým </a:t>
            </a:r>
            <a:r>
              <a:rPr lang="cs-CZ" dirty="0" smtClean="0"/>
              <a:t>chováním (</a:t>
            </a:r>
            <a:r>
              <a:rPr lang="cs-CZ" dirty="0" err="1" smtClean="0"/>
              <a:t>respondencí</a:t>
            </a:r>
            <a:r>
              <a:rPr lang="cs-CZ" dirty="0" smtClean="0"/>
              <a:t>).</a:t>
            </a:r>
            <a:endParaRPr lang="cs-CZ" dirty="0"/>
          </a:p>
        </p:txBody>
      </p:sp>
      <p:sp>
        <p:nvSpPr>
          <p:cNvPr id="1026" name="AutoShape 2" descr="data:image/jpeg;base64,/9j/4AAQSkZJRgABAQAAAQABAAD/2wCEAAkGBhIGERAIBwgTERUQEBcYEBEVGBIWFxMYGBMZFR8WFxIXGyYhIyUlHR4VHzAgJTMtLS4yFh4yNjwqNSYrLCoBCQoKBQUFDQUFDSkYEhgpKSkpKSkpKSkpKSkpKSkpKSkpKSkpKSkpKSkpKSkpKSkpKSkpKSkpKSkpKSkpKSkpKf/AABEIAJIBWQMBIgACEQEDEQH/xAAcAAEAAgIDAQAAAAAAAAAAAAAABggFBwEDBAL/xABEEAABAwMCAQcIBwUHBQAAAAAAAQIDBAURBhIhBxMXMUFhkyI1UVVWcdLTFBUydIGztBYjQpGhCGJyc5KUwiU0UlSy/8QAFAEBAAAAAAAAAAAAAAAAAAAAAP/EABQRAQAAAAAAAAAAAAAAAAAAAAD/2gAMAwEAAhEDEQA/AN4gAAAAAAAAAAAAAAAAAAAAAAAAAAAAAAAAAAAAAAAAAAAAAAAAAAAAAAAAAAAAAAAAAAAAAAAAAAAcZ7wOQcZ7xnvA5BxnvGe8DkHGe8Z7wOQcZ7xnvA5BxnvGe8DkHGe8Z7wOQcZ7xnvA5AAAAAAAAAAAAAAAAAAAAAAAAAAAAAAAAAAAAACqertdXGkr66Cn1BVMaysnaxrZpURrUmciIiIvBETCYLWFN9becrj9+qPz3gdvSDc/aSs8aX4h0g3P2krPGl+Ij4AkHSDc/aSs8aX4h0g3P2krPGl+Ij4AkHSDc/aSs8aX4h0g3P2krPGl+Ij4AkHSDc/aSs8aX4h0g3P2krPGl+Ij4AkHSDc/aSs8aX4h0g3P2krPGl+Ij4AkHSDc/aSs8aX4h0g3P2krPGl+Ij4AkHSDc/aSs8aX4h0g3P2krPGl+Ij4AtpyS3CW6Wijq6+pfLI9JN0j3K5zsVEjUy5ePUiJ+BLyEci3mSh90v6mUm4AAAAAAAAAAAAAAAAAAAAAABEbJrz61uVwsEtI2NtC1F57f9vO3raqIidfpJKtyiRzYVq49z0yxu5u5yelrc5X8APSDomro6fdz1SxuxMu3Oam1PSuV4dafzH02NWpOlQza77L9zdq+52cKB3g63VDWKkbpWo5UyjVVMqnu/Bf5EZ0vr6PU1XX2iOn2LRSI1Hq9rkmy56Za1E/u57esCVAAAAABTfW3nK4/fqj895cgpvrbzlcfv1R+e8DCAnGhuT6HVNLV3e5XhaWOkc1HrzayJhW53cFz/JFPrVXJqyywUl4tN5bWU1VKkaSoxWK1y5/hVV/8X+hUVuMAQUEo5RdGJoWr+qmVizfuWv3q3Z9pXJjGV9B7OTfk8/bx1Ss9d9Hjp2szJtR2XPcqI3CqnYjv6ekCFgz1y0hLR3J+mIF3yJUpFGq8EduciNcvXhFRUXuJ50NUdRLNYaDVG+vhi3uiWJUjVcIu3fnvb2qqZzjrwGpQTOTk5d9V09/hnc+Wes+jtpUYmd297Ew/PFct6sdp1a/0THoZaeidc+eqHxo+eNGojYcp1b8rnK7scE4Ii9qAREE20FoCLVsFbcrhdlpY6JGq93NrJ5Kte5VVEVF4bezPWferuTdlko4dQ2S8traeWTZuRisc1y5x5KqvaipxwqLj0gQYG1Y+SKjoHUtqv8AqZYK2sYixwtj3MYruCNc/PauW9mVRcekxli5J1ulVcLBU3JI6qiaromI3c2dMcFRyqiomVj7P4+4DXoJlUaAbbrS3U9yrljfLKrKem2cX4cqZVyrw4NkXq7E9JDQLWci3mSh90v6mUm5CORbzJQ+6X9TKTcAAAABBdWcoU9vrY9M6ZtCVdS6PnJNz0YyNvXxX0448VTrb1qoE6BDtCcoP7U/SqS6Uf0Soon7aiJXIrUyqpua73oqL+HFcksdVsajXunaiO+yu5MO9y9oHaCJycoMcd1TSq0/FYd/P727UXCrsVuOvhjrJE+6Qx7d9ZGm92GZexNy+hOPFerh3geoHW6drFSN8jUV32WqqIq+5DwXy/R2WnqK5zmvWnic90aOairtaq7e5VxgDJgwei9Us1lRxXeGHm+c35jVyOVm2RzOKpjr25/EzgAAAAABoS5f99q77iv/AAMBebDDbLLZb/SRubUyVOHzbnquGuftREVcJjY3GOo3BU8lraie7Vq3JyfWkCxubsT91nbxRd3Hq7joufJGy5W2h04t1c1KKVXpLzaKr8q9cK3dw+16V6gIxV6dg1RqqrobvFzkaUbXrHuc1HqkcTUztVF4Zz+CGv7i9YLPWWxHq6OmvaJFlc4RYpUVE/0ov4qbBuWm5r7qasbSV89G5KNroqmNOp2yJqtXPBUw53DPoXsM+7kTp1trtPfWEm51Qk7qlURVWRG7OMeeraqpjOcrnIHh1TGk2qrTHImUdRSo5PSixVKKh4OSbTlNT3i9LFRtT6FOjaXi7901zpWKice1qInHJJbPyVOoK6k1DX6jnqpaZjmrzrU8tFY9iIi7vJREcq9uVyvae60cnf1Jc6jUNFeJUZVPV09Ltbteqo7GX5zwc5VTh3ASm5TyU0T5aGl56RE8iLeke9c9W9UVE7f5Ec/aC6exzf8AeQfLJYAIk+/3RyKi6PbxT/3YU/rsMBybaxut6XmbhZedp2vVrK5Xsarmo7CL1Yl/xsREU2W5qPRWuTKL1p6ThjEjRGMaiIiYRE4IiehEA+im+tvOVx+/VH57y5BTfW3nK4/fqj894GxOSiSGGy3qS6QukiRWc6xi7XObs6kd2dh7NTwx3qyW+v0wiwUdNVt5ylemX71l5vesu5c4c5eH9/PZghGieUVNI09Va6izR1cdU5Fka96tTCNxtVEauTu1LyqSXuCG0UFqho6aGRr+Ziz5StduRFdhExnjwTr4rkDJ/wBoNP8AqyfdI/8A6eSPQel6t+nnrYoUWetq2SJlyMxHDK3HlL3xu4ehxhrhy3QXd/0i5aGo534xvl2yOwnUm50Srjr4Eb1XykP1DTUlpo6JKSOk3YSN7l35RETsTGPK/wBQGy9V2lKLVFquT49qVaN3f5kbXMx/LmiF3e3V1y1FXU2m6l0VQssio9HrHhiNRV8tO7H9DEXXlLluVNbaRKVGTWx7XQ1W9XOdtRE4tVO5nb/D3mdk5b1a6S40mmaaKsliRj6xFcq9SJlI1TuTrX+FM5xgDYfJ9WQWO00c2opW5ZcZWNevlJz7qiWJHbvxeu7sTKmm+Ve0T2i6VTblK6RZn87HIv8AHG77P+nGzHZsOqr126rtUWln0iYjqFl5/cu5yq57sKzH9/rz2Hbq7lBXWVNSUlwt7UmpWo36Uj1V0jduFRzNvaqNXr60X0gS/kdfFFa78+4xOfEkTFlY1drnN5uXKNd2LjtPfeEgvVipavTDVp6SkrmLU00iK57nLK1m5Zdy5wsjVx27uzbggmheUNNGw1dBNaGVTKzakjXvVqYa1ybVRGrnO47tVcqD79SNsFttMFDTI5FdFFldyou7iuETG7yurKqicQJVyqtcupLfszxWk2eOvV+OTI1kM0+sUW1LjYkazrxwkSU7UfnHpRURO9WkZpeWnclPU3fTdPVVVKzbDVuc5rkwnBzm4XK9vWnFVVMGNs/KvNa3XGufRMfVXBFRancreZTaqIjI8LwTgqcf4W+gCT/2g0kqFt9XSyNdSLE9IlZ9lJN2XZVOHFu3H+Fxp0l8fKCr7S7Sddb2ytR6ugmVyo6Fd25MN2rnir+3qeqEQAtZyLeZKH3S/qZT31N9uUb3sg0m17UcqMf9LhbuRF4O2qzhlOODwci3mSh90v6mUm4ET/aC6exzf95B8sismtrxBc3UFHp3nmuiY6am56N6QKuU3JUtaiR7kRF2Pz6U+0bWPlsaMyrGIm5cuVETiuETK/giJ+AHxSyOlY19RDscrU3Myjtq+jcnX7zV9m8nV1w5ztoG7M+jbT9X9TapC9Wcm6X+qiv1ru0tDUxs2LLGiOR7ePBzVVOPHGc9XZ1Aauv/AJVZqx0f2forUXHVu52H+vB39T0ao806W/zo/wDibDtHJPBbqSut1TWyzyXFF+k1TsI9VyqorU44w5VdxzlV49mMNHyHucylgrNUTypRyo6BisbsY1F3KxGb+1ccc8MYRAMLcNNUz9VfR3UTdr6d1Q5uXcZsOk5zr693H0ERsOlqe42C6XuqjV09PUqkL9zv3aJzK4RuceVvdn3J6DcuouTr6zuEep6K7yU8kcaNe1rWuSRqZymVVMZaqtXrNacnHJrLqygqI5rxUUkb61yT06N8iVrGRPau1yphcq7jxRcN4cAPWla+412kamqdue6lbucvFXKmUyq+lcZ/E6a63R3K4arjrIUejKR0jEXPB7ERWu4ehTYOp+SqO8/V77Vc5KJ9uYjIJGIj12NRMZyqcUx19uVyddl5JWWuS4T1F3mn+saZYpVejd6K5PKfvzxVVyuMYTOOwDr5CrXFSWinrIIEbJULIsz+OXqyolY3PHsaiJwNhkX0Dot2h4HW5bs+pj3Zia5rWpEiq5yo3Cr1quSUAAAAAAAAAAAAAAAAAAAAKb6285XH79UfnvLkFN9becrj9+qPz3gYQAAAAAAAAAAAAAAAAAAWs5FvMlD7pf1MpNyEci3mSh90v6mUm4AAAAAAAAAAAAAAAAAAAAAAAAAAAAAAAAAAACm+tvOVx+/VH57y5BDK7ketNxlkrKq0q58sjnyO56pTLnOVyrhJMJxVeCAVPBanoRs3qZfGqvmDoRs3qZfGqvmAVWBanoRs3qZfGqvmDoRs3qZfGqvmAVWBanoRs3qZfGqvmDoRs3qZfGqvmAVWBanoRs3qZfGqvmDoRs3qZfGqvmAVWBanoRs3qZfGqvmDoRs3qZfGqvmAVWBanoRs3qZfGqvmDoRs3qZfGqvmAVWBanoRs3qZfGqvmDoRs3qZfGqvmAffIt5kofdL+plJueGyWSHTsEdttcPNxRZ2M3Odjc5Xr5TlVetVXj6T3AAAAAAAAAAAAAAAAAAAAAAAAAAAAAAAAAAAAAAAAAAAAAAAAAAAAAAAAAAAAAAAAAAAAAAAAAAAAAAAAAAAAAAAAAAAAAAAAAAAAAAAAAAAAAAAAAAAAAAAAAAAAAAAAAAAAAAAAAAAAAAAAAAAAAAAAAAAAAAAAAAAAAAAAAAAAAAAAAAAAAAAAAAAAAAAAAAAB//Z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28" name="AutoShape 4" descr="data:image/jpeg;base64,/9j/4AAQSkZJRgABAQAAAQABAAD/2wCEAAkGBhIGERAIBwgTERUQEBcYEBEVGBIWFxMYGBMZFR8WFxIXGyYhIyUlHR4VHzAgJTMtLS4yFh4yNjwqNSYrLCoBCQoKBQUFDQUFDSkYEhgpKSkpKSkpKSkpKSkpKSkpKSkpKSkpKSkpKSkpKSkpKSkpKSkpKSkpKSkpKSkpKSkpKf/AABEIAJIBWQMBIgACEQEDEQH/xAAcAAEAAgIDAQAAAAAAAAAAAAAABggFBwEDBAL/xABEEAABAwMCAQcIBwUHBQAAAAAAAQIDBAURBhIhBxMXMUFhkyI1UVVWcdLTFBUydIGztBYjQpGhCGJyc5KUwiU0UlSy/8QAFAEBAAAAAAAAAAAAAAAAAAAAAP/EABQRAQAAAAAAAAAAAAAAAAAAAAD/2gAMAwEAAhEDEQA/AN4gAAAAAAAAAAAAAAAAAAAAAAAAAAAAAAAAAAAAAAAAAAAAAAAAAAAAAAAAAAAAAAAAAAAAAAAAAAAcZ7wOQcZ7xnvA5BxnvGe8DkHGe8Z7wOQcZ7xnvA5BxnvGe8DkHGe8Z7wOQcZ7xnvA5AAAAAAAAAAAAAAAAAAAAAAAAAAAAAAAAAAAAACqertdXGkr66Cn1BVMaysnaxrZpURrUmciIiIvBETCYLWFN9becrj9+qPz3gdvSDc/aSs8aX4h0g3P2krPGl+Ij4AkHSDc/aSs8aX4h0g3P2krPGl+Ij4AkHSDc/aSs8aX4h0g3P2krPGl+Ij4AkHSDc/aSs8aX4h0g3P2krPGl+Ij4AkHSDc/aSs8aX4h0g3P2krPGl+Ij4AkHSDc/aSs8aX4h0g3P2krPGl+Ij4AkHSDc/aSs8aX4h0g3P2krPGl+Ij4AtpyS3CW6Wijq6+pfLI9JN0j3K5zsVEjUy5ePUiJ+BLyEci3mSh90v6mUm4AAAAAAAAAAAAAAAAAAAAAABEbJrz61uVwsEtI2NtC1F57f9vO3raqIidfpJKtyiRzYVq49z0yxu5u5yelrc5X8APSDomro6fdz1SxuxMu3Oam1PSuV4dafzH02NWpOlQza77L9zdq+52cKB3g63VDWKkbpWo5UyjVVMqnu/Bf5EZ0vr6PU1XX2iOn2LRSI1Hq9rkmy56Za1E/u57esCVAAAAABTfW3nK4/fqj895cgpvrbzlcfv1R+e8DCAnGhuT6HVNLV3e5XhaWOkc1HrzayJhW53cFz/JFPrVXJqyywUl4tN5bWU1VKkaSoxWK1y5/hVV/8X+hUVuMAQUEo5RdGJoWr+qmVizfuWv3q3Z9pXJjGV9B7OTfk8/bx1Ss9d9Hjp2szJtR2XPcqI3CqnYjv6ekCFgz1y0hLR3J+mIF3yJUpFGq8EduciNcvXhFRUXuJ50NUdRLNYaDVG+vhi3uiWJUjVcIu3fnvb2qqZzjrwGpQTOTk5d9V09/hnc+Wes+jtpUYmd297Ew/PFct6sdp1a/0THoZaeidc+eqHxo+eNGojYcp1b8rnK7scE4Ii9qAREE20FoCLVsFbcrhdlpY6JGq93NrJ5Kte5VVEVF4bezPWferuTdlko4dQ2S8traeWTZuRisc1y5x5KqvaipxwqLj0gQYG1Y+SKjoHUtqv8AqZYK2sYixwtj3MYruCNc/PauW9mVRcekxli5J1ulVcLBU3JI6qiaromI3c2dMcFRyqiomVj7P4+4DXoJlUaAbbrS3U9yrljfLKrKem2cX4cqZVyrw4NkXq7E9JDQLWci3mSh90v6mUm5CORbzJQ+6X9TKTcAAAABBdWcoU9vrY9M6ZtCVdS6PnJNz0YyNvXxX0448VTrb1qoE6BDtCcoP7U/SqS6Uf0Soon7aiJXIrUyqpua73oqL+HFcksdVsajXunaiO+yu5MO9y9oHaCJycoMcd1TSq0/FYd/P727UXCrsVuOvhjrJE+6Qx7d9ZGm92GZexNy+hOPFerh3geoHW6drFSN8jUV32WqqIq+5DwXy/R2WnqK5zmvWnic90aOairtaq7e5VxgDJgwei9Us1lRxXeGHm+c35jVyOVm2RzOKpjr25/EzgAAAAABoS5f99q77iv/AAMBebDDbLLZb/SRubUyVOHzbnquGuftREVcJjY3GOo3BU8lraie7Vq3JyfWkCxubsT91nbxRd3Hq7joufJGy5W2h04t1c1KKVXpLzaKr8q9cK3dw+16V6gIxV6dg1RqqrobvFzkaUbXrHuc1HqkcTUztVF4Zz+CGv7i9YLPWWxHq6OmvaJFlc4RYpUVE/0ov4qbBuWm5r7qasbSV89G5KNroqmNOp2yJqtXPBUw53DPoXsM+7kTp1trtPfWEm51Qk7qlURVWRG7OMeeraqpjOcrnIHh1TGk2qrTHImUdRSo5PSixVKKh4OSbTlNT3i9LFRtT6FOjaXi7901zpWKice1qInHJJbPyVOoK6k1DX6jnqpaZjmrzrU8tFY9iIi7vJREcq9uVyvae60cnf1Jc6jUNFeJUZVPV09Ltbteqo7GX5zwc5VTh3ASm5TyU0T5aGl56RE8iLeke9c9W9UVE7f5Ec/aC6exzf8AeQfLJYAIk+/3RyKi6PbxT/3YU/rsMBybaxut6XmbhZedp2vVrK5Xsarmo7CL1Yl/xsREU2W5qPRWuTKL1p6ThjEjRGMaiIiYRE4IiehEA+im+tvOVx+/VH57y5BTfW3nK4/fqj894GxOSiSGGy3qS6QukiRWc6xi7XObs6kd2dh7NTwx3qyW+v0wiwUdNVt5ylemX71l5vesu5c4c5eH9/PZghGieUVNI09Va6izR1cdU5Fka96tTCNxtVEauTu1LyqSXuCG0UFqho6aGRr+Ziz5StduRFdhExnjwTr4rkDJ/wBoNP8AqyfdI/8A6eSPQel6t+nnrYoUWetq2SJlyMxHDK3HlL3xu4ehxhrhy3QXd/0i5aGo534xvl2yOwnUm50Srjr4Eb1XykP1DTUlpo6JKSOk3YSN7l35RETsTGPK/wBQGy9V2lKLVFquT49qVaN3f5kbXMx/LmiF3e3V1y1FXU2m6l0VQssio9HrHhiNRV8tO7H9DEXXlLluVNbaRKVGTWx7XQ1W9XOdtRE4tVO5nb/D3mdk5b1a6S40mmaaKsliRj6xFcq9SJlI1TuTrX+FM5xgDYfJ9WQWO00c2opW5ZcZWNevlJz7qiWJHbvxeu7sTKmm+Ve0T2i6VTblK6RZn87HIv8AHG77P+nGzHZsOqr126rtUWln0iYjqFl5/cu5yq57sKzH9/rz2Hbq7lBXWVNSUlwt7UmpWo36Uj1V0jduFRzNvaqNXr60X0gS/kdfFFa78+4xOfEkTFlY1drnN5uXKNd2LjtPfeEgvVipavTDVp6SkrmLU00iK57nLK1m5Zdy5wsjVx27uzbggmheUNNGw1dBNaGVTKzakjXvVqYa1ybVRGrnO47tVcqD79SNsFttMFDTI5FdFFldyou7iuETG7yurKqicQJVyqtcupLfszxWk2eOvV+OTI1kM0+sUW1LjYkazrxwkSU7UfnHpRURO9WkZpeWnclPU3fTdPVVVKzbDVuc5rkwnBzm4XK9vWnFVVMGNs/KvNa3XGufRMfVXBFRancreZTaqIjI8LwTgqcf4W+gCT/2g0kqFt9XSyNdSLE9IlZ9lJN2XZVOHFu3H+Fxp0l8fKCr7S7Sddb2ytR6ugmVyo6Fd25MN2rnir+3qeqEQAtZyLeZKH3S/qZT31N9uUb3sg0m17UcqMf9LhbuRF4O2qzhlOODwci3mSh90v6mUm4ET/aC6exzf95B8sismtrxBc3UFHp3nmuiY6am56N6QKuU3JUtaiR7kRF2Pz6U+0bWPlsaMyrGIm5cuVETiuETK/giJ+AHxSyOlY19RDscrU3Myjtq+jcnX7zV9m8nV1w5ztoG7M+jbT9X9TapC9Wcm6X+qiv1ru0tDUxs2LLGiOR7ePBzVVOPHGc9XZ1Aauv/AJVZqx0f2forUXHVu52H+vB39T0ao806W/zo/wDibDtHJPBbqSut1TWyzyXFF+k1TsI9VyqorU44w5VdxzlV49mMNHyHucylgrNUTypRyo6BisbsY1F3KxGb+1ccc8MYRAMLcNNUz9VfR3UTdr6d1Q5uXcZsOk5zr693H0ERsOlqe42C6XuqjV09PUqkL9zv3aJzK4RuceVvdn3J6DcuouTr6zuEep6K7yU8kcaNe1rWuSRqZymVVMZaqtXrNacnHJrLqygqI5rxUUkb61yT06N8iVrGRPau1yphcq7jxRcN4cAPWla+412kamqdue6lbucvFXKmUyq+lcZ/E6a63R3K4arjrIUejKR0jEXPB7ERWu4ehTYOp+SqO8/V77Vc5KJ9uYjIJGIj12NRMZyqcUx19uVyddl5JWWuS4T1F3mn+saZYpVejd6K5PKfvzxVVyuMYTOOwDr5CrXFSWinrIIEbJULIsz+OXqyolY3PHsaiJwNhkX0Dot2h4HW5bs+pj3Zia5rWpEiq5yo3Cr1quSUAAAAAAAAAAAAAAAAAAAAKb6285XH79UfnvLkFN9becrj9+qPz3gYQAAAAAAAAAAAAAAAAAAWs5FvMlD7pf1MpNyEci3mSh90v6mUm4AAAAAAAAAAAAAAAAAAAAAAAAAAAAAAAAAAACm+tvOVx+/VH57y5BDK7ketNxlkrKq0q58sjnyO56pTLnOVyrhJMJxVeCAVPBanoRs3qZfGqvmDoRs3qZfGqvmAVWBanoRs3qZfGqvmDoRs3qZfGqvmAVWBanoRs3qZfGqvmDoRs3qZfGqvmAVWBanoRs3qZfGqvmDoRs3qZfGqvmAVWBanoRs3qZfGqvmDoRs3qZfGqvmAVWBanoRs3qZfGqvmDoRs3qZfGqvmAVWBanoRs3qZfGqvmDoRs3qZfGqvmAffIt5kofdL+plJueGyWSHTsEdttcPNxRZ2M3Odjc5Xr5TlVetVXj6T3AAAAAAAAAAAAAAAAAAAAAAAAAAAAAAAAAAAAAAAAAAAAAAAAAAAAAAAAAAAAAAAAAAAAAAAAAAAAAAAAAAAAAAAAAAAAAAAAAAAAAAAAAAAAAAAAAAAAAAAAAAAAAAAAAAAAAAAAAAAAAAAAAAAAAAAAAAAAAAAAAAAAAAAAAAAAAAAAAAAAAAAAAAAAAAAAAAAB//Z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155575" y="-547688"/>
            <a:ext cx="2695575" cy="11430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30" name="AutoShape 6" descr="data:image/jpeg;base64,/9j/4AAQSkZJRgABAQAAAQABAAD/2wCEAAkGBhIGERAIBwgTERUQEBcYEBEVGBIWFxMYGBMZFR8WFxIXGyYhIyUlHR4VHzAgJTMtLS4yFh4yNjwqNSYrLCoBCQoKBQUFDQUFDSkYEhgpKSkpKSkpKSkpKSkpKSkpKSkpKSkpKSkpKSkpKSkpKSkpKSkpKSkpKSkpKSkpKSkpKf/AABEIAJIBWQMBIgACEQEDEQH/xAAcAAEAAgIDAQAAAAAAAAAAAAAABggFBwEDBAL/xABEEAABAwMCAQcIBwUHBQAAAAAAAQIDBAURBhIhBxMXMUFhkyI1UVVWcdLTFBUydIGztBYjQpGhCGJyc5KUwiU0UlSy/8QAFAEBAAAAAAAAAAAAAAAAAAAAAP/EABQRAQAAAAAAAAAAAAAAAAAAAAD/2gAMAwEAAhEDEQA/AN4gAAAAAAAAAAAAAAAAAAAAAAAAAAAAAAAAAAAAAAAAAAAAAAAAAAAAAAAAAAAAAAAAAAAAAAAAAAAcZ7wOQcZ7xnvA5BxnvGe8DkHGe8Z7wOQcZ7xnvA5BxnvGe8DkHGe8Z7wOQcZ7xnvA5AAAAAAAAAAAAAAAAAAAAAAAAAAAAAAAAAAAAACqertdXGkr66Cn1BVMaysnaxrZpURrUmciIiIvBETCYLWFN9becrj9+qPz3gdvSDc/aSs8aX4h0g3P2krPGl+Ij4AkHSDc/aSs8aX4h0g3P2krPGl+Ij4AkHSDc/aSs8aX4h0g3P2krPGl+Ij4AkHSDc/aSs8aX4h0g3P2krPGl+Ij4AkHSDc/aSs8aX4h0g3P2krPGl+Ij4AkHSDc/aSs8aX4h0g3P2krPGl+Ij4AkHSDc/aSs8aX4h0g3P2krPGl+Ij4AtpyS3CW6Wijq6+pfLI9JN0j3K5zsVEjUy5ePUiJ+BLyEci3mSh90v6mUm4AAAAAAAAAAAAAAAAAAAAAABEbJrz61uVwsEtI2NtC1F57f9vO3raqIidfpJKtyiRzYVq49z0yxu5u5yelrc5X8APSDomro6fdz1SxuxMu3Oam1PSuV4dafzH02NWpOlQza77L9zdq+52cKB3g63VDWKkbpWo5UyjVVMqnu/Bf5EZ0vr6PU1XX2iOn2LRSI1Hq9rkmy56Za1E/u57esCVAAAAABTfW3nK4/fqj895cgpvrbzlcfv1R+e8DCAnGhuT6HVNLV3e5XhaWOkc1HrzayJhW53cFz/JFPrVXJqyywUl4tN5bWU1VKkaSoxWK1y5/hVV/8X+hUVuMAQUEo5RdGJoWr+qmVizfuWv3q3Z9pXJjGV9B7OTfk8/bx1Ss9d9Hjp2szJtR2XPcqI3CqnYjv6ekCFgz1y0hLR3J+mIF3yJUpFGq8EduciNcvXhFRUXuJ50NUdRLNYaDVG+vhi3uiWJUjVcIu3fnvb2qqZzjrwGpQTOTk5d9V09/hnc+Wes+jtpUYmd297Ew/PFct6sdp1a/0THoZaeidc+eqHxo+eNGojYcp1b8rnK7scE4Ii9qAREE20FoCLVsFbcrhdlpY6JGq93NrJ5Kte5VVEVF4bezPWferuTdlko4dQ2S8traeWTZuRisc1y5x5KqvaipxwqLj0gQYG1Y+SKjoHUtqv8AqZYK2sYixwtj3MYruCNc/PauW9mVRcekxli5J1ulVcLBU3JI6qiaromI3c2dMcFRyqiomVj7P4+4DXoJlUaAbbrS3U9yrljfLKrKem2cX4cqZVyrw4NkXq7E9JDQLWci3mSh90v6mUm5CORbzJQ+6X9TKTcAAAABBdWcoU9vrY9M6ZtCVdS6PnJNz0YyNvXxX0448VTrb1qoE6BDtCcoP7U/SqS6Uf0Soon7aiJXIrUyqpua73oqL+HFcksdVsajXunaiO+yu5MO9y9oHaCJycoMcd1TSq0/FYd/P727UXCrsVuOvhjrJE+6Qx7d9ZGm92GZexNy+hOPFerh3geoHW6drFSN8jUV32WqqIq+5DwXy/R2WnqK5zmvWnic90aOairtaq7e5VxgDJgwei9Us1lRxXeGHm+c35jVyOVm2RzOKpjr25/EzgAAAAABoS5f99q77iv/AAMBebDDbLLZb/SRubUyVOHzbnquGuftREVcJjY3GOo3BU8lraie7Vq3JyfWkCxubsT91nbxRd3Hq7joufJGy5W2h04t1c1KKVXpLzaKr8q9cK3dw+16V6gIxV6dg1RqqrobvFzkaUbXrHuc1HqkcTUztVF4Zz+CGv7i9YLPWWxHq6OmvaJFlc4RYpUVE/0ov4qbBuWm5r7qasbSV89G5KNroqmNOp2yJqtXPBUw53DPoXsM+7kTp1trtPfWEm51Qk7qlURVWRG7OMeeraqpjOcrnIHh1TGk2qrTHImUdRSo5PSixVKKh4OSbTlNT3i9LFRtT6FOjaXi7901zpWKice1qInHJJbPyVOoK6k1DX6jnqpaZjmrzrU8tFY9iIi7vJREcq9uVyvae60cnf1Jc6jUNFeJUZVPV09Ltbteqo7GX5zwc5VTh3ASm5TyU0T5aGl56RE8iLeke9c9W9UVE7f5Ec/aC6exzf8AeQfLJYAIk+/3RyKi6PbxT/3YU/rsMBybaxut6XmbhZedp2vVrK5Xsarmo7CL1Yl/xsREU2W5qPRWuTKL1p6ThjEjRGMaiIiYRE4IiehEA+im+tvOVx+/VH57y5BTfW3nK4/fqj894GxOSiSGGy3qS6QukiRWc6xi7XObs6kd2dh7NTwx3qyW+v0wiwUdNVt5ylemX71l5vesu5c4c5eH9/PZghGieUVNI09Va6izR1cdU5Fka96tTCNxtVEauTu1LyqSXuCG0UFqho6aGRr+Ziz5StduRFdhExnjwTr4rkDJ/wBoNP8AqyfdI/8A6eSPQel6t+nnrYoUWetq2SJlyMxHDK3HlL3xu4ehxhrhy3QXd/0i5aGo534xvl2yOwnUm50Srjr4Eb1XykP1DTUlpo6JKSOk3YSN7l35RETsTGPK/wBQGy9V2lKLVFquT49qVaN3f5kbXMx/LmiF3e3V1y1FXU2m6l0VQssio9HrHhiNRV8tO7H9DEXXlLluVNbaRKVGTWx7XQ1W9XOdtRE4tVO5nb/D3mdk5b1a6S40mmaaKsliRj6xFcq9SJlI1TuTrX+FM5xgDYfJ9WQWO00c2opW5ZcZWNevlJz7qiWJHbvxeu7sTKmm+Ve0T2i6VTblK6RZn87HIv8AHG77P+nGzHZsOqr126rtUWln0iYjqFl5/cu5yq57sKzH9/rz2Hbq7lBXWVNSUlwt7UmpWo36Uj1V0jduFRzNvaqNXr60X0gS/kdfFFa78+4xOfEkTFlY1drnN5uXKNd2LjtPfeEgvVipavTDVp6SkrmLU00iK57nLK1m5Zdy5wsjVx27uzbggmheUNNGw1dBNaGVTKzakjXvVqYa1ybVRGrnO47tVcqD79SNsFttMFDTI5FdFFldyou7iuETG7yurKqicQJVyqtcupLfszxWk2eOvV+OTI1kM0+sUW1LjYkazrxwkSU7UfnHpRURO9WkZpeWnclPU3fTdPVVVKzbDVuc5rkwnBzm4XK9vWnFVVMGNs/KvNa3XGufRMfVXBFRancreZTaqIjI8LwTgqcf4W+gCT/2g0kqFt9XSyNdSLE9IlZ9lJN2XZVOHFu3H+Fxp0l8fKCr7S7Sddb2ytR6ugmVyo6Fd25MN2rnir+3qeqEQAtZyLeZKH3S/qZT31N9uUb3sg0m17UcqMf9LhbuRF4O2qzhlOODwci3mSh90v6mUm4ET/aC6exzf95B8sismtrxBc3UFHp3nmuiY6am56N6QKuU3JUtaiR7kRF2Pz6U+0bWPlsaMyrGIm5cuVETiuETK/giJ+AHxSyOlY19RDscrU3Myjtq+jcnX7zV9m8nV1w5ztoG7M+jbT9X9TapC9Wcm6X+qiv1ru0tDUxs2LLGiOR7ePBzVVOPHGc9XZ1Aauv/AJVZqx0f2forUXHVu52H+vB39T0ao806W/zo/wDibDtHJPBbqSut1TWyzyXFF+k1TsI9VyqorU44w5VdxzlV49mMNHyHucylgrNUTypRyo6BisbsY1F3KxGb+1ccc8MYRAMLcNNUz9VfR3UTdr6d1Q5uXcZsOk5zr693H0ERsOlqe42C6XuqjV09PUqkL9zv3aJzK4RuceVvdn3J6DcuouTr6zuEep6K7yU8kcaNe1rWuSRqZymVVMZaqtXrNacnHJrLqygqI5rxUUkb61yT06N8iVrGRPau1yphcq7jxRcN4cAPWla+412kamqdue6lbucvFXKmUyq+lcZ/E6a63R3K4arjrIUejKR0jEXPB7ERWu4ehTYOp+SqO8/V77Vc5KJ9uYjIJGIj12NRMZyqcUx19uVyddl5JWWuS4T1F3mn+saZYpVejd6K5PKfvzxVVyuMYTOOwDr5CrXFSWinrIIEbJULIsz+OXqyolY3PHsaiJwNhkX0Dot2h4HW5bs+pj3Zia5rWpEiq5yo3Cr1quSUAAAAAAAAAAAAAAAAAAAAKb6285XH79UfnvLkFN9becrj9+qPz3gYQAAAAAAAAAAAAAAAAAAWs5FvMlD7pf1MpNyEci3mSh90v6mUm4AAAAAAAAAAAAAAAAAAAAAAAAAAAAAAAAAAACm+tvOVx+/VH57y5BDK7ketNxlkrKq0q58sjnyO56pTLnOVyrhJMJxVeCAVPBanoRs3qZfGqvmDoRs3qZfGqvmAVWBanoRs3qZfGqvmDoRs3qZfGqvmAVWBanoRs3qZfGqvmDoRs3qZfGqvmAVWBanoRs3qZfGqvmDoRs3qZfGqvmAVWBanoRs3qZfGqvmDoRs3qZfGqvmAVWBanoRs3qZfGqvmDoRs3qZfGqvmAVWBanoRs3qZfGqvmDoRs3qZfGqvmAffIt5kofdL+plJueGyWSHTsEdttcPNxRZ2M3Odjc5Xr5TlVetVXj6T3AAAAAAAAAAAAAAAAAAAAAAAAAAAAAAAAAAAAAAAAAAAAAAAAAAAAAAAAAAAAAAAAAAAAAAAAAAAAAAAAAAAAAAAAAAAAAAAAAAAAAAAAAAAAAAAAAAAAAAAAAAAAAAAAAAAAAAAAAAAAAAAAAAAAAAAAAAAAAAAAAAAAAAAAAAAAAAAAAAAAAAAAAAAAAAAAAAAB//Z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155575" y="-547688"/>
            <a:ext cx="2695575" cy="11430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32" name="AutoShape 8" descr="data:image/jpeg;base64,/9j/4AAQSkZJRgABAQAAAQABAAD/2wCEAAkGBhIGERAIBwgTERUQEBcYEBEVGBIWFxMYGBMZFR8WFxIXGyYhIyUlHR4VHzAgJTMtLS4yFh4yNjwqNSYrLCoBCQoKBQUFDQUFDSkYEhgpKSkpKSkpKSkpKSkpKSkpKSkpKSkpKSkpKSkpKSkpKSkpKSkpKSkpKSkpKSkpKSkpKf/AABEIAJIBWQMBIgACEQEDEQH/xAAcAAEAAgIDAQAAAAAAAAAAAAAABggFBwEDBAL/xABEEAABAwMCAQcIBwUHBQAAAAAAAQIDBAURBhIhBxMXMUFhkyI1UVVWcdLTFBUydIGztBYjQpGhCGJyc5KUwiU0UlSy/8QAFAEBAAAAAAAAAAAAAAAAAAAAAP/EABQRAQAAAAAAAAAAAAAAAAAAAAD/2gAMAwEAAhEDEQA/AN4gAAAAAAAAAAAAAAAAAAAAAAAAAAAAAAAAAAAAAAAAAAAAAAAAAAAAAAAAAAAAAAAAAAAAAAAAAAAcZ7wOQcZ7xnvA5BxnvGe8DkHGe8Z7wOQcZ7xnvA5BxnvGe8DkHGe8Z7wOQcZ7xnvA5AAAAAAAAAAAAAAAAAAAAAAAAAAAAAAAAAAAAACqertdXGkr66Cn1BVMaysnaxrZpURrUmciIiIvBETCYLWFN9becrj9+qPz3gdvSDc/aSs8aX4h0g3P2krPGl+Ij4AkHSDc/aSs8aX4h0g3P2krPGl+Ij4AkHSDc/aSs8aX4h0g3P2krPGl+Ij4AkHSDc/aSs8aX4h0g3P2krPGl+Ij4AkHSDc/aSs8aX4h0g3P2krPGl+Ij4AkHSDc/aSs8aX4h0g3P2krPGl+Ij4AkHSDc/aSs8aX4h0g3P2krPGl+Ij4AtpyS3CW6Wijq6+pfLI9JN0j3K5zsVEjUy5ePUiJ+BLyEci3mSh90v6mUm4AAAAAAAAAAAAAAAAAAAAAABEbJrz61uVwsEtI2NtC1F57f9vO3raqIidfpJKtyiRzYVq49z0yxu5u5yelrc5X8APSDomro6fdz1SxuxMu3Oam1PSuV4dafzH02NWpOlQza77L9zdq+52cKB3g63VDWKkbpWo5UyjVVMqnu/Bf5EZ0vr6PU1XX2iOn2LRSI1Hq9rkmy56Za1E/u57esCVAAAAABTfW3nK4/fqj895cgpvrbzlcfv1R+e8DCAnGhuT6HVNLV3e5XhaWOkc1HrzayJhW53cFz/JFPrVXJqyywUl4tN5bWU1VKkaSoxWK1y5/hVV/8X+hUVuMAQUEo5RdGJoWr+qmVizfuWv3q3Z9pXJjGV9B7OTfk8/bx1Ss9d9Hjp2szJtR2XPcqI3CqnYjv6ekCFgz1y0hLR3J+mIF3yJUpFGq8EduciNcvXhFRUXuJ50NUdRLNYaDVG+vhi3uiWJUjVcIu3fnvb2qqZzjrwGpQTOTk5d9V09/hnc+Wes+jtpUYmd297Ew/PFct6sdp1a/0THoZaeidc+eqHxo+eNGojYcp1b8rnK7scE4Ii9qAREE20FoCLVsFbcrhdlpY6JGq93NrJ5Kte5VVEVF4bezPWferuTdlko4dQ2S8traeWTZuRisc1y5x5KqvaipxwqLj0gQYG1Y+SKjoHUtqv8AqZYK2sYixwtj3MYruCNc/PauW9mVRcekxli5J1ulVcLBU3JI6qiaromI3c2dMcFRyqiomVj7P4+4DXoJlUaAbbrS3U9yrljfLKrKem2cX4cqZVyrw4NkXq7E9JDQLWci3mSh90v6mUm5CORbzJQ+6X9TKTcAAAABBdWcoU9vrY9M6ZtCVdS6PnJNz0YyNvXxX0448VTrb1qoE6BDtCcoP7U/SqS6Uf0Soon7aiJXIrUyqpua73oqL+HFcksdVsajXunaiO+yu5MO9y9oHaCJycoMcd1TSq0/FYd/P727UXCrsVuOvhjrJE+6Qx7d9ZGm92GZexNy+hOPFerh3geoHW6drFSN8jUV32WqqIq+5DwXy/R2WnqK5zmvWnic90aOairtaq7e5VxgDJgwei9Us1lRxXeGHm+c35jVyOVm2RzOKpjr25/EzgAAAAABoS5f99q77iv/AAMBebDDbLLZb/SRubUyVOHzbnquGuftREVcJjY3GOo3BU8lraie7Vq3JyfWkCxubsT91nbxRd3Hq7joufJGy5W2h04t1c1KKVXpLzaKr8q9cK3dw+16V6gIxV6dg1RqqrobvFzkaUbXrHuc1HqkcTUztVF4Zz+CGv7i9YLPWWxHq6OmvaJFlc4RYpUVE/0ov4qbBuWm5r7qasbSV89G5KNroqmNOp2yJqtXPBUw53DPoXsM+7kTp1trtPfWEm51Qk7qlURVWRG7OMeeraqpjOcrnIHh1TGk2qrTHImUdRSo5PSixVKKh4OSbTlNT3i9LFRtT6FOjaXi7901zpWKice1qInHJJbPyVOoK6k1DX6jnqpaZjmrzrU8tFY9iIi7vJREcq9uVyvae60cnf1Jc6jUNFeJUZVPV09Ltbteqo7GX5zwc5VTh3ASm5TyU0T5aGl56RE8iLeke9c9W9UVE7f5Ec/aC6exzf8AeQfLJYAIk+/3RyKi6PbxT/3YU/rsMBybaxut6XmbhZedp2vVrK5Xsarmo7CL1Yl/xsREU2W5qPRWuTKL1p6ThjEjRGMaiIiYRE4IiehEA+im+tvOVx+/VH57y5BTfW3nK4/fqj894GxOSiSGGy3qS6QukiRWc6xi7XObs6kd2dh7NTwx3qyW+v0wiwUdNVt5ylemX71l5vesu5c4c5eH9/PZghGieUVNI09Va6izR1cdU5Fka96tTCNxtVEauTu1LyqSXuCG0UFqho6aGRr+Ziz5StduRFdhExnjwTr4rkDJ/wBoNP8AqyfdI/8A6eSPQel6t+nnrYoUWetq2SJlyMxHDK3HlL3xu4ehxhrhy3QXd/0i5aGo534xvl2yOwnUm50Srjr4Eb1XykP1DTUlpo6JKSOk3YSN7l35RETsTGPK/wBQGy9V2lKLVFquT49qVaN3f5kbXMx/LmiF3e3V1y1FXU2m6l0VQssio9HrHhiNRV8tO7H9DEXXlLluVNbaRKVGTWx7XQ1W9XOdtRE4tVO5nb/D3mdk5b1a6S40mmaaKsliRj6xFcq9SJlI1TuTrX+FM5xgDYfJ9WQWO00c2opW5ZcZWNevlJz7qiWJHbvxeu7sTKmm+Ve0T2i6VTblK6RZn87HIv8AHG77P+nGzHZsOqr126rtUWln0iYjqFl5/cu5yq57sKzH9/rz2Hbq7lBXWVNSUlwt7UmpWo36Uj1V0jduFRzNvaqNXr60X0gS/kdfFFa78+4xOfEkTFlY1drnN5uXKNd2LjtPfeEgvVipavTDVp6SkrmLU00iK57nLK1m5Zdy5wsjVx27uzbggmheUNNGw1dBNaGVTKzakjXvVqYa1ybVRGrnO47tVcqD79SNsFttMFDTI5FdFFldyou7iuETG7yurKqicQJVyqtcupLfszxWk2eOvV+OTI1kM0+sUW1LjYkazrxwkSU7UfnHpRURO9WkZpeWnclPU3fTdPVVVKzbDVuc5rkwnBzm4XK9vWnFVVMGNs/KvNa3XGufRMfVXBFRancreZTaqIjI8LwTgqcf4W+gCT/2g0kqFt9XSyNdSLE9IlZ9lJN2XZVOHFu3H+Fxp0l8fKCr7S7Sddb2ytR6ugmVyo6Fd25MN2rnir+3qeqEQAtZyLeZKH3S/qZT31N9uUb3sg0m17UcqMf9LhbuRF4O2qzhlOODwci3mSh90v6mUm4ET/aC6exzf95B8sismtrxBc3UFHp3nmuiY6am56N6QKuU3JUtaiR7kRF2Pz6U+0bWPlsaMyrGIm5cuVETiuETK/giJ+AHxSyOlY19RDscrU3Myjtq+jcnX7zV9m8nV1w5ztoG7M+jbT9X9TapC9Wcm6X+qiv1ru0tDUxs2LLGiOR7ePBzVVOPHGc9XZ1Aauv/AJVZqx0f2forUXHVu52H+vB39T0ao806W/zo/wDibDtHJPBbqSut1TWyzyXFF+k1TsI9VyqorU44w5VdxzlV49mMNHyHucylgrNUTypRyo6BisbsY1F3KxGb+1ccc8MYRAMLcNNUz9VfR3UTdr6d1Q5uXcZsOk5zr693H0ERsOlqe42C6XuqjV09PUqkL9zv3aJzK4RuceVvdn3J6DcuouTr6zuEep6K7yU8kcaNe1rWuSRqZymVVMZaqtXrNacnHJrLqygqI5rxUUkb61yT06N8iVrGRPau1yphcq7jxRcN4cAPWla+412kamqdue6lbucvFXKmUyq+lcZ/E6a63R3K4arjrIUejKR0jEXPB7ERWu4ehTYOp+SqO8/V77Vc5KJ9uYjIJGIj12NRMZyqcUx19uVyddl5JWWuS4T1F3mn+saZYpVejd6K5PKfvzxVVyuMYTOOwDr5CrXFSWinrIIEbJULIsz+OXqyolY3PHsaiJwNhkX0Dot2h4HW5bs+pj3Zia5rWpEiq5yo3Cr1quSUAAAAAAAAAAAAAAAAAAAAKb6285XH79UfnvLkFN9becrj9+qPz3gYQAAAAAAAAAAAAAAAAAAWs5FvMlD7pf1MpNyEci3mSh90v6mUm4AAAAAAAAAAAAAAAAAAAAAAAAAAAAAAAAAAACm+tvOVx+/VH57y5BDK7ketNxlkrKq0q58sjnyO56pTLnOVyrhJMJxVeCAVPBanoRs3qZfGqvmDoRs3qZfGqvmAVWBanoRs3qZfGqvmDoRs3qZfGqvmAVWBanoRs3qZfGqvmDoRs3qZfGqvmAVWBanoRs3qZfGqvmDoRs3qZfGqvmAVWBanoRs3qZfGqvmDoRs3qZfGqvmAVWBanoRs3qZfGqvmDoRs3qZfGqvmAVWBanoRs3qZfGqvmDoRs3qZfGqvmAffIt5kofdL+plJueGyWSHTsEdttcPNxRZ2M3Odjc5Xr5TlVetVXj6T3AAAAAAAAAAAAAAAAAAAAAAAAAAAAAAAAAAAAAAAAAAAAAAAAAAAAAAAAAAAAAAAAAAAAAAAAAAAAAAAAAAAAAAAAAAAAAAAAAAAAAAAAAAAAAAAAAAAAAAAAAAAAAAAAAAAAAAAAAAAAAAAAAAAAAAAAAAAAAAAAAAAAAAAAAAAAAAAAAAAAAAAAAAAAAAAAAAAB//Z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155575" y="-547688"/>
            <a:ext cx="2695575" cy="11430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34" name="AutoShape 10" descr="data:image/jpeg;base64,/9j/4AAQSkZJRgABAQAAAQABAAD/2wCEAAkGBhIGERAIBwgTERUQEBcYEBEVGBIWFxMYGBMZFR8WFxIXGyYhIyUlHR4VHzAgJTMtLS4yFh4yNjwqNSYrLCoBCQoKBQUFDQUFDSkYEhgpKSkpKSkpKSkpKSkpKSkpKSkpKSkpKSkpKSkpKSkpKSkpKSkpKSkpKSkpKSkpKSkpKf/AABEIAJIBWQMBIgACEQEDEQH/xAAcAAEAAgIDAQAAAAAAAAAAAAAABggFBwEDBAL/xABEEAABAwMCAQcIBwUHBQAAAAAAAQIDBAURBhIhBxMXMUFhkyI1UVVWcdLTFBUydIGztBYjQpGhCGJyc5KUwiU0UlSy/8QAFAEBAAAAAAAAAAAAAAAAAAAAAP/EABQRAQAAAAAAAAAAAAAAAAAAAAD/2gAMAwEAAhEDEQA/AN4gAAAAAAAAAAAAAAAAAAAAAAAAAAAAAAAAAAAAAAAAAAAAAAAAAAAAAAAAAAAAAAAAAAAAAAAAAAAcZ7wOQcZ7xnvA5BxnvGe8DkHGe8Z7wOQcZ7xnvA5BxnvGe8DkHGe8Z7wOQcZ7xnvA5AAAAAAAAAAAAAAAAAAAAAAAAAAAAAAAAAAAAACqertdXGkr66Cn1BVMaysnaxrZpURrUmciIiIvBETCYLWFN9becrj9+qPz3gdvSDc/aSs8aX4h0g3P2krPGl+Ij4AkHSDc/aSs8aX4h0g3P2krPGl+Ij4AkHSDc/aSs8aX4h0g3P2krPGl+Ij4AkHSDc/aSs8aX4h0g3P2krPGl+Ij4AkHSDc/aSs8aX4h0g3P2krPGl+Ij4AkHSDc/aSs8aX4h0g3P2krPGl+Ij4AkHSDc/aSs8aX4h0g3P2krPGl+Ij4AtpyS3CW6Wijq6+pfLI9JN0j3K5zsVEjUy5ePUiJ+BLyEci3mSh90v6mUm4AAAAAAAAAAAAAAAAAAAAAABEbJrz61uVwsEtI2NtC1F57f9vO3raqIidfpJKtyiRzYVq49z0yxu5u5yelrc5X8APSDomro6fdz1SxuxMu3Oam1PSuV4dafzH02NWpOlQza77L9zdq+52cKB3g63VDWKkbpWo5UyjVVMqnu/Bf5EZ0vr6PU1XX2iOn2LRSI1Hq9rkmy56Za1E/u57esCVAAAAABTfW3nK4/fqj895cgpvrbzlcfv1R+e8DCAnGhuT6HVNLV3e5XhaWOkc1HrzayJhW53cFz/JFPrVXJqyywUl4tN5bWU1VKkaSoxWK1y5/hVV/8X+hUVuMAQUEo5RdGJoWr+qmVizfuWv3q3Z9pXJjGV9B7OTfk8/bx1Ss9d9Hjp2szJtR2XPcqI3CqnYjv6ekCFgz1y0hLR3J+mIF3yJUpFGq8EduciNcvXhFRUXuJ50NUdRLNYaDVG+vhi3uiWJUjVcIu3fnvb2qqZzjrwGpQTOTk5d9V09/hnc+Wes+jtpUYmd297Ew/PFct6sdp1a/0THoZaeidc+eqHxo+eNGojYcp1b8rnK7scE4Ii9qAREE20FoCLVsFbcrhdlpY6JGq93NrJ5Kte5VVEVF4bezPWferuTdlko4dQ2S8traeWTZuRisc1y5x5KqvaipxwqLj0gQYG1Y+SKjoHUtqv8AqZYK2sYixwtj3MYruCNc/PauW9mVRcekxli5J1ulVcLBU3JI6qiaromI3c2dMcFRyqiomVj7P4+4DXoJlUaAbbrS3U9yrljfLKrKem2cX4cqZVyrw4NkXq7E9JDQLWci3mSh90v6mUm5CORbzJQ+6X9TKTcAAAABBdWcoU9vrY9M6ZtCVdS6PnJNz0YyNvXxX0448VTrb1qoE6BDtCcoP7U/SqS6Uf0Soon7aiJXIrUyqpua73oqL+HFcksdVsajXunaiO+yu5MO9y9oHaCJycoMcd1TSq0/FYd/P727UXCrsVuOvhjrJE+6Qx7d9ZGm92GZexNy+hOPFerh3geoHW6drFSN8jUV32WqqIq+5DwXy/R2WnqK5zmvWnic90aOairtaq7e5VxgDJgwei9Us1lRxXeGHm+c35jVyOVm2RzOKpjr25/EzgAAAAABoS5f99q77iv/AAMBebDDbLLZb/SRubUyVOHzbnquGuftREVcJjY3GOo3BU8lraie7Vq3JyfWkCxubsT91nbxRd3Hq7joufJGy5W2h04t1c1KKVXpLzaKr8q9cK3dw+16V6gIxV6dg1RqqrobvFzkaUbXrHuc1HqkcTUztVF4Zz+CGv7i9YLPWWxHq6OmvaJFlc4RYpUVE/0ov4qbBuWm5r7qasbSV89G5KNroqmNOp2yJqtXPBUw53DPoXsM+7kTp1trtPfWEm51Qk7qlURVWRG7OMeeraqpjOcrnIHh1TGk2qrTHImUdRSo5PSixVKKh4OSbTlNT3i9LFRtT6FOjaXi7901zpWKice1qInHJJbPyVOoK6k1DX6jnqpaZjmrzrU8tFY9iIi7vJREcq9uVyvae60cnf1Jc6jUNFeJUZVPV09Ltbteqo7GX5zwc5VTh3ASm5TyU0T5aGl56RE8iLeke9c9W9UVE7f5Ec/aC6exzf8AeQfLJYAIk+/3RyKi6PbxT/3YU/rsMBybaxut6XmbhZedp2vVrK5Xsarmo7CL1Yl/xsREU2W5qPRWuTKL1p6ThjEjRGMaiIiYRE4IiehEA+im+tvOVx+/VH57y5BTfW3nK4/fqj894GxOSiSGGy3qS6QukiRWc6xi7XObs6kd2dh7NTwx3qyW+v0wiwUdNVt5ylemX71l5vesu5c4c5eH9/PZghGieUVNI09Va6izR1cdU5Fka96tTCNxtVEauTu1LyqSXuCG0UFqho6aGRr+Ziz5StduRFdhExnjwTr4rkDJ/wBoNP8AqyfdI/8A6eSPQel6t+nnrYoUWetq2SJlyMxHDK3HlL3xu4ehxhrhy3QXd/0i5aGo534xvl2yOwnUm50Srjr4Eb1XykP1DTUlpo6JKSOk3YSN7l35RETsTGPK/wBQGy9V2lKLVFquT49qVaN3f5kbXMx/LmiF3e3V1y1FXU2m6l0VQssio9HrHhiNRV8tO7H9DEXXlLluVNbaRKVGTWx7XQ1W9XOdtRE4tVO5nb/D3mdk5b1a6S40mmaaKsliRj6xFcq9SJlI1TuTrX+FM5xgDYfJ9WQWO00c2opW5ZcZWNevlJz7qiWJHbvxeu7sTKmm+Ve0T2i6VTblK6RZn87HIv8AHG77P+nGzHZsOqr126rtUWln0iYjqFl5/cu5yq57sKzH9/rz2Hbq7lBXWVNSUlwt7UmpWo36Uj1V0jduFRzNvaqNXr60X0gS/kdfFFa78+4xOfEkTFlY1drnN5uXKNd2LjtPfeEgvVipavTDVp6SkrmLU00iK57nLK1m5Zdy5wsjVx27uzbggmheUNNGw1dBNaGVTKzakjXvVqYa1ybVRGrnO47tVcqD79SNsFttMFDTI5FdFFldyou7iuETG7yurKqicQJVyqtcupLfszxWk2eOvV+OTI1kM0+sUW1LjYkazrxwkSU7UfnHpRURO9WkZpeWnclPU3fTdPVVVKzbDVuc5rkwnBzm4XK9vWnFVVMGNs/KvNa3XGufRMfVXBFRancreZTaqIjI8LwTgqcf4W+gCT/2g0kqFt9XSyNdSLE9IlZ9lJN2XZVOHFu3H+Fxp0l8fKCr7S7Sddb2ytR6ugmVyo6Fd25MN2rnir+3qeqEQAtZyLeZKH3S/qZT31N9uUb3sg0m17UcqMf9LhbuRF4O2qzhlOODwci3mSh90v6mUm4ET/aC6exzf95B8sismtrxBc3UFHp3nmuiY6am56N6QKuU3JUtaiR7kRF2Pz6U+0bWPlsaMyrGIm5cuVETiuETK/giJ+AHxSyOlY19RDscrU3Myjtq+jcnX7zV9m8nV1w5ztoG7M+jbT9X9TapC9Wcm6X+qiv1ru0tDUxs2LLGiOR7ePBzVVOPHGc9XZ1Aauv/AJVZqx0f2forUXHVu52H+vB39T0ao806W/zo/wDibDtHJPBbqSut1TWyzyXFF+k1TsI9VyqorU44w5VdxzlV49mMNHyHucylgrNUTypRyo6BisbsY1F3KxGb+1ccc8MYRAMLcNNUz9VfR3UTdr6d1Q5uXcZsOk5zr693H0ERsOlqe42C6XuqjV09PUqkL9zv3aJzK4RuceVvdn3J6DcuouTr6zuEep6K7yU8kcaNe1rWuSRqZymVVMZaqtXrNacnHJrLqygqI5rxUUkb61yT06N8iVrGRPau1yphcq7jxRcN4cAPWla+412kamqdue6lbucvFXKmUyq+lcZ/E6a63R3K4arjrIUejKR0jEXPB7ERWu4ehTYOp+SqO8/V77Vc5KJ9uYjIJGIj12NRMZyqcUx19uVyddl5JWWuS4T1F3mn+saZYpVejd6K5PKfvzxVVyuMYTOOwDr5CrXFSWinrIIEbJULIsz+OXqyolY3PHsaiJwNhkX0Dot2h4HW5bs+pj3Zia5rWpEiq5yo3Cr1quSUAAAAAAAAAAAAAAAAAAAAKb6285XH79UfnvLkFN9becrj9+qPz3gYQAAAAAAAAAAAAAAAAAAWs5FvMlD7pf1MpNyEci3mSh90v6mUm4AAAAAAAAAAAAAAAAAAAAAAAAAAAAAAAAAAACm+tvOVx+/VH57y5BDK7ketNxlkrKq0q58sjnyO56pTLnOVyrhJMJxVeCAVPBanoRs3qZfGqvmDoRs3qZfGqvmAVWBanoRs3qZfGqvmDoRs3qZfGqvmAVWBanoRs3qZfGqvmDoRs3qZfGqvmAVWBanoRs3qZfGqvmDoRs3qZfGqvmAVWBanoRs3qZfGqvmDoRs3qZfGqvmAVWBanoRs3qZfGqvmDoRs3qZfGqvmAVWBanoRs3qZfGqvmDoRs3qZfGqvmAffIt5kofdL+plJueGyWSHTsEdttcPNxRZ2M3Odjc5Xr5TlVetVXj6T3AAAAAAAAAAAAAAAAAAAAAAAAAAAAAAAAAAAAAAAAAAAAAAAAAAAAAAAAAAAAAAAAAAAAAAAAAAAAAAAAAAAAAAAAAAAAAAAAAAAAAAAAAAAAAAAAAAAAAAAAAAAAAAAAAAAAAAAAAAAAAAAAAAAAAAAAAAAAAAAAAAAAAAAAAAAAAAAAAAAAAAAAAAAAAAAAAAAB//Z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155575" y="-547688"/>
            <a:ext cx="2695575" cy="11430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36" name="AutoShape 12" descr="data:image/jpeg;base64,/9j/4AAQSkZJRgABAQAAAQABAAD/2wCEAAkGBhIGERAIBwgTERUQEBcYEBEVGBIWFxMYGBMZFR8WFxIXGyYhIyUlHR4VHzAgJTMtLS4yFh4yNjwqNSYrLCoBCQoKBQUFDQUFDSkYEhgpKSkpKSkpKSkpKSkpKSkpKSkpKSkpKSkpKSkpKSkpKSkpKSkpKSkpKSkpKSkpKSkpKf/AABEIAJIBWQMBIgACEQEDEQH/xAAcAAEAAgIDAQAAAAAAAAAAAAAABggFBwEDBAL/xABEEAABAwMCAQcIBwUHBQAAAAAAAQIDBAURBhIhBxMXMUFhkyI1UVVWcdLTFBUydIGztBYjQpGhCGJyc5KUwiU0UlSy/8QAFAEBAAAAAAAAAAAAAAAAAAAAAP/EABQRAQAAAAAAAAAAAAAAAAAAAAD/2gAMAwEAAhEDEQA/AN4gAAAAAAAAAAAAAAAAAAAAAAAAAAAAAAAAAAAAAAAAAAAAAAAAAAAAAAAAAAAAAAAAAAAAAAAAAAAcZ7wOQcZ7xnvA5BxnvGe8DkHGe8Z7wOQcZ7xnvA5BxnvGe8DkHGe8Z7wOQcZ7xnvA5AAAAAAAAAAAAAAAAAAAAAAAAAAAAAAAAAAAAACqertdXGkr66Cn1BVMaysnaxrZpURrUmciIiIvBETCYLWFN9becrj9+qPz3gdvSDc/aSs8aX4h0g3P2krPGl+Ij4AkHSDc/aSs8aX4h0g3P2krPGl+Ij4AkHSDc/aSs8aX4h0g3P2krPGl+Ij4AkHSDc/aSs8aX4h0g3P2krPGl+Ij4AkHSDc/aSs8aX4h0g3P2krPGl+Ij4AkHSDc/aSs8aX4h0g3P2krPGl+Ij4AkHSDc/aSs8aX4h0g3P2krPGl+Ij4AtpyS3CW6Wijq6+pfLI9JN0j3K5zsVEjUy5ePUiJ+BLyEci3mSh90v6mUm4AAAAAAAAAAAAAAAAAAAAAABEbJrz61uVwsEtI2NtC1F57f9vO3raqIidfpJKtyiRzYVq49z0yxu5u5yelrc5X8APSDomro6fdz1SxuxMu3Oam1PSuV4dafzH02NWpOlQza77L9zdq+52cKB3g63VDWKkbpWo5UyjVVMqnu/Bf5EZ0vr6PU1XX2iOn2LRSI1Hq9rkmy56Za1E/u57esCVAAAAABTfW3nK4/fqj895cgpvrbzlcfv1R+e8DCAnGhuT6HVNLV3e5XhaWOkc1HrzayJhW53cFz/JFPrVXJqyywUl4tN5bWU1VKkaSoxWK1y5/hVV/8X+hUVuMAQUEo5RdGJoWr+qmVizfuWv3q3Z9pXJjGV9B7OTfk8/bx1Ss9d9Hjp2szJtR2XPcqI3CqnYjv6ekCFgz1y0hLR3J+mIF3yJUpFGq8EduciNcvXhFRUXuJ50NUdRLNYaDVG+vhi3uiWJUjVcIu3fnvb2qqZzjrwGpQTOTk5d9V09/hnc+Wes+jtpUYmd297Ew/PFct6sdp1a/0THoZaeidc+eqHxo+eNGojYcp1b8rnK7scE4Ii9qAREE20FoCLVsFbcrhdlpY6JGq93NrJ5Kte5VVEVF4bezPWferuTdlko4dQ2S8traeWTZuRisc1y5x5KqvaipxwqLj0gQYG1Y+SKjoHUtqv8AqZYK2sYixwtj3MYruCNc/PauW9mVRcekxli5J1ulVcLBU3JI6qiaromI3c2dMcFRyqiomVj7P4+4DXoJlUaAbbrS3U9yrljfLKrKem2cX4cqZVyrw4NkXq7E9JDQLWci3mSh90v6mUm5CORbzJQ+6X9TKTcAAAABBdWcoU9vrY9M6ZtCVdS6PnJNz0YyNvXxX0448VTrb1qoE6BDtCcoP7U/SqS6Uf0Soon7aiJXIrUyqpua73oqL+HFcksdVsajXunaiO+yu5MO9y9oHaCJycoMcd1TSq0/FYd/P727UXCrsVuOvhjrJE+6Qx7d9ZGm92GZexNy+hOPFerh3geoHW6drFSN8jUV32WqqIq+5DwXy/R2WnqK5zmvWnic90aOairtaq7e5VxgDJgwei9Us1lRxXeGHm+c35jVyOVm2RzOKpjr25/EzgAAAAABoS5f99q77iv/AAMBebDDbLLZb/SRubUyVOHzbnquGuftREVcJjY3GOo3BU8lraie7Vq3JyfWkCxubsT91nbxRd3Hq7joufJGy5W2h04t1c1KKVXpLzaKr8q9cK3dw+16V6gIxV6dg1RqqrobvFzkaUbXrHuc1HqkcTUztVF4Zz+CGv7i9YLPWWxHq6OmvaJFlc4RYpUVE/0ov4qbBuWm5r7qasbSV89G5KNroqmNOp2yJqtXPBUw53DPoXsM+7kTp1trtPfWEm51Qk7qlURVWRG7OMeeraqpjOcrnIHh1TGk2qrTHImUdRSo5PSixVKKh4OSbTlNT3i9LFRtT6FOjaXi7901zpWKice1qInHJJbPyVOoK6k1DX6jnqpaZjmrzrU8tFY9iIi7vJREcq9uVyvae60cnf1Jc6jUNFeJUZVPV09Ltbteqo7GX5zwc5VTh3ASm5TyU0T5aGl56RE8iLeke9c9W9UVE7f5Ec/aC6exzf8AeQfLJYAIk+/3RyKi6PbxT/3YU/rsMBybaxut6XmbhZedp2vVrK5Xsarmo7CL1Yl/xsREU2W5qPRWuTKL1p6ThjEjRGMaiIiYRE4IiehEA+im+tvOVx+/VH57y5BTfW3nK4/fqj894GxOSiSGGy3qS6QukiRWc6xi7XObs6kd2dh7NTwx3qyW+v0wiwUdNVt5ylemX71l5vesu5c4c5eH9/PZghGieUVNI09Va6izR1cdU5Fka96tTCNxtVEauTu1LyqSXuCG0UFqho6aGRr+Ziz5StduRFdhExnjwTr4rkDJ/wBoNP8AqyfdI/8A6eSPQel6t+nnrYoUWetq2SJlyMxHDK3HlL3xu4ehxhrhy3QXd/0i5aGo534xvl2yOwnUm50Srjr4Eb1XykP1DTUlpo6JKSOk3YSN7l35RETsTGPK/wBQGy9V2lKLVFquT49qVaN3f5kbXMx/LmiF3e3V1y1FXU2m6l0VQssio9HrHhiNRV8tO7H9DEXXlLluVNbaRKVGTWx7XQ1W9XOdtRE4tVO5nb/D3mdk5b1a6S40mmaaKsliRj6xFcq9SJlI1TuTrX+FM5xgDYfJ9WQWO00c2opW5ZcZWNevlJz7qiWJHbvxeu7sTKmm+Ve0T2i6VTblK6RZn87HIv8AHG77P+nGzHZsOqr126rtUWln0iYjqFl5/cu5yq57sKzH9/rz2Hbq7lBXWVNSUlwt7UmpWo36Uj1V0jduFRzNvaqNXr60X0gS/kdfFFa78+4xOfEkTFlY1drnN5uXKNd2LjtPfeEgvVipavTDVp6SkrmLU00iK57nLK1m5Zdy5wsjVx27uzbggmheUNNGw1dBNaGVTKzakjXvVqYa1ybVRGrnO47tVcqD79SNsFttMFDTI5FdFFldyou7iuETG7yurKqicQJVyqtcupLfszxWk2eOvV+OTI1kM0+sUW1LjYkazrxwkSU7UfnHpRURO9WkZpeWnclPU3fTdPVVVKzbDVuc5rkwnBzm4XK9vWnFVVMGNs/KvNa3XGufRMfVXBFRancreZTaqIjI8LwTgqcf4W+gCT/2g0kqFt9XSyNdSLE9IlZ9lJN2XZVOHFu3H+Fxp0l8fKCr7S7Sddb2ytR6ugmVyo6Fd25MN2rnir+3qeqEQAtZyLeZKH3S/qZT31N9uUb3sg0m17UcqMf9LhbuRF4O2qzhlOODwci3mSh90v6mUm4ET/aC6exzf95B8sismtrxBc3UFHp3nmuiY6am56N6QKuU3JUtaiR7kRF2Pz6U+0bWPlsaMyrGIm5cuVETiuETK/giJ+AHxSyOlY19RDscrU3Myjtq+jcnX7zV9m8nV1w5ztoG7M+jbT9X9TapC9Wcm6X+qiv1ru0tDUxs2LLGiOR7ePBzVVOPHGc9XZ1Aauv/AJVZqx0f2forUXHVu52H+vB39T0ao806W/zo/wDibDtHJPBbqSut1TWyzyXFF+k1TsI9VyqorU44w5VdxzlV49mMNHyHucylgrNUTypRyo6BisbsY1F3KxGb+1ccc8MYRAMLcNNUz9VfR3UTdr6d1Q5uXcZsOk5zr693H0ERsOlqe42C6XuqjV09PUqkL9zv3aJzK4RuceVvdn3J6DcuouTr6zuEep6K7yU8kcaNe1rWuSRqZymVVMZaqtXrNacnHJrLqygqI5rxUUkb61yT06N8iVrGRPau1yphcq7jxRcN4cAPWla+412kamqdue6lbucvFXKmUyq+lcZ/E6a63R3K4arjrIUejKR0jEXPB7ERWu4ehTYOp+SqO8/V77Vc5KJ9uYjIJGIj12NRMZyqcUx19uVyddl5JWWuS4T1F3mn+saZYpVejd6K5PKfvzxVVyuMYTOOwDr5CrXFSWinrIIEbJULIsz+OXqyolY3PHsaiJwNhkX0Dot2h4HW5bs+pj3Zia5rWpEiq5yo3Cr1quSUAAAAAAAAAAAAAAAAAAAAKb6285XH79UfnvLkFN9becrj9+qPz3gYQAAAAAAAAAAAAAAAAAAWs5FvMlD7pf1MpNyEci3mSh90v6mUm4AAAAAAAAAAAAAAAAAAAAAAAAAAAAAAAAAAACm+tvOVx+/VH57y5BDK7ketNxlkrKq0q58sjnyO56pTLnOVyrhJMJxVeCAVPBanoRs3qZfGqvmDoRs3qZfGqvmAVWBanoRs3qZfGqvmDoRs3qZfGqvmAVWBanoRs3qZfGqvmDoRs3qZfGqvmAVWBanoRs3qZfGqvmDoRs3qZfGqvmAVWBanoRs3qZfGqvmDoRs3qZfGqvmAVWBanoRs3qZfGqvmDoRs3qZfGqvmAVWBanoRs3qZfGqvmDoRs3qZfGqvmAffIt5kofdL+plJueGyWSHTsEdttcPNxRZ2M3Odjc5Xr5TlVetVXj6T3AAAAAAAAAAAAAAAAAAAAAAAAAAAAAAAAAAAAAAAAAAAAAAAAAAAAAAAAAAAAAAAAAAAAAAAAAAAAAAAAAAAAAAAAAAAAAAAAAAAAAAAAAAAAAAAAAAAAAAAAAAAAAAAAAAAAAAAAAAAAAAAAAAAAAAAAAAAAAAAAAAAAAAAAAAAAAAAAAAAAAAAAAAAAAAAAAAAB//Z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155575" y="-547688"/>
            <a:ext cx="2695575" cy="11430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38" name="AutoShape 14" descr="data:image/jpeg;base64,/9j/4AAQSkZJRgABAQAAAQABAAD/2wCEAAkGBhIGERAIBwgTERUQEBcYEBEVGBIWFxMYGBMZFR8WFxIXGyYhIyUlHR4VHzAgJTMtLS4yFh4yNjwqNSYrLCoBCQoKBQUFDQUFDSkYEhgpKSkpKSkpKSkpKSkpKSkpKSkpKSkpKSkpKSkpKSkpKSkpKSkpKSkpKSkpKSkpKSkpKf/AABEIAJIBWQMBIgACEQEDEQH/xAAcAAEAAgIDAQAAAAAAAAAAAAAABggFBwEDBAL/xABEEAABAwMCAQcIBwUHBQAAAAAAAQIDBAURBhIhBxMXMUFhkyI1UVVWcdLTFBUydIGztBYjQpGhCGJyc5KUwiU0UlSy/8QAFAEBAAAAAAAAAAAAAAAAAAAAAP/EABQRAQAAAAAAAAAAAAAAAAAAAAD/2gAMAwEAAhEDEQA/AN4gAAAAAAAAAAAAAAAAAAAAAAAAAAAAAAAAAAAAAAAAAAAAAAAAAAAAAAAAAAAAAAAAAAAAAAAAAAAcZ7wOQcZ7xnvA5BxnvGe8DkHGe8Z7wOQcZ7xnvA5BxnvGe8DkHGe8Z7wOQcZ7xnvA5AAAAAAAAAAAAAAAAAAAAAAAAAAAAAAAAAAAAACqertdXGkr66Cn1BVMaysnaxrZpURrUmciIiIvBETCYLWFN9becrj9+qPz3gdvSDc/aSs8aX4h0g3P2krPGl+Ij4AkHSDc/aSs8aX4h0g3P2krPGl+Ij4AkHSDc/aSs8aX4h0g3P2krPGl+Ij4AkHSDc/aSs8aX4h0g3P2krPGl+Ij4AkHSDc/aSs8aX4h0g3P2krPGl+Ij4AkHSDc/aSs8aX4h0g3P2krPGl+Ij4AkHSDc/aSs8aX4h0g3P2krPGl+Ij4AtpyS3CW6Wijq6+pfLI9JN0j3K5zsVEjUy5ePUiJ+BLyEci3mSh90v6mUm4AAAAAAAAAAAAAAAAAAAAAABEbJrz61uVwsEtI2NtC1F57f9vO3raqIidfpJKtyiRzYVq49z0yxu5u5yelrc5X8APSDomro6fdz1SxuxMu3Oam1PSuV4dafzH02NWpOlQza77L9zdq+52cKB3g63VDWKkbpWo5UyjVVMqnu/Bf5EZ0vr6PU1XX2iOn2LRSI1Hq9rkmy56Za1E/u57esCVAAAAABTfW3nK4/fqj895cgpvrbzlcfv1R+e8DCAnGhuT6HVNLV3e5XhaWOkc1HrzayJhW53cFz/JFPrVXJqyywUl4tN5bWU1VKkaSoxWK1y5/hVV/8X+hUVuMAQUEo5RdGJoWr+qmVizfuWv3q3Z9pXJjGV9B7OTfk8/bx1Ss9d9Hjp2szJtR2XPcqI3CqnYjv6ekCFgz1y0hLR3J+mIF3yJUpFGq8EduciNcvXhFRUXuJ50NUdRLNYaDVG+vhi3uiWJUjVcIu3fnvb2qqZzjrwGpQTOTk5d9V09/hnc+Wes+jtpUYmd297Ew/PFct6sdp1a/0THoZaeidc+eqHxo+eNGojYcp1b8rnK7scE4Ii9qAREE20FoCLVsFbcrhdlpY6JGq93NrJ5Kte5VVEVF4bezPWferuTdlko4dQ2S8traeWTZuRisc1y5x5KqvaipxwqLj0gQYG1Y+SKjoHUtqv8AqZYK2sYixwtj3MYruCNc/PauW9mVRcekxli5J1ulVcLBU3JI6qiaromI3c2dMcFRyqiomVj7P4+4DXoJlUaAbbrS3U9yrljfLKrKem2cX4cqZVyrw4NkXq7E9JDQLWci3mSh90v6mUm5CORbzJQ+6X9TKTcAAAABBdWcoU9vrY9M6ZtCVdS6PnJNz0YyNvXxX0448VTrb1qoE6BDtCcoP7U/SqS6Uf0Soon7aiJXIrUyqpua73oqL+HFcksdVsajXunaiO+yu5MO9y9oHaCJycoMcd1TSq0/FYd/P727UXCrsVuOvhjrJE+6Qx7d9ZGm92GZexNy+hOPFerh3geoHW6drFSN8jUV32WqqIq+5DwXy/R2WnqK5zmvWnic90aOairtaq7e5VxgDJgwei9Us1lRxXeGHm+c35jVyOVm2RzOKpjr25/EzgAAAAABoS5f99q77iv/AAMBebDDbLLZb/SRubUyVOHzbnquGuftREVcJjY3GOo3BU8lraie7Vq3JyfWkCxubsT91nbxRd3Hq7joufJGy5W2h04t1c1KKVXpLzaKr8q9cK3dw+16V6gIxV6dg1RqqrobvFzkaUbXrHuc1HqkcTUztVF4Zz+CGv7i9YLPWWxHq6OmvaJFlc4RYpUVE/0ov4qbBuWm5r7qasbSV89G5KNroqmNOp2yJqtXPBUw53DPoXsM+7kTp1trtPfWEm51Qk7qlURVWRG7OMeeraqpjOcrnIHh1TGk2qrTHImUdRSo5PSixVKKh4OSbTlNT3i9LFRtT6FOjaXi7901zpWKice1qInHJJbPyVOoK6k1DX6jnqpaZjmrzrU8tFY9iIi7vJREcq9uVyvae60cnf1Jc6jUNFeJUZVPV09Ltbteqo7GX5zwc5VTh3ASm5TyU0T5aGl56RE8iLeke9c9W9UVE7f5Ec/aC6exzf8AeQfLJYAIk+/3RyKi6PbxT/3YU/rsMBybaxut6XmbhZedp2vVrK5Xsarmo7CL1Yl/xsREU2W5qPRWuTKL1p6ThjEjRGMaiIiYRE4IiehEA+im+tvOVx+/VH57y5BTfW3nK4/fqj894GxOSiSGGy3qS6QukiRWc6xi7XObs6kd2dh7NTwx3qyW+v0wiwUdNVt5ylemX71l5vesu5c4c5eH9/PZghGieUVNI09Va6izR1cdU5Fka96tTCNxtVEauTu1LyqSXuCG0UFqho6aGRr+Ziz5StduRFdhExnjwTr4rkDJ/wBoNP8AqyfdI/8A6eSPQel6t+nnrYoUWetq2SJlyMxHDK3HlL3xu4ehxhrhy3QXd/0i5aGo534xvl2yOwnUm50Srjr4Eb1XykP1DTUlpo6JKSOk3YSN7l35RETsTGPK/wBQGy9V2lKLVFquT49qVaN3f5kbXMx/LmiF3e3V1y1FXU2m6l0VQssio9HrHhiNRV8tO7H9DEXXlLluVNbaRKVGTWx7XQ1W9XOdtRE4tVO5nb/D3mdk5b1a6S40mmaaKsliRj6xFcq9SJlI1TuTrX+FM5xgDYfJ9WQWO00c2opW5ZcZWNevlJz7qiWJHbvxeu7sTKmm+Ve0T2i6VTblK6RZn87HIv8AHG77P+nGzHZsOqr126rtUWln0iYjqFl5/cu5yq57sKzH9/rz2Hbq7lBXWVNSUlwt7UmpWo36Uj1V0jduFRzNvaqNXr60X0gS/kdfFFa78+4xOfEkTFlY1drnN5uXKNd2LjtPfeEgvVipavTDVp6SkrmLU00iK57nLK1m5Zdy5wsjVx27uzbggmheUNNGw1dBNaGVTKzakjXvVqYa1ybVRGrnO47tVcqD79SNsFttMFDTI5FdFFldyou7iuETG7yurKqicQJVyqtcupLfszxWk2eOvV+OTI1kM0+sUW1LjYkazrxwkSU7UfnHpRURO9WkZpeWnclPU3fTdPVVVKzbDVuc5rkwnBzm4XK9vWnFVVMGNs/KvNa3XGufRMfVXBFRancreZTaqIjI8LwTgqcf4W+gCT/2g0kqFt9XSyNdSLE9IlZ9lJN2XZVOHFu3H+Fxp0l8fKCr7S7Sddb2ytR6ugmVyo6Fd25MN2rnir+3qeqEQAtZyLeZKH3S/qZT31N9uUb3sg0m17UcqMf9LhbuRF4O2qzhlOODwci3mSh90v6mUm4ET/aC6exzf95B8sismtrxBc3UFHp3nmuiY6am56N6QKuU3JUtaiR7kRF2Pz6U+0bWPlsaMyrGIm5cuVETiuETK/giJ+AHxSyOlY19RDscrU3Myjtq+jcnX7zV9m8nV1w5ztoG7M+jbT9X9TapC9Wcm6X+qiv1ru0tDUxs2LLGiOR7ePBzVVOPHGc9XZ1Aauv/AJVZqx0f2forUXHVu52H+vB39T0ao806W/zo/wDibDtHJPBbqSut1TWyzyXFF+k1TsI9VyqorU44w5VdxzlV49mMNHyHucylgrNUTypRyo6BisbsY1F3KxGb+1ccc8MYRAMLcNNUz9VfR3UTdr6d1Q5uXcZsOk5zr693H0ERsOlqe42C6XuqjV09PUqkL9zv3aJzK4RuceVvdn3J6DcuouTr6zuEep6K7yU8kcaNe1rWuSRqZymVVMZaqtXrNacnHJrLqygqI5rxUUkb61yT06N8iVrGRPau1yphcq7jxRcN4cAPWla+412kamqdue6lbucvFXKmUyq+lcZ/E6a63R3K4arjrIUejKR0jEXPB7ERWu4ehTYOp+SqO8/V77Vc5KJ9uYjIJGIj12NRMZyqcUx19uVyddl5JWWuS4T1F3mn+saZYpVejd6K5PKfvzxVVyuMYTOOwDr5CrXFSWinrIIEbJULIsz+OXqyolY3PHsaiJwNhkX0Dot2h4HW5bs+pj3Zia5rWpEiq5yo3Cr1quSUAAAAAAAAAAAAAAAAAAAAKb6285XH79UfnvLkFN9becrj9+qPz3gYQAAAAAAAAAAAAAAAAAAWs5FvMlD7pf1MpNyEci3mSh90v6mUm4AAAAAAAAAAAAAAAAAAAAAAAAAAAAAAAAAAACm+tvOVx+/VH57y5BDK7ketNxlkrKq0q58sjnyO56pTLnOVyrhJMJxVeCAVPBanoRs3qZfGqvmDoRs3qZfGqvmAVWBanoRs3qZfGqvmDoRs3qZfGqvmAVWBanoRs3qZfGqvmDoRs3qZfGqvmAVWBanoRs3qZfGqvmDoRs3qZfGqvmAVWBanoRs3qZfGqvmDoRs3qZfGqvmAVWBanoRs3qZfGqvmDoRs3qZfGqvmAVWBanoRs3qZfGqvmDoRs3qZfGqvmAffIt5kofdL+plJueGyWSHTsEdttcPNxRZ2M3Odjc5Xr5TlVetVXj6T3AAAAAAAAAAAAAAAAAAAAAAAAAAAAAAAAAAAAAAAAAAAAAAAAAAAAAAAAAAAAAAAAAAAAAAAAAAAAAAAAAAAAAAAAAAAAAAAAAAAAAAAAAAAAAAAAAAAAAAAAAAAAAAAAAAAAAAAAAAAAAAAAAAAAAAAAAAAAAAAAAAAAAAAAAAAAAAAAAAAAAAAAAAAAAAAAAAAB//Z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155575" y="-547688"/>
            <a:ext cx="2695575" cy="11430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 </a:t>
            </a:r>
            <a:r>
              <a:rPr lang="cs-CZ" sz="3600" dirty="0" smtClean="0"/>
              <a:t>Na přírodovědně orientované směry reagují směry, které chápou člověka jako celek, ne jen měřitelné části.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r>
              <a:rPr lang="cs-CZ" b="1" dirty="0" err="1" smtClean="0"/>
              <a:t>Gestaltismus</a:t>
            </a:r>
            <a:r>
              <a:rPr lang="cs-CZ" dirty="0" smtClean="0"/>
              <a:t> (tvarová, celostní psychologie)</a:t>
            </a:r>
          </a:p>
          <a:p>
            <a:r>
              <a:rPr lang="cs-CZ" dirty="0" smtClean="0"/>
              <a:t>Zakladatel </a:t>
            </a:r>
            <a:r>
              <a:rPr lang="cs-CZ" b="1" dirty="0" smtClean="0"/>
              <a:t>Christian </a:t>
            </a:r>
            <a:r>
              <a:rPr lang="cs-CZ" b="1" dirty="0" err="1" smtClean="0"/>
              <a:t>von</a:t>
            </a:r>
            <a:r>
              <a:rPr lang="cs-CZ" b="1" dirty="0" smtClean="0"/>
              <a:t> </a:t>
            </a:r>
            <a:r>
              <a:rPr lang="cs-CZ" b="1" dirty="0" err="1" smtClean="0"/>
              <a:t>Ehrenfels</a:t>
            </a:r>
            <a:r>
              <a:rPr lang="cs-CZ" dirty="0" smtClean="0"/>
              <a:t>.</a:t>
            </a:r>
          </a:p>
          <a:p>
            <a:r>
              <a:rPr lang="cs-CZ" dirty="0" smtClean="0"/>
              <a:t>Člověk jako tvar či celek se vyznačuje </a:t>
            </a:r>
            <a:r>
              <a:rPr lang="cs-CZ" dirty="0" err="1" smtClean="0"/>
              <a:t>nadsumativností</a:t>
            </a:r>
            <a:r>
              <a:rPr lang="cs-CZ" dirty="0" smtClean="0"/>
              <a:t> a </a:t>
            </a:r>
            <a:r>
              <a:rPr lang="cs-CZ" dirty="0" err="1" smtClean="0"/>
              <a:t>transponovatelností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Michael </a:t>
            </a:r>
            <a:r>
              <a:rPr lang="cs-CZ" b="1" dirty="0" err="1" smtClean="0"/>
              <a:t>Wertheimer</a:t>
            </a:r>
            <a:r>
              <a:rPr lang="cs-CZ" b="1" dirty="0" smtClean="0"/>
              <a:t> </a:t>
            </a:r>
            <a:r>
              <a:rPr lang="cs-CZ" dirty="0" smtClean="0"/>
              <a:t>a</a:t>
            </a:r>
            <a:r>
              <a:rPr lang="cs-CZ" b="1" dirty="0" smtClean="0"/>
              <a:t> Wolfgang </a:t>
            </a:r>
            <a:r>
              <a:rPr lang="cs-CZ" b="1" dirty="0" err="1" smtClean="0"/>
              <a:t>Köhler</a:t>
            </a:r>
            <a:endParaRPr lang="cs-CZ" b="1" dirty="0" smtClean="0"/>
          </a:p>
          <a:p>
            <a:pPr>
              <a:buFontTx/>
              <a:buChar char="-"/>
            </a:pPr>
            <a:r>
              <a:rPr lang="cs-CZ" dirty="0" smtClean="0"/>
              <a:t>Odmítali vnímat člověka jako souhrn pocitů a představ</a:t>
            </a:r>
            <a:r>
              <a:rPr lang="cs-CZ" b="1" dirty="0" smtClean="0"/>
              <a:t>. </a:t>
            </a:r>
          </a:p>
          <a:p>
            <a:pPr>
              <a:buFontTx/>
              <a:buChar char="-"/>
            </a:pPr>
            <a:r>
              <a:rPr lang="cs-CZ" b="1" dirty="0" smtClean="0"/>
              <a:t>Člověk musí být chápán jako souvislý strukturovaný celek.</a:t>
            </a:r>
            <a:endParaRPr lang="cs-CZ" b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Kognitivní psychologie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500066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Kognitivní = poznávací, </a:t>
            </a:r>
            <a:r>
              <a:rPr lang="cs-CZ" dirty="0" err="1" smtClean="0"/>
              <a:t>zakl</a:t>
            </a:r>
            <a:r>
              <a:rPr lang="cs-CZ" dirty="0" smtClean="0"/>
              <a:t>. </a:t>
            </a:r>
            <a:r>
              <a:rPr lang="cs-CZ" dirty="0" err="1" smtClean="0"/>
              <a:t>G</a:t>
            </a:r>
            <a:r>
              <a:rPr lang="cs-CZ" dirty="0" smtClean="0"/>
              <a:t>.</a:t>
            </a:r>
            <a:r>
              <a:rPr lang="cs-CZ" dirty="0" err="1" smtClean="0"/>
              <a:t>A</a:t>
            </a:r>
            <a:r>
              <a:rPr lang="cs-CZ" dirty="0" smtClean="0"/>
              <a:t>.</a:t>
            </a:r>
            <a:r>
              <a:rPr lang="cs-CZ" dirty="0" err="1" smtClean="0"/>
              <a:t>Kelly</a:t>
            </a:r>
            <a:r>
              <a:rPr lang="cs-CZ" dirty="0" smtClean="0"/>
              <a:t> (USA)</a:t>
            </a:r>
          </a:p>
          <a:p>
            <a:r>
              <a:rPr lang="cs-CZ" dirty="0" smtClean="0"/>
              <a:t>navazuje na </a:t>
            </a:r>
            <a:r>
              <a:rPr lang="cs-CZ" dirty="0" err="1" smtClean="0"/>
              <a:t>gestaltismus</a:t>
            </a:r>
            <a:r>
              <a:rPr lang="cs-CZ" dirty="0" smtClean="0"/>
              <a:t>.</a:t>
            </a:r>
          </a:p>
          <a:p>
            <a:r>
              <a:rPr lang="cs-CZ" dirty="0" smtClean="0"/>
              <a:t>Předmětem jeho zájmu je </a:t>
            </a:r>
            <a:r>
              <a:rPr lang="cs-CZ" b="1" dirty="0" smtClean="0"/>
              <a:t>vytváření vnitřních modelů vnějšího světa</a:t>
            </a:r>
            <a:r>
              <a:rPr lang="cs-CZ" dirty="0" smtClean="0"/>
              <a:t>, ve kterém žijeme (situací, událostí, problémů, s nimiž se setkáme)</a:t>
            </a:r>
          </a:p>
          <a:p>
            <a:r>
              <a:rPr lang="cs-CZ" dirty="0" smtClean="0"/>
              <a:t>Modely si tvoříme, abychom se </a:t>
            </a:r>
            <a:r>
              <a:rPr lang="cs-CZ" b="1" dirty="0" smtClean="0"/>
              <a:t>orientovali ve světě a smysluplně se rozhodovali</a:t>
            </a:r>
            <a:r>
              <a:rPr lang="cs-CZ" dirty="0" smtClean="0"/>
              <a:t>.                    Směr zdůrazňuje </a:t>
            </a:r>
            <a:r>
              <a:rPr lang="cs-CZ" b="1" dirty="0" smtClean="0"/>
              <a:t>poznání, myšlení a intelekt </a:t>
            </a:r>
            <a:r>
              <a:rPr lang="cs-CZ" dirty="0" smtClean="0"/>
              <a:t>oproti emocím a citům.</a:t>
            </a:r>
          </a:p>
          <a:p>
            <a:r>
              <a:rPr lang="cs-CZ" dirty="0" smtClean="0"/>
              <a:t>Modelem člověka je vědec formulující hypotézy, ověřující a zamítající ty nesprávné.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Humanistická psychologie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Klade důraz na </a:t>
            </a:r>
            <a:r>
              <a:rPr lang="cs-CZ" b="1" dirty="0" smtClean="0"/>
              <a:t>autentické</a:t>
            </a:r>
            <a:r>
              <a:rPr lang="cs-CZ" dirty="0" smtClean="0"/>
              <a:t> (pravdivé, opravdové</a:t>
            </a:r>
            <a:r>
              <a:rPr lang="cs-CZ" b="1" dirty="0" smtClean="0"/>
              <a:t>) sebevyjádření člověka</a:t>
            </a:r>
            <a:r>
              <a:rPr lang="cs-CZ" dirty="0" smtClean="0"/>
              <a:t>, objevení pravé </a:t>
            </a:r>
            <a:r>
              <a:rPr lang="cs-CZ" b="1" dirty="0" smtClean="0"/>
              <a:t>identity</a:t>
            </a:r>
            <a:r>
              <a:rPr lang="cs-CZ" dirty="0" smtClean="0"/>
              <a:t> (kým doopravdy je) a jeho </a:t>
            </a:r>
            <a:r>
              <a:rPr lang="cs-CZ" b="1" dirty="0" smtClean="0"/>
              <a:t>seberealizace</a:t>
            </a:r>
            <a:r>
              <a:rPr lang="cs-CZ" dirty="0" smtClean="0"/>
              <a:t> (tvořivé uskutečňování).</a:t>
            </a:r>
          </a:p>
          <a:p>
            <a:r>
              <a:rPr lang="cs-CZ" dirty="0" smtClean="0"/>
              <a:t>Společnost nutí člověka, aby se </a:t>
            </a:r>
            <a:r>
              <a:rPr lang="cs-CZ" u="sng" dirty="0" smtClean="0"/>
              <a:t>přizpůsoboval, potlačoval svou přirozenost </a:t>
            </a:r>
            <a:r>
              <a:rPr lang="cs-CZ" dirty="0" smtClean="0"/>
              <a:t>a hrál předepsané role.</a:t>
            </a:r>
          </a:p>
          <a:p>
            <a:r>
              <a:rPr lang="cs-CZ" dirty="0" smtClean="0"/>
              <a:t>Potlačení sebe sama ústí v krizi a narušení osobnosti.</a:t>
            </a:r>
          </a:p>
          <a:p>
            <a:r>
              <a:rPr lang="cs-CZ" dirty="0" smtClean="0"/>
              <a:t> Je třeba chápat </a:t>
            </a:r>
            <a:r>
              <a:rPr lang="cs-CZ" b="1" dirty="0" smtClean="0"/>
              <a:t>člověka jako  uspořádaný celek</a:t>
            </a:r>
            <a:r>
              <a:rPr lang="cs-CZ" dirty="0" smtClean="0"/>
              <a:t>, jako </a:t>
            </a:r>
            <a:r>
              <a:rPr lang="cs-CZ" b="1" dirty="0" smtClean="0"/>
              <a:t>jedinečnost</a:t>
            </a:r>
            <a:r>
              <a:rPr lang="cs-CZ" dirty="0" smtClean="0"/>
              <a:t>, která se </a:t>
            </a:r>
            <a:r>
              <a:rPr lang="cs-CZ" b="1" dirty="0" smtClean="0"/>
              <a:t>stále vyvíjí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Zakl</a:t>
            </a:r>
            <a:r>
              <a:rPr lang="cs-CZ" dirty="0" smtClean="0"/>
              <a:t>. Abraham </a:t>
            </a:r>
            <a:r>
              <a:rPr lang="cs-CZ" dirty="0" err="1" smtClean="0"/>
              <a:t>H.Maslow</a:t>
            </a:r>
            <a:r>
              <a:rPr lang="cs-CZ" dirty="0" smtClean="0"/>
              <a:t> a </a:t>
            </a:r>
            <a:r>
              <a:rPr lang="cs-CZ" dirty="0" err="1" smtClean="0"/>
              <a:t>Carl</a:t>
            </a:r>
            <a:r>
              <a:rPr lang="cs-CZ" dirty="0" smtClean="0"/>
              <a:t> </a:t>
            </a:r>
            <a:r>
              <a:rPr lang="cs-CZ" dirty="0" err="1" smtClean="0"/>
              <a:t>R.Rogers</a:t>
            </a:r>
            <a:r>
              <a:rPr lang="cs-CZ" dirty="0" smtClean="0"/>
              <a:t>. 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Hlubinná psychologie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Více směrů, které usilují najít hlubší vrstvu skrytě působících činitelů, které ovlivňují naše vnější projevy, někdy působí proti tomu, co jsme původně chtěli udělat.</a:t>
            </a:r>
          </a:p>
          <a:p>
            <a:r>
              <a:rPr lang="cs-CZ" dirty="0" smtClean="0"/>
              <a:t>Těmito činiteli mohou být </a:t>
            </a:r>
            <a:r>
              <a:rPr lang="cs-CZ" b="1" dirty="0" smtClean="0"/>
              <a:t>dřívější zážitky, které si nechceme připustit a potlačili </a:t>
            </a:r>
            <a:r>
              <a:rPr lang="cs-CZ" b="1" dirty="0" smtClean="0"/>
              <a:t>jsme je</a:t>
            </a:r>
            <a:r>
              <a:rPr lang="cs-CZ" dirty="0" smtClean="0"/>
              <a:t>.</a:t>
            </a:r>
          </a:p>
          <a:p>
            <a:r>
              <a:rPr lang="cs-CZ" dirty="0" smtClean="0"/>
              <a:t>Zejména v dětství, ze strachu, že ztratí lásku rodičů.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Psychoanalýza  Sigmund </a:t>
            </a:r>
            <a:r>
              <a:rPr lang="cs-CZ" dirty="0" err="1" smtClean="0"/>
              <a:t>Freud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Rakouský psychiatr českého původu (*Příbor na Moravě)</a:t>
            </a:r>
          </a:p>
          <a:p>
            <a:r>
              <a:rPr lang="cs-CZ" dirty="0" smtClean="0"/>
              <a:t>Psychoanalýza je </a:t>
            </a:r>
            <a:r>
              <a:rPr lang="cs-CZ" b="1" dirty="0" smtClean="0"/>
              <a:t>věda o nevědomých procesech, které podstatným způsobem ovlivňují chování</a:t>
            </a:r>
            <a:r>
              <a:rPr lang="cs-CZ" dirty="0" smtClean="0"/>
              <a:t> člověka.</a:t>
            </a:r>
          </a:p>
          <a:p>
            <a:r>
              <a:rPr lang="cs-CZ" dirty="0" smtClean="0"/>
              <a:t>Vyšel z léčby duševně narušených pacientů, u kterých zjistil závažné sexuální problémy.</a:t>
            </a:r>
          </a:p>
          <a:p>
            <a:r>
              <a:rPr lang="cs-CZ" dirty="0" smtClean="0"/>
              <a:t>Dospěl k závěru, že v životě člověka rozhodují 2 základní síly - sexuální pud a pud sebezáchovy.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229600" cy="5768997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Mezi těmito pudy probíhá základní </a:t>
            </a:r>
            <a:r>
              <a:rPr lang="cs-CZ" b="1" dirty="0" smtClean="0"/>
              <a:t>konflikt.</a:t>
            </a:r>
          </a:p>
          <a:p>
            <a:r>
              <a:rPr lang="cs-CZ" dirty="0" smtClean="0"/>
              <a:t>Odmalička je </a:t>
            </a:r>
            <a:r>
              <a:rPr lang="cs-CZ" b="1" dirty="0" smtClean="0"/>
              <a:t>člověk puzen ke slasti</a:t>
            </a:r>
            <a:r>
              <a:rPr lang="cs-CZ" dirty="0" smtClean="0"/>
              <a:t>. </a:t>
            </a:r>
          </a:p>
          <a:p>
            <a:r>
              <a:rPr lang="cs-CZ" dirty="0" smtClean="0"/>
              <a:t>Opakovaně jsme v dosažení slasti </a:t>
            </a:r>
            <a:r>
              <a:rPr lang="cs-CZ" b="1" dirty="0" smtClean="0"/>
              <a:t>omezováni,</a:t>
            </a:r>
            <a:r>
              <a:rPr lang="cs-CZ" dirty="0" smtClean="0"/>
              <a:t> touhy </a:t>
            </a:r>
            <a:r>
              <a:rPr lang="cs-CZ" u="sng" dirty="0" smtClean="0"/>
              <a:t>potlačujeme do nevědomí </a:t>
            </a:r>
            <a:r>
              <a:rPr lang="cs-CZ" dirty="0" smtClean="0"/>
              <a:t>(vrstva skrytá pod vědomím), aby mohl ve společnosti přežít (pud sebezáchovy). </a:t>
            </a:r>
          </a:p>
          <a:p>
            <a:r>
              <a:rPr lang="cs-CZ" dirty="0" smtClean="0"/>
              <a:t>Takto pod </a:t>
            </a:r>
            <a:r>
              <a:rPr lang="cs-CZ" b="1" dirty="0" smtClean="0"/>
              <a:t>tlakem vznikají u člověka duševní poruchy.</a:t>
            </a:r>
          </a:p>
          <a:p>
            <a:r>
              <a:rPr lang="cs-CZ" dirty="0" smtClean="0"/>
              <a:t>Léčit lze tak, že necháme </a:t>
            </a:r>
            <a:r>
              <a:rPr lang="cs-CZ" b="1" dirty="0" smtClean="0"/>
              <a:t>potlačené pudy vyplynout</a:t>
            </a:r>
            <a:r>
              <a:rPr lang="cs-CZ" dirty="0" smtClean="0"/>
              <a:t> a zbavíme se tak zdroje problému.</a:t>
            </a:r>
          </a:p>
          <a:p>
            <a:r>
              <a:rPr lang="cs-CZ" dirty="0" smtClean="0"/>
              <a:t>Vliv na léčbu může mít </a:t>
            </a:r>
            <a:r>
              <a:rPr lang="cs-CZ" b="1" dirty="0" smtClean="0"/>
              <a:t>hypnóza</a:t>
            </a:r>
            <a:r>
              <a:rPr lang="cs-CZ" dirty="0" smtClean="0"/>
              <a:t> (podle vzoru lékaře Jeana Martina </a:t>
            </a:r>
            <a:r>
              <a:rPr lang="cs-CZ" dirty="0" err="1" smtClean="0"/>
              <a:t>Charcota</a:t>
            </a:r>
            <a:r>
              <a:rPr lang="cs-CZ" dirty="0" smtClean="0"/>
              <a:t>).</a:t>
            </a:r>
          </a:p>
          <a:p>
            <a:r>
              <a:rPr lang="cs-CZ" dirty="0" smtClean="0"/>
              <a:t>Metodu , kdy pacient  volně hovoří na lůžku o všem, co ho právě napadne nazval psychoanalýza. 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Struktura osobnosti podle </a:t>
            </a:r>
            <a:r>
              <a:rPr lang="cs-CZ" dirty="0" err="1" smtClean="0"/>
              <a:t>Freuda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3 části</a:t>
            </a:r>
          </a:p>
          <a:p>
            <a:pPr>
              <a:buNone/>
            </a:pPr>
            <a:r>
              <a:rPr lang="cs-CZ" dirty="0" smtClean="0"/>
              <a:t>Ono (Id – pudová stránka člověka pramenící z nevědomí)</a:t>
            </a:r>
          </a:p>
          <a:p>
            <a:pPr>
              <a:buNone/>
            </a:pPr>
            <a:r>
              <a:rPr lang="cs-CZ" dirty="0" err="1" smtClean="0"/>
              <a:t>Nadjá</a:t>
            </a:r>
            <a:r>
              <a:rPr lang="cs-CZ" dirty="0" smtClean="0"/>
              <a:t> (Superego – svědomí vytvořené přijetím společenských norem a omezení za své)</a:t>
            </a:r>
          </a:p>
          <a:p>
            <a:pPr>
              <a:buNone/>
            </a:pPr>
            <a:r>
              <a:rPr lang="cs-CZ" dirty="0" smtClean="0"/>
              <a:t>Já (Ego - , které je výsledkem střetu Id a Superega)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Já je obtížný kompromis a představuje naše smýšlení a jednání.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2530" name="AutoShape 2" descr="data:image/jpeg;base64,/9j/4AAQSkZJRgABAQAAAQABAAD/2wCEAAkGBxQSEhQUEhQUFBUXFxcXFxgXFxUXFxUXFxQXFhcUFxUYHCggGBolHBQUITEhJSkrLi4uFyAzODMsNygtLisBCgoKDg0OGxAQGzAkHCQwLCw0LCwsLCwsLCw0LCwsLCwsLCw0LCwsLCwsLCwsLCwsLCwsLCwsLCwsLCwsLCwsLP/AABEIAKABOgMBIgACEQEDEQH/xAAcAAABBAMBAAAAAAAAAAAAAAAAAQUGBwIDBAj/xABGEAABAwIDBAUJBQYEBgMAAAABAAIDBBESITEFBkFREyJhcYEHIzJSkZKhsdIUF0LB8DNTYoLR4TRyovEWZHSjsrMVQ2P/xAAaAQEAAgMBAAAAAAAAAAAAAAAAAQIDBAUG/8QALxEAAgEDAgUCBAYDAAAAAAAAAAECAwQREiEFEzFRUhVBIjJCYQYUcaGx8CORwf/aAAwDAQACEQMRAD8AvFCEIAQhCAEIQgBCEIAQhCAEIQgBCEIAQhCAEIQgEK1vlA1IC2OUdrY8VS+8Im82zK7Rhzd63P8AJY6k9G5aEdTH9rwdCCsrplMhjY1scTYnyPwgGxAsLlxwnkFiNoytL2OwFwexjbXAOMXuf6KvNXRk8tvoPl0oTbSVMgk6KXCThxBzQRobEEEm2oTkFkjJS3RVrDFQhCsQCEIQAhCEAIQhACEIQAhCEAIQhACEIQAhCEAIQhACEIQCJbpEIBbpEJCUAt0hK4qyuDAdCeSY6qvc/W9uwkexade8hS+7MsKTkSkFLdMGy60ghpd1Te2LX2p9BuslvcQrR1RKzg4vczukSJVsFAui6RYvcALlAZOTdUbOLpDI2R7CQGmwabht7ajtTDtbyk7OgcWOqGyPBsWwgykHiLtFrjldRWo8t9O1xaKWoNjlcsF/C9/DXsUShlbhSaexYFfSPEYF3yuDsQcMAeyw/CND3dq1bO2cXCQyYxic0txEYwWj0ssh3BVVtDyw7R9OOhjjjzzkbM+/8wLQuTZ/lurS7r09K8cm9JGfec93yWLlxcs5M65iWnBeFHRYCXue6R5FsTrZC97AAWC7wVVWzPLTTuLW1NPLBfVwtI0Hws4+xTzY28tLVC9NPFL2BwxDsLDmPELKkl0MU1JP4h5ulusAUqkqZXRdIhALdF0iEAt0XSIQC3RdIhALdCRCAVCEIAQhCAEIQgBCEIAQhCARCEIBCUy7W2mQcLLX4nt5BPEpyVf7fhkkYRFrjaXND8BezF12B9jYkN17CuffVpRSgnjPuZqUU3ljRvBvQ9sjYKaN8072kggDAxtzieXHI29nM8Fw1FPIJY2CRoqQ4SOe+SSR0bGtu5z2DDGGG+HDkM8uY7oaedpnkeIaQEt84XdK5kbWgNjaOq1oBxEcAXXsSuCk2bs+Iu6WeWTpC1z3VBk6OZ1rNLiWhrgLnK9uzLKtC0bWpLbv1yRUuIReMkh2HWumYXOLXBriGvY0sZIBY4mtcSQLkjWxtkp7s0ERsvrZMGyqJjnNBIDQBhbwIGgHAAKUAKbS2nTnKUlj7CpUUksC3RdBTdt7bEVJC+eZ2FjBc8yeDWjiTpbtXRMRq3i29DRQvnnfha33nHgxo4k8lRe9O+FXtUloJp6Tgwek/tkIzPdp3rj2ztaXa05qJ+pAw2hiv1RmdRxdzPguOfa0UeQNyBo0XAy0PALfoW0ca6rwjSr1550UllmtlOyJzI4Y8czzZoFiSe2+QHHJTfYG7TIPOSETTnV5GQ/hY06d+qZvJwyJ7pZXPBqHE2acnNj/AIQdQb6jkpxh+S4HFr2Up8uCxE73CbKMY8ybzL+AJ1/Q8eaZ9q7tU04OOMNcc8bOq74ZHusniyb6/bcEFxJK0OH4R1n+6FyaUqufhOzUhB/Miu9t7Emo/T87DoHgej/C4cD8E2NpWkh8ZLXXyc0kEcxcZjwVlx7xUc4LDI2zjhLJAW4geGeVu1QzeLYLqOTpI7up3nh+A8ieXI8dOC61GtJrEtmauYZ0z+KH7oedzvKXVUcgZWOfUU5yues+PgC12pA9U37FfWzNoRzxtlheJI3Ztc03BC8tzYQ3rFtjnnbO+hsn7ycb5nZ02B5c6kkcMdwfNOJsJG9meYyvZb1Nykuho8QtKdCWYSyn7e56SBSrTTytc0OaQ5pAIINwQc7grcrHNBCS6ZNubYMfVjsXZXvwuhaEHN4Q93QoWzaUjiDjJAN8jrnbVdkm85Y173Mu1vBpuW6XJ7gQUM0racSUoTPsnb8M7Wlrh1wC3jcEXBBGRB/JO7ShglFx6ioQhCACVIEqAEIQgBCEIAQhCAEIQgEQUFIgEcmep2ULlzXWBuSDz1yIRtvaPR/iAaAS43tblc/rgorPvFI4+bge9vBz3tjxdzCCRlzsqzso118ayYncum9hm2vUGavdCbGKnjY7Cb9aZ93BzuYDQLdpW2cE2AAc11w+5t1SNQCLE3tl3pirnfaKqr6F7oXyRU7jf04nMkc18bmg6kMbmMrOB0T+L5ccs8vj4rr2sIRp6Utkcy5cnPVnc0bIqfskzGXtTzOwsbmBBN+Frb6RvzFuBtzVsUsmJoPMBVNu42GStnEhEj2tjkju4v6IXcJA1p6ocLMN7XF1a8LQ1oA0A/Wq0rjGrY3rZvG5se5UP5UtvnaNYKSFx6CmJMjgeq+TQntw2IHaTyVieUbe5tJRyOjJMr/NRWt6bh6WfIXPgqe2bTiGNrR6Tus86kk568dVlsrbmT36Ii6rqnDbqzl21SuwNEY8230mDIkcDfj3JmbLE57GE4WYrvJysBnmpQ55K5t2dntn2i8vY17I2EkHnk1uXHNxKzcUpRpLnZ2XsRwm6qTToJdfc7qGldVuYadpY1jgRUFpbht+CMauJGXL2qwMX60+CwjaAABYAZADIDLkEoC8dfXcrmeprCPV2VnG1jhPIhHP4aqstubFlp5HHA+SMkubIAXZE6P43Cs9zdEjeaw0K/Kfc22nlOL3KlptnzVHUjheeBc4YWN/zE/krD2bsZrKUU8hMgwkOvfMk3yvpYnL8k6k+CVZKl054UdkiJQc5N1Nyr5GigqHxSsxAnFHIACcOdhny0NuIPNdT9vQEEOfi5twuz/hsRa50Um3y2N9ohLmftY8TmEcR+Jn596r6GzgHWHw/XBd604pJUcYRxXwKNxXfxNMn3ka3yMcxoZiWxSEmnxX6jteiz/CRp2iyvMLyZU4mlsjCQ9hDmnjcEEH4L0d5P8AeP8A+Qo4pzYPsWyAcJGmx7gdfFIVNe5S9s3az09UP9XMGNJOSrPa237OqpLX6AC/J0z/AEIgefWaO8hWFtynL4iBqM/YqV3qlkicKd8EjxNVdNeMDFMxlnYLate12BvKwVilF6YtrqS3YziAIDYyMgY95Ooc5xBJA0GIOKicO/TIaeNscbp5bXkLiWNEhN33dqTiLtOFkbdjqYKaeZ7HdNVyASYLu+zwBpLY7jO9ha4yF3ZqEtFgMGnZxA0WKpUcTqWlu67eXjCJRujvbgndHK3omPk6SOxu2Jzsyy9tC69uRcr12LX9LGCbYhk4DmvMko15keJV2+Tiv8zE6Rw68MZJNhd1vnZWpz1GO/s+XlZyWChYtcslc4wBKkCVACEIQAhCEAIQhACEIQCLB5WaxcEBXm358cznSXEUQEhvk0vN7Fw44WAEXyu6+oBTHtHb7WOc0Bz39GHNwguBc/8AZRFzcml3DnYqa7Y3QZPL0jr+k1zgHENeWXLcbNHWv+RXfs3duGEERtawONyGANGLnl4rbjX0xwjQdBylllV7b2bVumgcRHSvs8dIwmZzgBfC/JoDb6Am4TXJBJLAZJaiZ5ZIQ9rbRxuDJMDwWsAuC25zJKsLesYXRDQdK5v/AGZCPioLs2pYIJmve1vnqlubgLXc7LPhqtinhrLMcnL2XQdGBlIWSxRhrY3dcNABMRNpO24HW72qwTVuw4A7K2oIsQeRVf0UgliY52j2DELa4m9a/wAVIt1qwvp2h560JMT+9mhPYWOjPtU14JYf2MdKcnlEL3wqRUV74zcspWDLgZnnFc9zeKbOB580bLc5zamoNi6aZxPdiLRbssFnguOS3rOGmGTXu5Znjsc7xx7Vu3M2hBA6p6aRkby9tsWV22ysf5lplHNc0lHG83cxpJ4keF1TiFm7unozgtw+9VpU1tZJ7Btene5rGSxucdA12ImwudF3tCq4BsFRSyMAZ50NJGV2uFrH2q1iyxXheKWX5Sahk9vw++/NU9WBWDP9aIczIoCW65OpnQyans+S1uGa6CubaMzImOlkdhY0XcczYXAvl2kK8Mt4Q1JdQCqvbtL0FZLEMmE42Dk1+dh8R4KZv3zpc8Lnv5YWOz94BRHebaDKmoZLG1wAZhOLI6m2XYCuraU5xbUlsVjJ8yModf8AhxWU38i+3Ps9ZJSPIDKhuNl+ErdG+LcXuhQgrW6tdTyRTs9KJ7XjwOY8Rl4rdovEsGzxegqlBy90epNqVIZHc8cvbkqJ2LXVc20KmeliZUWPRtD5HDC06YMWbSQMxorsqKtktKJW2cx7A5v8wBHz+Cgnk2HSTVE1haSqkLXesyNojHhdpPit08rTWYjVvVX1cdJN9ophTlzMDXCYSdZzwywaGC3Vc43vwVcNyAA0V7eU3ZIqaYsxhjhZ4yJF2XPWA4WJ8bKjhSzCFsxgk6J1rPAu03OEWsb5m9ua16ycuh2eF3FOCbqPDZrmlsxwytkb4RiFr6O1AuTcDmpdtvaklJBRwxkdIGMLidMLGgYfEkexRvY+zH1UzYgxzQHNdKXDCWsvydnmQQprvpQRPgxuY1zw6NjXWzaHTNbhB5WPxU04tIvd1I1JuUd4k83B3kbUxtz1HVubkEelGe7nxUyBUO3Z2BEYmOYOiLXk9UAA2tqFMGhZkcKvp1bGaEiVDCCEIQAhIU1y7Y6zmsikkwHC4tAsCBcjMi5z4KUmyrkl1HVC56SqbI0OboRcXBB8QcwthkCjcnKNiLrDGEmMJuMmaFgZBrdLiQZFKEmMJA5QNiud/I3O6Mj8FVGT2gnB83qMu2WHSPfZtnhgIw3PVDw7LgTjGfYrF3s2P07Xs6wDwDiaLlj2kFrhlYkEA2OSgW1t0KnoZXCulc9rXOY1rGRglouGlzbu4cLLfp1YxjujnVKcnLCeDGWWOCNpkeGtaALuIF8IA0/onHd67qeqmbG5jZGucxzsjLhicOkw3yGgAOoTG7YNO+hp66BjpJGGKZxlcZHODXNEsbiSQLWcbdngnrb+/wDRNZIyN7pnOY4ARNxAF7S0db0cr6KatzqWHsiYWyjLK3bIbsT/AAtOP4b3z1JOvtC3jiT/ALWTDszbgZHHHIyVjmNDT1HEG19OXBdh2rG4ECRo5g9V3dYrp0LmlKCipLJpXFGopN6TZIOKxCRlQ05BzT2BwPyKy/X6K2tUX7mk4yXsN23zaNp9V7D7DdW6TfPmAfaLqpNuNJgk7src1a1BLjiidzjaf9IXjfxPDE4yPXfh2X+OSNoCDosgfBDl5JnpjFcu2KYSwyxn8bHjsvhuL9xAPguopb8VeEtMkysllYKSoHXj7Rke9bSVt2jS9DV1MXASOI4Xa7rA28VrsvQyeWdOwlqoL7ZQArVVsxMI7Pit5CxDdVEZYZs1oOcGu5ZW5m8JOwiQ4B1N0re7o2mSMH2tUh8ltKGU8IOREQc7kXPNye/O6qzd+TDsqtiGZfVRxtHrdIGsAv4K39nzdEwsDTfAGi2WGwtb5roI8TCDxKK/u4xeUfaLpWtp4icdVIIgQR1Ym3Mjr35D/UVzTNDquGnZlDSxCVzeBfnHAMtcIDyAeJWvY7PtG0KiU6U4FNFpk4gOlf8AIA9i3bmRGXpag5PqpnOF+EbCWRN8LOP8ykvGKzj+7HHVlsNeXSGwnha0OJs0Pje67SeF2uFudiuXalQKmaGnjIc1rxLM4ZtDWZtYToSXEG38Ksar3TbKzDIWuz6wLA9uWnVPzXPS7mNjs1hY2O+YawM8LBNy6r0946tuo9bsMtA3tJd4E5fCyeVpp2BoDRoAB3WW5Qc6ctUmwCVIEqFQQhCAxKjD5osch6V9LJiJcwkWcbZPwG4dcAaa96lCwdC0m5APeArRlgpOGSN01faWKWfzeKBzbm4GLpAeOhIF7LggdC50RlI6Muqj1rgG8rSL9nYVM3Rg6gHvC5ZdntdIx/qh4w2FjjLSSfdWSNRL2MUqUu5GJL9CwAtEHTSYS+5ZgAOAOsQcN8XG2l1iIwYnAPY5hmhFow9rGkvAdhcTx7Cpn0YtawtytkgQttawtysFHN+w5O+ckV2xStZIxnmo4gw4RIHGMvLut6JHWth1WLQ3o4RK8Pp+kfiNnBno+bb1sy0OvmTbTsUsewEWIBHbmuSuoukADXujtphAI7i0ix8UVX2YlSe7RGI8HnMP7D7Q3GRe2Doh44cVh3didtjYBNJ0FuhwM9HNnSXdfDw05Jx2bs5sTXC5eXG7nOtdxtbQZAWAFgt08jImOc4tYxoJJOQaBqTyUSnnoWhTZjWT4GF1r2Hw5lVVt/ygxtcY6Nn2mW+oB6Fh43f+K2ei5d8N8H7QDoKYuipMw+Q9V1RY6Mtm2MjjxTJSU7Y2hsbQ0DkPmufccQVBaY7syyoqbyzgdsyWQWqZSWXJ6GPqQtJNyLDUXXZFA1mTGtbb1Rb46rpI4lYvkytYd64tW6qVXu9jLhCCQrCWiilt0jGO72/I6rIDP+qxFx7ViU5LeLJOCbdqmP4CO1riLeBuFpbuwGZxzyt5DI/mnppuddSgXBIWeF7cQ6SKuEX1RHNsbPnEL7SNkbbMFuF1tciMjp8U97A3pqhTsApelDY8LHCRgvhyu8E3t3LbUMxMcDxa4fApl3b85RYXOMeBzm4gbFtrG/tJW47udelmrvh/cmk+V8mw9/8AF9aNaFvb50Z5Lqh30kAGOjlBOuFzXALQRkDfELDPn1fSusLfrNaUqtN7aF+5sq4q9zpqd+S11vsk5HPIfBa/+P8A/k5/9K0OaeC1uJv/AERVKL+j92T+ardyL7f2yJ6szdG9gcxrLOGfVFrhan1VvwSX/wApTntVvnYHagvsch4J0c04x6OC2t87jssuk60FGLwXo8Sr0U1HoRU1TjkIpPYf6LbF0zvRiPe42spI4kcT7SsSdb8Vg/NpdIifFrmW2Rq2fSVLI8AkiaOnZUBpF7yMFm3Nx1exS+l38mj/AMVTXta74TibrclzDmB46JlI5FZtlsrx4hUi+hpRryi2O27e8FO2gntKzp/PyvYbtcS5ziC0HXIt4lTbydUXmaewNmQxnsxFmneb3VRV+yY5cy3C71m5cOI0PfqpBujv9PszDHUjp6awDXNaBLG0Za2GIdjs+1b9G5hU/Uurh6cF+EKH0W8LoWVT5McxFZJDCwEYnEkYI2XsPWOegBKkGyNrxVUYlge2Rh4tN7cbEag9hTBNuzN0cpa6Ppfthqob4sPINksL5hzhlpcFZ3krS0/UZ7sbWmmratsrJIgyKnIieWuwOcZsTgWEg3s3MHgpaCozu5sypZU1FRVGG80cDQ2IvIb0XS3F3AXHXGfG+mWcmCR6EVcavh/uwoSpAlUmMEIQgBCEIAQhCAEIQgEQglMtXvVRREiWqp2EGxDpGAg8jc5IB4cVS+/O9B2hMaeBx+yRO864aVEgPoA+oLacU8eUrfuJ8DaegqIpJZ3FjnxyNPRRgHEbg5OOg7yoNTuijayNr2CwGWIC5sLk8ytO7qypxxHqyUjqHf8ArsWTXAarW+Zt8iPaFgZ28x8FwHTm+qZkOlsgtoe9IHnjmtLpAfxC3elaRwN1Ghr2Btwg6kDj/ZAjb63FYuzzHzWIYTx/Xgq6WDN4A7VhY+CRrEWU4BsaBiHEcvndMW6jbNqY3Zhr3ZEXuCCC0Djeyei8jjb4Jt2ObVdU3+Fh+H91uW+XCa+yKscoC0sZhaWNwizSLEDlZbLXuElI1xYDIA11zcA3Fr2b35Z+K3YCFqVPmZc0ujIA5LW7Vb5GcxZIWi1lRbE4I5vCLMY7lKz2EkJydnY4ywA5+iA4cGklat5aYOp3nIG7XX4ZEcFtqo2mNxePNgBzsuVs+ZXRjJOnH9TFIWWOxWFltJBA1OXw4apRHkPFa3QoaDZZWSuBzBCwJz/3QgVlwdUZG+IXvlwsUhPJZ4crWzv8FZZW5GTjoZp9nSfaaJxAyMkRza8DVrmjh26hXvuTvZDtGnEsXVcMpIyetG7kew2yKpVhw24rVQbXl2bOKqnHm74Zo+DmE59xyuDwI7V1LW71PRItk9IpU3bF2rHUwxzRG7HtBHZzB7Qcl3grokmaEIQAhCEAIQhACEIQAhCEBg9eX97aFj62pcW2JmfcX7f916icvNW9TLVtSP8A9X/NYa0sI7PBaFOrUkprOxGjs1naPFKdmsvxPiu4hFlr62ekXDbdfQjkGzox+H5rF2zo+Vu4rsskITUyXY0PBHGNnM/i9pQKD+N9v8xXYlAU62UfDbZ/Qjk+ycnyD+YrLBINJ5R/M5dByShRqfuRLhts/oRotNp08ni4rZG6UaTP9p/MrMoBRvJT0m1z8oj56jhNbvDT8wuWH7Qx7pGydZwsSeOnCy7EEqMpLGEVnwa2fsAr6twsZB3gC/ttktL6utGkx+B+YW0JbqPh8UUfBbZrG5zHatdxlJ59WP6UM2nW3/aHxDPyC6bIwq2Y+KMfoNHPV4NdXtCplYWO6OzhYkCx9t1hFWVTWgXa62XWAOXJbLLIBQmsYwifQ7d9/wDZpdtKrPFo8AshtGrH7s94H5Fb7LEjvUfB4on0Gh3ZrG2qriyM/wAv90g2vUX/AGTSOwW/NbQlLVDUH9KKPgNH2kzUdrVJ0jYPC/zKxbtiqH4We7/dbbdyFOmn4oh8Ao+TMG7bqB/9bfZ/dLUbalILXQNsRY653WQOSQlSowi8qJV8BpeTHncvygVWzYTC2BsrC7E3E5wwXGYFuBNznzVxeTfe6XaMcr5YWxYHhgwuLg67Q4nPvVBq4vIeD9nqOXT5DkejYT8wtmnV1PBo3/C4W9LWmWahCFmOGCEIQAhCEAIQhACEIQGLl5o3pyrKgE388/PxXpdyp7bfkyq5qmaVr4A18jnAOL7gE8bN1WKrFyWx1+D3NOjUk5vCwVqXrG6sB3kkrP3lN70n0LE+SOt/eU3vSfQtflS7HofVbbz/AJIFdAU8+6at9en99/0I+6qt9anP87/oU8ufYsuJ2vmiB2Qp43yVVp1dTjvc/wClH3U1t/Sp7c8T/pUcqXYn1O180QRGFT37pq395T+9J9CzHklrLftae9/WktbvwJy5divqlp5or+yLqeu8k9b69Of5pPoWP3U1vrU/vP8AoTlz7FlxO180QVCmk3kwrhoIndofb5hLH5LK5zbnoWnkXn5htk5UuxL4lbeaIShTB/kz2gD6EZ7ekH5hboPJXXOGZgZ2F7j/AOLSp5cuxD4lbL60Qm6UFTv7pK395Te/J9CX7pa395T+/J9CjlS7Eeq2vmiCBACnf3UVvr0/vv8AoR91Vbl1qf33/SnKl2Lep2vmiCAoxKdfdRW+vT+8/wClKfJPW+vT+8/6U5Uuw9UtfNEEJsglTv7p6316f3n/AEpPunrfXp/ef9KcqXYj1S180QNBU7+6qt9aDvxPy/0pW+Smt9en95/0qOXPsT6na+aIHdISp8PJPWevT+8/6En3UVvr0/vv+hOXPsVfFLXzRAlcnkP/AMLP/wBQf/TEox909b+8pvef9Cn3kz3emooZo5w27pi5uE3Bb0cbb6ZZtKy0oSTy0czi17QrUNMJZeSZoQhbJ5gEIQgP/9k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534" name="AutoShape 6" descr="data:image/jpeg;base64,/9j/4AAQSkZJRgABAQAAAQABAAD/2wCEAAkGBxQSEhQUEhQUFBUXFxcXFxgXFxUXFxUXFxQXFhcUFxUYHCggGBolHBQUITEhJSkrLi4uFyAzODMsNygtLisBCgoKDg0OGxAQGzAkHCQwLCw0LCwsLCwsLCw0LCwsLCwsLCw0LCwsLCwsLCwsLCwsLCwsLCwsLCwsLCwsLCwsLP/AABEIAKABOgMBIgACEQEDEQH/xAAcAAABBAMBAAAAAAAAAAAAAAAAAQUGBwIDBAj/xABGEAABAwIDBAUJBQYEBgMAAAABAAIDBBESITEFBkFREyJhcYEHIzJSkZKhsdIUF0LB8DNTYoLR4TRyovEWZHSjsrMVQ2P/xAAaAQEAAgMBAAAAAAAAAAAAAAAAAQIDBAUG/8QALxEAAgEDAgUCBAYDAAAAAAAAAAECAwQREiEFEzFRUhVBIjJCYQYUcaGx8CORwf/aAAwDAQACEQMRAD8AvFCEIAQhCAEIQgBCEIAQhCAEIQgBCEIAQhCAEIQgEK1vlA1IC2OUdrY8VS+8Im82zK7Rhzd63P8AJY6k9G5aEdTH9rwdCCsrplMhjY1scTYnyPwgGxAsLlxwnkFiNoytL2OwFwexjbXAOMXuf6KvNXRk8tvoPl0oTbSVMgk6KXCThxBzQRobEEEm2oTkFkjJS3RVrDFQhCsQCEIQAhCEAIQhACEIQAhCEAIQhACEIQAhCEAIQhACEIQCJbpEIBbpEJCUAt0hK4qyuDAdCeSY6qvc/W9uwkexade8hS+7MsKTkSkFLdMGy60ghpd1Te2LX2p9BuslvcQrR1RKzg4vczukSJVsFAui6RYvcALlAZOTdUbOLpDI2R7CQGmwabht7ajtTDtbyk7OgcWOqGyPBsWwgykHiLtFrjldRWo8t9O1xaKWoNjlcsF/C9/DXsUShlbhSaexYFfSPEYF3yuDsQcMAeyw/CND3dq1bO2cXCQyYxic0txEYwWj0ssh3BVVtDyw7R9OOhjjjzzkbM+/8wLQuTZ/lurS7r09K8cm9JGfec93yWLlxcs5M65iWnBeFHRYCXue6R5FsTrZC97AAWC7wVVWzPLTTuLW1NPLBfVwtI0Hws4+xTzY28tLVC9NPFL2BwxDsLDmPELKkl0MU1JP4h5ulusAUqkqZXRdIhALdF0iEAt0XSIQC3RdIhALdCRCAVCEIAQhCAEIQgBCEIAQhCARCEIBCUy7W2mQcLLX4nt5BPEpyVf7fhkkYRFrjaXND8BezF12B9jYkN17CuffVpRSgnjPuZqUU3ljRvBvQ9sjYKaN8072kggDAxtzieXHI29nM8Fw1FPIJY2CRoqQ4SOe+SSR0bGtu5z2DDGGG+HDkM8uY7oaedpnkeIaQEt84XdK5kbWgNjaOq1oBxEcAXXsSuCk2bs+Iu6WeWTpC1z3VBk6OZ1rNLiWhrgLnK9uzLKtC0bWpLbv1yRUuIReMkh2HWumYXOLXBriGvY0sZIBY4mtcSQLkjWxtkp7s0ERsvrZMGyqJjnNBIDQBhbwIGgHAAKUAKbS2nTnKUlj7CpUUksC3RdBTdt7bEVJC+eZ2FjBc8yeDWjiTpbtXRMRq3i29DRQvnnfha33nHgxo4k8lRe9O+FXtUloJp6Tgwek/tkIzPdp3rj2ztaXa05qJ+pAw2hiv1RmdRxdzPguOfa0UeQNyBo0XAy0PALfoW0ca6rwjSr1550UllmtlOyJzI4Y8czzZoFiSe2+QHHJTfYG7TIPOSETTnV5GQ/hY06d+qZvJwyJ7pZXPBqHE2acnNj/AIQdQb6jkpxh+S4HFr2Up8uCxE73CbKMY8ybzL+AJ1/Q8eaZ9q7tU04OOMNcc8bOq74ZHusniyb6/bcEFxJK0OH4R1n+6FyaUqufhOzUhB/Miu9t7Emo/T87DoHgej/C4cD8E2NpWkh8ZLXXyc0kEcxcZjwVlx7xUc4LDI2zjhLJAW4geGeVu1QzeLYLqOTpI7up3nh+A8ieXI8dOC61GtJrEtmauYZ0z+KH7oedzvKXVUcgZWOfUU5yues+PgC12pA9U37FfWzNoRzxtlheJI3Ztc03BC8tzYQ3rFtjnnbO+hsn7ycb5nZ02B5c6kkcMdwfNOJsJG9meYyvZb1Nykuho8QtKdCWYSyn7e56SBSrTTytc0OaQ5pAIINwQc7grcrHNBCS6ZNubYMfVjsXZXvwuhaEHN4Q93QoWzaUjiDjJAN8jrnbVdkm85Y173Mu1vBpuW6XJ7gQUM0racSUoTPsnb8M7Wlrh1wC3jcEXBBGRB/JO7ShglFx6ioQhCACVIEqAEIQgBCEIAQhCAEIQgEQUFIgEcmep2ULlzXWBuSDz1yIRtvaPR/iAaAS43tblc/rgorPvFI4+bge9vBz3tjxdzCCRlzsqzso118ayYncum9hm2vUGavdCbGKnjY7Cb9aZ93BzuYDQLdpW2cE2AAc11w+5t1SNQCLE3tl3pirnfaKqr6F7oXyRU7jf04nMkc18bmg6kMbmMrOB0T+L5ccs8vj4rr2sIRp6Utkcy5cnPVnc0bIqfskzGXtTzOwsbmBBN+Frb6RvzFuBtzVsUsmJoPMBVNu42GStnEhEj2tjkju4v6IXcJA1p6ocLMN7XF1a8LQ1oA0A/Wq0rjGrY3rZvG5se5UP5UtvnaNYKSFx6CmJMjgeq+TQntw2IHaTyVieUbe5tJRyOjJMr/NRWt6bh6WfIXPgqe2bTiGNrR6Tus86kk568dVlsrbmT36Ii6rqnDbqzl21SuwNEY8230mDIkcDfj3JmbLE57GE4WYrvJysBnmpQ55K5t2dntn2i8vY17I2EkHnk1uXHNxKzcUpRpLnZ2XsRwm6qTToJdfc7qGldVuYadpY1jgRUFpbht+CMauJGXL2qwMX60+CwjaAABYAZADIDLkEoC8dfXcrmeprCPV2VnG1jhPIhHP4aqstubFlp5HHA+SMkubIAXZE6P43Cs9zdEjeaw0K/Kfc22nlOL3KlptnzVHUjheeBc4YWN/zE/krD2bsZrKUU8hMgwkOvfMk3yvpYnL8k6k+CVZKl054UdkiJQc5N1Nyr5GigqHxSsxAnFHIACcOdhny0NuIPNdT9vQEEOfi5twuz/hsRa50Um3y2N9ohLmftY8TmEcR+Jn596r6GzgHWHw/XBd604pJUcYRxXwKNxXfxNMn3ka3yMcxoZiWxSEmnxX6jteiz/CRp2iyvMLyZU4mlsjCQ9hDmnjcEEH4L0d5P8AeP8A+Qo4pzYPsWyAcJGmx7gdfFIVNe5S9s3az09UP9XMGNJOSrPa237OqpLX6AC/J0z/AEIgefWaO8hWFtynL4iBqM/YqV3qlkicKd8EjxNVdNeMDFMxlnYLate12BvKwVilF6YtrqS3YziAIDYyMgY95Ooc5xBJA0GIOKicO/TIaeNscbp5bXkLiWNEhN33dqTiLtOFkbdjqYKaeZ7HdNVyASYLu+zwBpLY7jO9ha4yF3ZqEtFgMGnZxA0WKpUcTqWlu67eXjCJRujvbgndHK3omPk6SOxu2Jzsyy9tC69uRcr12LX9LGCbYhk4DmvMko15keJV2+Tiv8zE6Rw68MZJNhd1vnZWpz1GO/s+XlZyWChYtcslc4wBKkCVACEIQAhCEAIQhACEIQCLB5WaxcEBXm358cznSXEUQEhvk0vN7Fw44WAEXyu6+oBTHtHb7WOc0Bz39GHNwguBc/8AZRFzcml3DnYqa7Y3QZPL0jr+k1zgHENeWXLcbNHWv+RXfs3duGEERtawONyGANGLnl4rbjX0xwjQdBylllV7b2bVumgcRHSvs8dIwmZzgBfC/JoDb6Am4TXJBJLAZJaiZ5ZIQ9rbRxuDJMDwWsAuC25zJKsLesYXRDQdK5v/AGZCPioLs2pYIJmve1vnqlubgLXc7LPhqtinhrLMcnL2XQdGBlIWSxRhrY3dcNABMRNpO24HW72qwTVuw4A7K2oIsQeRVf0UgliY52j2DELa4m9a/wAVIt1qwvp2h560JMT+9mhPYWOjPtU14JYf2MdKcnlEL3wqRUV74zcspWDLgZnnFc9zeKbOB580bLc5zamoNi6aZxPdiLRbssFnguOS3rOGmGTXu5Znjsc7xx7Vu3M2hBA6p6aRkby9tsWV22ysf5lplHNc0lHG83cxpJ4keF1TiFm7unozgtw+9VpU1tZJ7Btene5rGSxucdA12ImwudF3tCq4BsFRSyMAZ50NJGV2uFrH2q1iyxXheKWX5Sahk9vw++/NU9WBWDP9aIczIoCW65OpnQyans+S1uGa6CubaMzImOlkdhY0XcczYXAvl2kK8Mt4Q1JdQCqvbtL0FZLEMmE42Dk1+dh8R4KZv3zpc8Lnv5YWOz94BRHebaDKmoZLG1wAZhOLI6m2XYCuraU5xbUlsVjJ8yModf8AhxWU38i+3Ps9ZJSPIDKhuNl+ErdG+LcXuhQgrW6tdTyRTs9KJ7XjwOY8Rl4rdovEsGzxegqlBy90epNqVIZHc8cvbkqJ2LXVc20KmeliZUWPRtD5HDC06YMWbSQMxorsqKtktKJW2cx7A5v8wBHz+Cgnk2HSTVE1haSqkLXesyNojHhdpPit08rTWYjVvVX1cdJN9ophTlzMDXCYSdZzwywaGC3Vc43vwVcNyAA0V7eU3ZIqaYsxhjhZ4yJF2XPWA4WJ8bKjhSzCFsxgk6J1rPAu03OEWsb5m9ua16ycuh2eF3FOCbqPDZrmlsxwytkb4RiFr6O1AuTcDmpdtvaklJBRwxkdIGMLidMLGgYfEkexRvY+zH1UzYgxzQHNdKXDCWsvydnmQQprvpQRPgxuY1zw6NjXWzaHTNbhB5WPxU04tIvd1I1JuUd4k83B3kbUxtz1HVubkEelGe7nxUyBUO3Z2BEYmOYOiLXk9UAA2tqFMGhZkcKvp1bGaEiVDCCEIQAhIU1y7Y6zmsikkwHC4tAsCBcjMi5z4KUmyrkl1HVC56SqbI0OboRcXBB8QcwthkCjcnKNiLrDGEmMJuMmaFgZBrdLiQZFKEmMJA5QNiud/I3O6Mj8FVGT2gnB83qMu2WHSPfZtnhgIw3PVDw7LgTjGfYrF3s2P07Xs6wDwDiaLlj2kFrhlYkEA2OSgW1t0KnoZXCulc9rXOY1rGRglouGlzbu4cLLfp1YxjujnVKcnLCeDGWWOCNpkeGtaALuIF8IA0/onHd67qeqmbG5jZGucxzsjLhicOkw3yGgAOoTG7YNO+hp66BjpJGGKZxlcZHODXNEsbiSQLWcbdngnrb+/wDRNZIyN7pnOY4ARNxAF7S0db0cr6KatzqWHsiYWyjLK3bIbsT/AAtOP4b3z1JOvtC3jiT/ALWTDszbgZHHHIyVjmNDT1HEG19OXBdh2rG4ECRo5g9V3dYrp0LmlKCipLJpXFGopN6TZIOKxCRlQ05BzT2BwPyKy/X6K2tUX7mk4yXsN23zaNp9V7D7DdW6TfPmAfaLqpNuNJgk7src1a1BLjiidzjaf9IXjfxPDE4yPXfh2X+OSNoCDosgfBDl5JnpjFcu2KYSwyxn8bHjsvhuL9xAPguopb8VeEtMkysllYKSoHXj7Rke9bSVt2jS9DV1MXASOI4Xa7rA28VrsvQyeWdOwlqoL7ZQArVVsxMI7Pit5CxDdVEZYZs1oOcGu5ZW5m8JOwiQ4B1N0re7o2mSMH2tUh8ltKGU8IOREQc7kXPNye/O6qzd+TDsqtiGZfVRxtHrdIGsAv4K39nzdEwsDTfAGi2WGwtb5roI8TCDxKK/u4xeUfaLpWtp4icdVIIgQR1Ym3Mjr35D/UVzTNDquGnZlDSxCVzeBfnHAMtcIDyAeJWvY7PtG0KiU6U4FNFpk4gOlf8AIA9i3bmRGXpag5PqpnOF+EbCWRN8LOP8ykvGKzj+7HHVlsNeXSGwnha0OJs0Pje67SeF2uFudiuXalQKmaGnjIc1rxLM4ZtDWZtYToSXEG38Ksar3TbKzDIWuz6wLA9uWnVPzXPS7mNjs1hY2O+YawM8LBNy6r0946tuo9bsMtA3tJd4E5fCyeVpp2BoDRoAB3WW5Qc6ctUmwCVIEqFQQhCAxKjD5osch6V9LJiJcwkWcbZPwG4dcAaa96lCwdC0m5APeArRlgpOGSN01faWKWfzeKBzbm4GLpAeOhIF7LggdC50RlI6Muqj1rgG8rSL9nYVM3Rg6gHvC5ZdntdIx/qh4w2FjjLSSfdWSNRL2MUqUu5GJL9CwAtEHTSYS+5ZgAOAOsQcN8XG2l1iIwYnAPY5hmhFow9rGkvAdhcTx7Cpn0YtawtytkgQttawtysFHN+w5O+ckV2xStZIxnmo4gw4RIHGMvLut6JHWth1WLQ3o4RK8Pp+kfiNnBno+bb1sy0OvmTbTsUsewEWIBHbmuSuoukADXujtphAI7i0ix8UVX2YlSe7RGI8HnMP7D7Q3GRe2Doh44cVh3didtjYBNJ0FuhwM9HNnSXdfDw05Jx2bs5sTXC5eXG7nOtdxtbQZAWAFgt08jImOc4tYxoJJOQaBqTyUSnnoWhTZjWT4GF1r2Hw5lVVt/ygxtcY6Nn2mW+oB6Fh43f+K2ei5d8N8H7QDoKYuipMw+Q9V1RY6Mtm2MjjxTJSU7Y2hsbQ0DkPmufccQVBaY7syyoqbyzgdsyWQWqZSWXJ6GPqQtJNyLDUXXZFA1mTGtbb1Rb46rpI4lYvkytYd64tW6qVXu9jLhCCQrCWiilt0jGO72/I6rIDP+qxFx7ViU5LeLJOCbdqmP4CO1riLeBuFpbuwGZxzyt5DI/mnppuddSgXBIWeF7cQ6SKuEX1RHNsbPnEL7SNkbbMFuF1tciMjp8U97A3pqhTsApelDY8LHCRgvhyu8E3t3LbUMxMcDxa4fApl3b85RYXOMeBzm4gbFtrG/tJW47udelmrvh/cmk+V8mw9/8AF9aNaFvb50Z5Lqh30kAGOjlBOuFzXALQRkDfELDPn1fSusLfrNaUqtN7aF+5sq4q9zpqd+S11vsk5HPIfBa/+P8A/k5/9K0OaeC1uJv/AERVKL+j92T+ardyL7f2yJ6szdG9gcxrLOGfVFrhan1VvwSX/wApTntVvnYHagvsch4J0c04x6OC2t87jssuk60FGLwXo8Sr0U1HoRU1TjkIpPYf6LbF0zvRiPe42spI4kcT7SsSdb8Vg/NpdIifFrmW2Rq2fSVLI8AkiaOnZUBpF7yMFm3Nx1exS+l38mj/AMVTXta74TibrclzDmB46JlI5FZtlsrx4hUi+hpRryi2O27e8FO2gntKzp/PyvYbtcS5ziC0HXIt4lTbydUXmaewNmQxnsxFmneb3VRV+yY5cy3C71m5cOI0PfqpBujv9PszDHUjp6awDXNaBLG0Za2GIdjs+1b9G5hU/Uurh6cF+EKH0W8LoWVT5McxFZJDCwEYnEkYI2XsPWOegBKkGyNrxVUYlge2Rh4tN7cbEag9hTBNuzN0cpa6Ppfthqob4sPINksL5hzhlpcFZ3krS0/UZ7sbWmmratsrJIgyKnIieWuwOcZsTgWEg3s3MHgpaCozu5sypZU1FRVGG80cDQ2IvIb0XS3F3AXHXGfG+mWcmCR6EVcavh/uwoSpAlUmMEIQgBCEIAQhCAEIQgEQglMtXvVRREiWqp2EGxDpGAg8jc5IB4cVS+/O9B2hMaeBx+yRO864aVEgPoA+oLacU8eUrfuJ8DaegqIpJZ3FjnxyNPRRgHEbg5OOg7yoNTuijayNr2CwGWIC5sLk8ytO7qypxxHqyUjqHf8ArsWTXAarW+Zt8iPaFgZ28x8FwHTm+qZkOlsgtoe9IHnjmtLpAfxC3elaRwN1Ghr2Btwg6kDj/ZAjb63FYuzzHzWIYTx/Xgq6WDN4A7VhY+CRrEWU4BsaBiHEcvndMW6jbNqY3Zhr3ZEXuCCC0Djeyei8jjb4Jt2ObVdU3+Fh+H91uW+XCa+yKscoC0sZhaWNwizSLEDlZbLXuElI1xYDIA11zcA3Fr2b35Z+K3YCFqVPmZc0ujIA5LW7Vb5GcxZIWi1lRbE4I5vCLMY7lKz2EkJydnY4ywA5+iA4cGklat5aYOp3nIG7XX4ZEcFtqo2mNxePNgBzsuVs+ZXRjJOnH9TFIWWOxWFltJBA1OXw4apRHkPFa3QoaDZZWSuBzBCwJz/3QgVlwdUZG+IXvlwsUhPJZ4crWzv8FZZW5GTjoZp9nSfaaJxAyMkRza8DVrmjh26hXvuTvZDtGnEsXVcMpIyetG7kew2yKpVhw24rVQbXl2bOKqnHm74Zo+DmE59xyuDwI7V1LW71PRItk9IpU3bF2rHUwxzRG7HtBHZzB7Qcl3grokmaEIQAhCEAIQhACEIQAhCEBg9eX97aFj62pcW2JmfcX7f916icvNW9TLVtSP8A9X/NYa0sI7PBaFOrUkprOxGjs1naPFKdmsvxPiu4hFlr62ekXDbdfQjkGzox+H5rF2zo+Vu4rsskITUyXY0PBHGNnM/i9pQKD+N9v8xXYlAU62UfDbZ/Qjk+ycnyD+YrLBINJ5R/M5dByShRqfuRLhts/oRotNp08ni4rZG6UaTP9p/MrMoBRvJT0m1z8oj56jhNbvDT8wuWH7Qx7pGydZwsSeOnCy7EEqMpLGEVnwa2fsAr6twsZB3gC/ttktL6utGkx+B+YW0JbqPh8UUfBbZrG5zHatdxlJ59WP6UM2nW3/aHxDPyC6bIwq2Y+KMfoNHPV4NdXtCplYWO6OzhYkCx9t1hFWVTWgXa62XWAOXJbLLIBQmsYwifQ7d9/wDZpdtKrPFo8AshtGrH7s94H5Fb7LEjvUfB4on0Gh3ZrG2qriyM/wAv90g2vUX/AGTSOwW/NbQlLVDUH9KKPgNH2kzUdrVJ0jYPC/zKxbtiqH4We7/dbbdyFOmn4oh8Ao+TMG7bqB/9bfZ/dLUbalILXQNsRY653WQOSQlSowi8qJV8BpeTHncvygVWzYTC2BsrC7E3E5wwXGYFuBNznzVxeTfe6XaMcr5YWxYHhgwuLg67Q4nPvVBq4vIeD9nqOXT5DkejYT8wtmnV1PBo3/C4W9LWmWahCFmOGCEIQAhCEAIQhACEIQGLl5o3pyrKgE388/PxXpdyp7bfkyq5qmaVr4A18jnAOL7gE8bN1WKrFyWx1+D3NOjUk5vCwVqXrG6sB3kkrP3lN70n0LE+SOt/eU3vSfQtflS7HofVbbz/AJIFdAU8+6at9en99/0I+6qt9anP87/oU8ufYsuJ2vmiB2Qp43yVVp1dTjvc/wClH3U1t/Sp7c8T/pUcqXYn1O180QRGFT37pq395T+9J9CzHklrLftae9/WktbvwJy5divqlp5or+yLqeu8k9b69Of5pPoWP3U1vrU/vP8AoTlz7FlxO180QVCmk3kwrhoIndofb5hLH5LK5zbnoWnkXn5htk5UuxL4lbeaIShTB/kz2gD6EZ7ekH5hboPJXXOGZgZ2F7j/AOLSp5cuxD4lbL60Qm6UFTv7pK395Te/J9CX7pa395T+/J9CjlS7Eeq2vmiCBACnf3UVvr0/vv8AoR91Vbl1qf33/SnKl2Lep2vmiCAoxKdfdRW+vT+8/wClKfJPW+vT+8/6U5Uuw9UtfNEEJsglTv7p6316f3n/AEpPunrfXp/ef9KcqXYj1S180QNBU7+6qt9aDvxPy/0pW+Smt9en95/0qOXPsT6na+aIHdISp8PJPWevT+8/6En3UVvr0/vv+hOXPsVfFLXzRAlcnkP/AMLP/wBQf/TEox909b+8pvef9Cn3kz3emooZo5w27pi5uE3Bb0cbb6ZZtKy0oSTy0czi17QrUNMJZeSZoQhbJ5gEIQgP/9k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  Směry rozvíjející psychoanalýzu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357850"/>
          </a:xfrm>
        </p:spPr>
        <p:txBody>
          <a:bodyPr>
            <a:normAutofit fontScale="47500" lnSpcReduction="20000"/>
          </a:bodyPr>
          <a:lstStyle/>
          <a:p>
            <a:r>
              <a:rPr lang="cs-CZ" sz="5900" b="1" dirty="0" smtClean="0"/>
              <a:t>Individuální psychologie – </a:t>
            </a:r>
            <a:r>
              <a:rPr lang="cs-CZ" sz="5900" dirty="0" err="1" smtClean="0"/>
              <a:t>zakl</a:t>
            </a:r>
            <a:r>
              <a:rPr lang="cs-CZ" sz="5900" dirty="0" smtClean="0"/>
              <a:t>. </a:t>
            </a:r>
            <a:r>
              <a:rPr lang="cs-CZ" sz="5900" b="1" dirty="0" smtClean="0"/>
              <a:t>Alfred Adler </a:t>
            </a:r>
            <a:r>
              <a:rPr lang="cs-CZ" sz="5900" dirty="0" smtClean="0"/>
              <a:t>(vídeňský lékař)</a:t>
            </a:r>
          </a:p>
          <a:p>
            <a:r>
              <a:rPr lang="cs-CZ" sz="5900" dirty="0" smtClean="0"/>
              <a:t>Tvrdí, že ve vývoji osobnosti má </a:t>
            </a:r>
            <a:r>
              <a:rPr lang="cs-CZ" sz="5900" dirty="0" err="1" smtClean="0"/>
              <a:t>hlavnív</a:t>
            </a:r>
            <a:r>
              <a:rPr lang="cs-CZ" sz="5900" dirty="0" smtClean="0"/>
              <a:t> význam </a:t>
            </a:r>
            <a:r>
              <a:rPr lang="cs-CZ" sz="5900" b="1" dirty="0" smtClean="0"/>
              <a:t>rozpor mezi snahou vyniknout a společenským citem</a:t>
            </a:r>
            <a:r>
              <a:rPr lang="cs-CZ" sz="5900" dirty="0" smtClean="0"/>
              <a:t> (skromností)</a:t>
            </a:r>
          </a:p>
          <a:p>
            <a:r>
              <a:rPr lang="cs-CZ" sz="5900" dirty="0" smtClean="0"/>
              <a:t>Člověk touží po spolupráci a dobrých vztazích , ale v dětství v něm vzniká </a:t>
            </a:r>
            <a:r>
              <a:rPr lang="cs-CZ" sz="5900" b="1" dirty="0" smtClean="0"/>
              <a:t>komplex méněcennosti</a:t>
            </a:r>
            <a:r>
              <a:rPr lang="cs-CZ" sz="5900" dirty="0" smtClean="0"/>
              <a:t>, který chce překonat, a tak se snaží vyniknout za každou cenu, případně bezohledně bojuje o dosažení cíle.</a:t>
            </a:r>
          </a:p>
          <a:p>
            <a:r>
              <a:rPr lang="cs-CZ" sz="5900" dirty="0" smtClean="0"/>
              <a:t>Úkolem psychologa je </a:t>
            </a:r>
            <a:r>
              <a:rPr lang="cs-CZ" sz="5900" b="1" dirty="0" smtClean="0"/>
              <a:t>nereálné cíle změnit v reálné, </a:t>
            </a:r>
            <a:r>
              <a:rPr lang="cs-CZ" sz="5900" dirty="0" smtClean="0"/>
              <a:t>jinak by pacient mohl být psychicky narušen , nebo drogově závislí či delikventní.</a:t>
            </a:r>
          </a:p>
          <a:p>
            <a:endParaRPr lang="cs-CZ" sz="5900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r>
              <a:rPr lang="cs-CZ" dirty="0" smtClean="0"/>
              <a:t>Analytická psychologie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126055"/>
          </a:xfrm>
        </p:spPr>
        <p:txBody>
          <a:bodyPr>
            <a:normAutofit fontScale="85000" lnSpcReduction="10000"/>
          </a:bodyPr>
          <a:lstStyle/>
          <a:p>
            <a:r>
              <a:rPr lang="cs-CZ" b="1" dirty="0" smtClean="0"/>
              <a:t> </a:t>
            </a:r>
            <a:r>
              <a:rPr lang="cs-CZ" dirty="0" smtClean="0"/>
              <a:t>zakladatel</a:t>
            </a:r>
            <a:r>
              <a:rPr lang="cs-CZ" b="1" dirty="0" smtClean="0"/>
              <a:t> </a:t>
            </a:r>
            <a:r>
              <a:rPr lang="cs-CZ" b="1" dirty="0" err="1" smtClean="0"/>
              <a:t>Carl</a:t>
            </a:r>
            <a:r>
              <a:rPr lang="cs-CZ" b="1" dirty="0" smtClean="0"/>
              <a:t> Gustav Jung</a:t>
            </a:r>
          </a:p>
          <a:p>
            <a:r>
              <a:rPr lang="cs-CZ" dirty="0" smtClean="0"/>
              <a:t>Zjistil, že v </a:t>
            </a:r>
            <a:r>
              <a:rPr lang="cs-CZ" u="sng" dirty="0" smtClean="0"/>
              <a:t>mládí na člověka silně působí sexuální pud</a:t>
            </a:r>
            <a:r>
              <a:rPr lang="cs-CZ" dirty="0" smtClean="0"/>
              <a:t>, </a:t>
            </a:r>
            <a:r>
              <a:rPr lang="cs-CZ" u="sng" dirty="0" smtClean="0"/>
              <a:t>ve středním věku však člověk začne přemýšlet o smyslu svého života</a:t>
            </a:r>
            <a:r>
              <a:rPr lang="cs-CZ" dirty="0" smtClean="0"/>
              <a:t>, v příznivém případě se začne zabývat kulturou, uměním a filozofií, kde hledá odpovědí na své otázky.</a:t>
            </a:r>
          </a:p>
          <a:p>
            <a:r>
              <a:rPr lang="cs-CZ" dirty="0" smtClean="0"/>
              <a:t>V jeho </a:t>
            </a:r>
            <a:r>
              <a:rPr lang="cs-CZ" b="1" dirty="0" smtClean="0"/>
              <a:t>snech</a:t>
            </a:r>
            <a:r>
              <a:rPr lang="cs-CZ" dirty="0" smtClean="0"/>
              <a:t> se začnou objevovat nepoznané </a:t>
            </a:r>
            <a:r>
              <a:rPr lang="cs-CZ" b="1" dirty="0" smtClean="0"/>
              <a:t>momenty – projev kolektivního nevědomí </a:t>
            </a:r>
            <a:r>
              <a:rPr lang="cs-CZ" dirty="0" smtClean="0"/>
              <a:t>( jakási kolektivní paměť celého lidstva)                                         – Jung projevy kolektivního nevědomí nazval </a:t>
            </a:r>
            <a:r>
              <a:rPr lang="cs-CZ" b="1" dirty="0" smtClean="0"/>
              <a:t>archetypy</a:t>
            </a:r>
            <a:r>
              <a:rPr lang="cs-CZ" dirty="0" smtClean="0"/>
              <a:t> (pravzory pro náš skutečný život) a měl za to , že změní příliš jednoznačně zaměřené jedince na </a:t>
            </a:r>
            <a:r>
              <a:rPr lang="cs-CZ" b="1" dirty="0" smtClean="0"/>
              <a:t>harmonicky rozvinuté jedince s bohatším životem</a:t>
            </a:r>
            <a:endParaRPr lang="cs-CZ" b="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Neoanalýza</a:t>
            </a:r>
            <a:r>
              <a:rPr lang="cs-CZ" dirty="0" smtClean="0"/>
              <a:t> (kulturní psychoanalýza)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Erich </a:t>
            </a:r>
            <a:r>
              <a:rPr lang="cs-CZ" b="1" dirty="0" err="1" smtClean="0"/>
              <a:t>Fromm</a:t>
            </a:r>
            <a:endParaRPr lang="cs-CZ" b="1" dirty="0" smtClean="0"/>
          </a:p>
          <a:p>
            <a:r>
              <a:rPr lang="cs-CZ" dirty="0" smtClean="0"/>
              <a:t>Kritika konzumní společnosti.</a:t>
            </a:r>
          </a:p>
          <a:p>
            <a:r>
              <a:rPr lang="cs-CZ" dirty="0" smtClean="0"/>
              <a:t>Kniha </a:t>
            </a:r>
            <a:r>
              <a:rPr lang="cs-CZ" b="1" dirty="0" smtClean="0"/>
              <a:t>Mít nebo být?</a:t>
            </a:r>
          </a:p>
          <a:p>
            <a:r>
              <a:rPr lang="cs-CZ" dirty="0" smtClean="0"/>
              <a:t>Člověk se vyvíjí příznivě, pokud u něj v popředí není snaha mít, ale úsilí být opravdovým člověkem.</a:t>
            </a:r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Logoterapie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Logos = řád</a:t>
            </a:r>
          </a:p>
          <a:p>
            <a:r>
              <a:rPr lang="cs-CZ" dirty="0" smtClean="0"/>
              <a:t>Terapie = léčba</a:t>
            </a:r>
          </a:p>
          <a:p>
            <a:r>
              <a:rPr lang="cs-CZ" dirty="0" smtClean="0"/>
              <a:t>Tato disciplína usiluje </a:t>
            </a:r>
            <a:r>
              <a:rPr lang="cs-CZ" b="1" dirty="0" smtClean="0"/>
              <a:t>o znovunalezení životního řádu.</a:t>
            </a:r>
          </a:p>
          <a:p>
            <a:r>
              <a:rPr lang="cs-CZ" dirty="0" smtClean="0"/>
              <a:t>Snaží se pomoci lidem, jejichž život byl </a:t>
            </a:r>
            <a:r>
              <a:rPr lang="cs-CZ" u="sng" dirty="0" smtClean="0"/>
              <a:t>vykolejen nějakou otřesnou událostí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Zakladatel </a:t>
            </a:r>
            <a:r>
              <a:rPr lang="cs-CZ" b="1" dirty="0" smtClean="0"/>
              <a:t>Viktor Emanuel </a:t>
            </a:r>
            <a:r>
              <a:rPr lang="cs-CZ" b="1" dirty="0" err="1" smtClean="0"/>
              <a:t>Frankl</a:t>
            </a:r>
            <a:r>
              <a:rPr lang="cs-CZ" dirty="0" smtClean="0"/>
              <a:t>. </a:t>
            </a:r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Logoterapie</a:t>
            </a:r>
            <a:r>
              <a:rPr lang="cs-CZ" dirty="0" smtClean="0"/>
              <a:t>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err="1" smtClean="0"/>
              <a:t>Frankl</a:t>
            </a:r>
            <a:r>
              <a:rPr lang="cs-CZ" dirty="0" smtClean="0"/>
              <a:t> vyšel ze svých osobních zkušeností vězně koncentračního tábora.</a:t>
            </a:r>
          </a:p>
          <a:p>
            <a:r>
              <a:rPr lang="cs-CZ" dirty="0" smtClean="0"/>
              <a:t>Otázka zní, co pomohlo přežít koncentrační tábor se zdravím rozumem.</a:t>
            </a:r>
          </a:p>
          <a:p>
            <a:r>
              <a:rPr lang="cs-CZ" dirty="0" smtClean="0"/>
              <a:t>Člověk je bytost hledající smysl, k němu vedou 3 cesty:</a:t>
            </a:r>
          </a:p>
          <a:p>
            <a:pPr marL="514350" indent="-514350">
              <a:buAutoNum type="arabicPeriod"/>
            </a:pPr>
            <a:r>
              <a:rPr lang="cs-CZ" b="1" dirty="0" smtClean="0"/>
              <a:t>práce pro druhé,</a:t>
            </a:r>
          </a:p>
          <a:p>
            <a:pPr marL="514350" indent="-514350">
              <a:buAutoNum type="arabicPeriod"/>
            </a:pPr>
            <a:r>
              <a:rPr lang="cs-CZ" b="1" dirty="0" smtClean="0"/>
              <a:t>láska k bližnímu,</a:t>
            </a:r>
          </a:p>
          <a:p>
            <a:pPr marL="514350" indent="-514350">
              <a:buAutoNum type="arabicPeriod"/>
            </a:pPr>
            <a:r>
              <a:rPr lang="cs-CZ" b="1" dirty="0" smtClean="0"/>
              <a:t>přeměna utrpení ve výkon.</a:t>
            </a:r>
            <a:endParaRPr lang="cs-CZ" b="1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Logoterapie</a:t>
            </a:r>
            <a:r>
              <a:rPr lang="cs-CZ" dirty="0" smtClean="0"/>
              <a:t> III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„Člověku lze v koncentračním táboře vzít všechno, až na možnost jednat svobodně, zachovat se tak, nebo tak. Duchovní svobodu člověku nikdo vzít nemůže, dokud dýchá, a také mu, dokud dýchá, zůstává příležitost dávat svému životu smysl.“</a:t>
            </a:r>
          </a:p>
          <a:p>
            <a:pPr>
              <a:buNone/>
            </a:pPr>
            <a:r>
              <a:rPr lang="cs-CZ" dirty="0" smtClean="0"/>
              <a:t>                                          </a:t>
            </a:r>
            <a:r>
              <a:rPr lang="cs-CZ" dirty="0" err="1" smtClean="0"/>
              <a:t>V</a:t>
            </a:r>
            <a:r>
              <a:rPr lang="cs-CZ" dirty="0" smtClean="0"/>
              <a:t>.</a:t>
            </a:r>
            <a:r>
              <a:rPr lang="cs-CZ" dirty="0" err="1" smtClean="0"/>
              <a:t>E.Frankl</a:t>
            </a:r>
            <a:endParaRPr lang="cs-CZ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Transpersonální psychologie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Transpersonální = nadosobní, překračující jednotlivou osobnost</a:t>
            </a:r>
          </a:p>
          <a:p>
            <a:r>
              <a:rPr lang="cs-CZ" dirty="0" smtClean="0"/>
              <a:t>Stanislav </a:t>
            </a:r>
            <a:r>
              <a:rPr lang="cs-CZ" dirty="0" err="1" smtClean="0"/>
              <a:t>Grof</a:t>
            </a:r>
            <a:endParaRPr lang="cs-CZ" dirty="0" smtClean="0"/>
          </a:p>
          <a:p>
            <a:r>
              <a:rPr lang="cs-CZ" dirty="0" smtClean="0"/>
              <a:t>Východiskem jsou zážitky osob </a:t>
            </a:r>
            <a:r>
              <a:rPr lang="cs-CZ" u="sng" dirty="0" smtClean="0"/>
              <a:t>změněného vědomí</a:t>
            </a:r>
            <a:r>
              <a:rPr lang="cs-CZ" dirty="0" smtClean="0"/>
              <a:t>, navozené </a:t>
            </a:r>
            <a:r>
              <a:rPr lang="cs-CZ" b="1" dirty="0" smtClean="0"/>
              <a:t>meditací, </a:t>
            </a:r>
            <a:r>
              <a:rPr lang="cs-CZ" dirty="0" smtClean="0"/>
              <a:t>různým </a:t>
            </a:r>
            <a:r>
              <a:rPr lang="cs-CZ" b="1" dirty="0" smtClean="0"/>
              <a:t>cvičením</a:t>
            </a:r>
            <a:r>
              <a:rPr lang="cs-CZ" dirty="0" smtClean="0"/>
              <a:t>, požitím </a:t>
            </a:r>
            <a:r>
              <a:rPr lang="cs-CZ" b="1" dirty="0" smtClean="0"/>
              <a:t>drog.</a:t>
            </a:r>
          </a:p>
          <a:p>
            <a:r>
              <a:rPr lang="cs-CZ" dirty="0" smtClean="0"/>
              <a:t>Mimořádné stavy otevírají čl. cestu ke zkušenostem, </a:t>
            </a:r>
            <a:r>
              <a:rPr lang="cs-CZ" u="sng" dirty="0" smtClean="0"/>
              <a:t>přesahujícím hranice prostoru a času, života a smrti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Transpersonální psychologie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Stoupenci věří, </a:t>
            </a:r>
          </a:p>
          <a:p>
            <a:pPr>
              <a:buNone/>
            </a:pPr>
            <a:r>
              <a:rPr lang="cs-CZ" dirty="0" smtClean="0"/>
              <a:t> - že si čl. může vybavovat minulé životy,</a:t>
            </a:r>
          </a:p>
          <a:p>
            <a:pPr>
              <a:buFontTx/>
              <a:buChar char="-"/>
            </a:pPr>
            <a:r>
              <a:rPr lang="cs-CZ" dirty="0" smtClean="0"/>
              <a:t>nebo zkušenosti z prenatálního života </a:t>
            </a:r>
          </a:p>
          <a:p>
            <a:pPr>
              <a:buFontTx/>
              <a:buChar char="-"/>
            </a:pPr>
            <a:r>
              <a:rPr lang="cs-CZ" dirty="0" smtClean="0"/>
              <a:t>nebo porodu</a:t>
            </a:r>
          </a:p>
          <a:p>
            <a:pPr>
              <a:buFontTx/>
              <a:buChar char="-"/>
            </a:pPr>
            <a:r>
              <a:rPr lang="cs-CZ" dirty="0" smtClean="0"/>
              <a:t>možnost překročit své já,</a:t>
            </a:r>
          </a:p>
          <a:p>
            <a:pPr>
              <a:buFontTx/>
              <a:buChar char="-"/>
            </a:pPr>
            <a:r>
              <a:rPr lang="cs-CZ" dirty="0" smtClean="0"/>
              <a:t> teleportovat mysl</a:t>
            </a:r>
          </a:p>
          <a:p>
            <a:pPr>
              <a:buFontTx/>
              <a:buChar char="-"/>
            </a:pPr>
            <a:r>
              <a:rPr lang="cs-CZ" smtClean="0"/>
              <a:t> ...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mtClean="0"/>
              <a:t>Zdroje: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Mgr. Kateřina </a:t>
            </a:r>
            <a:r>
              <a:rPr lang="cs-CZ" dirty="0" err="1" smtClean="0"/>
              <a:t>Juklová</a:t>
            </a:r>
            <a:r>
              <a:rPr lang="cs-CZ" dirty="0" smtClean="0"/>
              <a:t> :Základy obecné psychologie, </a:t>
            </a:r>
            <a:r>
              <a:rPr lang="cs-CZ" dirty="0" err="1" smtClean="0"/>
              <a:t>Gaudeamus</a:t>
            </a:r>
            <a:r>
              <a:rPr lang="cs-CZ" dirty="0" smtClean="0"/>
              <a:t>, Univerzita Hradec Králové, Hradec Králové 2007 </a:t>
            </a:r>
          </a:p>
          <a:p>
            <a:pPr>
              <a:buNone/>
            </a:pPr>
            <a:r>
              <a:rPr lang="cs-CZ" dirty="0" smtClean="0"/>
              <a:t>Přemysl Šil, Jana </a:t>
            </a:r>
            <a:r>
              <a:rPr lang="cs-CZ" dirty="0" err="1" smtClean="0"/>
              <a:t>Karolová</a:t>
            </a:r>
            <a:r>
              <a:rPr lang="cs-CZ" dirty="0" smtClean="0"/>
              <a:t>: Já člověk, Nakladatelství Olomouc s.r.o., Olomouc 2004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492</TotalTime>
  <Words>1398</Words>
  <Application>Microsoft Office PowerPoint</Application>
  <PresentationFormat>Předvádění na obrazovce (4:3)</PresentationFormat>
  <Paragraphs>150</Paragraphs>
  <Slides>24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sady Office</vt:lpstr>
      <vt:lpstr>Snímek 1</vt:lpstr>
      <vt:lpstr>Anotace: Tato prezentace se věnuje dělení psychologie na různé psychologické směry. Dělení směrů je zde uspořádáno od nejstaršího po nejmladší.</vt:lpstr>
      <vt:lpstr>Psychologické směry</vt:lpstr>
      <vt:lpstr>Mezi prvními směry vznikl:</vt:lpstr>
      <vt:lpstr>Současné moderní směry</vt:lpstr>
      <vt:lpstr>Asocianismus</vt:lpstr>
      <vt:lpstr>Reflexologie </vt:lpstr>
      <vt:lpstr>Behaviorismus </vt:lpstr>
      <vt:lpstr> Na přírodovědně orientované směry reagují směry, které chápou člověka jako celek, ne jen měřitelné části.</vt:lpstr>
      <vt:lpstr>Kognitivní psychologie</vt:lpstr>
      <vt:lpstr>Humanistická psychologie</vt:lpstr>
      <vt:lpstr>Hlubinná psychologie</vt:lpstr>
      <vt:lpstr>Psychoanalýza  Sigmund Freud</vt:lpstr>
      <vt:lpstr>  </vt:lpstr>
      <vt:lpstr>Struktura osobnosti podle Freuda</vt:lpstr>
      <vt:lpstr>3  Směry rozvíjející psychoanalýzu</vt:lpstr>
      <vt:lpstr>Analytická psychologie</vt:lpstr>
      <vt:lpstr>Neoanalýza (kulturní psychoanalýza)</vt:lpstr>
      <vt:lpstr>Logoterapie </vt:lpstr>
      <vt:lpstr>Logoterapie II</vt:lpstr>
      <vt:lpstr>Logoterapie III</vt:lpstr>
      <vt:lpstr>Transpersonální psychologie</vt:lpstr>
      <vt:lpstr>Transpersonální psychologie II</vt:lpstr>
      <vt:lpstr>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Psychologické směry</dc:title>
  <dc:creator>monika</dc:creator>
  <cp:lastModifiedBy>Dum</cp:lastModifiedBy>
  <cp:revision>32</cp:revision>
  <dcterms:created xsi:type="dcterms:W3CDTF">2013-09-29T11:07:23Z</dcterms:created>
  <dcterms:modified xsi:type="dcterms:W3CDTF">2014-05-22T08:27:29Z</dcterms:modified>
</cp:coreProperties>
</file>