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E2216A-7255-4C47-A8E7-68AC5CFA2509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CFCAE-4406-4126-9F86-7A25580A9C9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5BDE86-3D96-4FD4-A824-2BB18C5EAFB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FDA9C-8DF3-4D5C-B705-B54F1726D2F2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E2D71-1D36-46A8-90F9-29A139F6981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187624" y="1916832"/>
          <a:ext cx="6697662" cy="4594832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3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Kognitivní (poznávací) procesy</a:t>
                      </a:r>
                      <a:r>
                        <a:rPr lang="cs-CZ" sz="1400" smtClean="0"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VY_32_INOVACE_04.03.07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Monika Malá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Tematická oblast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Základy společenských věd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Pátý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2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3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b="0" dirty="0" smtClean="0">
                          <a:latin typeface="Arial" pitchFamily="34" charset="0"/>
                          <a:cs typeface="Arial" pitchFamily="34" charset="0"/>
                        </a:rPr>
                        <a:t>Tato prezentace popisuje kognitivní (poznávací) procesy. Je zaměřena zejména na vnímání.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3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Tato prezentace slouží jako elektronická učebnice, pro pátý ročník (osmiletého ) gymnázia základů společenských věd – psychologie. Časová dotace 45 minut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Anotace: Tato prezentace popisuje kognitivní (poznávací) procesy. Je zaměřena zejména na vnímání.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Kognitivní  z lat.</a:t>
            </a:r>
            <a:r>
              <a:rPr lang="cs-CZ" dirty="0" err="1" smtClean="0"/>
              <a:t>cognoscere</a:t>
            </a:r>
            <a:r>
              <a:rPr lang="cs-CZ" dirty="0" smtClean="0"/>
              <a:t> (poznávat)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Kognitivní procesy = děje, jejichž prostřednictvím člověk poznává svět i sám sebe.</a:t>
            </a:r>
          </a:p>
          <a:p>
            <a:r>
              <a:rPr lang="cs-CZ" dirty="0" smtClean="0"/>
              <a:t>Organismus </a:t>
            </a:r>
            <a:r>
              <a:rPr lang="cs-CZ" b="1" dirty="0" smtClean="0"/>
              <a:t>získává</a:t>
            </a:r>
            <a:r>
              <a:rPr lang="cs-CZ" dirty="0" smtClean="0"/>
              <a:t> nové poznatky (vnímání),</a:t>
            </a:r>
          </a:p>
          <a:p>
            <a:r>
              <a:rPr lang="cs-CZ" dirty="0"/>
              <a:t> </a:t>
            </a:r>
            <a:r>
              <a:rPr lang="cs-CZ" b="1" dirty="0" smtClean="0"/>
              <a:t>uchovává</a:t>
            </a:r>
            <a:r>
              <a:rPr lang="cs-CZ" dirty="0" smtClean="0"/>
              <a:t> poznatky (paměť, představa),</a:t>
            </a:r>
          </a:p>
          <a:p>
            <a:r>
              <a:rPr lang="cs-CZ" dirty="0"/>
              <a:t> </a:t>
            </a:r>
            <a:r>
              <a:rPr lang="cs-CZ" b="1" dirty="0" smtClean="0"/>
              <a:t>zpracovává</a:t>
            </a:r>
            <a:r>
              <a:rPr lang="cs-CZ" dirty="0" smtClean="0"/>
              <a:t> poznatky (myšlení).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Poznávací procesy = kognitivní systém zahrnuje: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vnímání,</a:t>
            </a:r>
          </a:p>
          <a:p>
            <a:r>
              <a:rPr lang="cs-CZ" dirty="0" smtClean="0"/>
              <a:t> paměť,</a:t>
            </a:r>
          </a:p>
          <a:p>
            <a:r>
              <a:rPr lang="cs-CZ" dirty="0" smtClean="0"/>
              <a:t> učení,</a:t>
            </a:r>
          </a:p>
          <a:p>
            <a:r>
              <a:rPr lang="cs-CZ" dirty="0"/>
              <a:t> </a:t>
            </a:r>
            <a:r>
              <a:rPr lang="cs-CZ" dirty="0" smtClean="0"/>
              <a:t>imaginární procesy,</a:t>
            </a:r>
          </a:p>
          <a:p>
            <a:r>
              <a:rPr lang="cs-CZ" dirty="0"/>
              <a:t> </a:t>
            </a:r>
            <a:r>
              <a:rPr lang="cs-CZ" dirty="0" smtClean="0"/>
              <a:t>myšlení spjaté s řečí a řešením problémů,</a:t>
            </a:r>
          </a:p>
          <a:p>
            <a:r>
              <a:rPr lang="cs-CZ" dirty="0"/>
              <a:t> </a:t>
            </a:r>
            <a:r>
              <a:rPr lang="cs-CZ" dirty="0" smtClean="0"/>
              <a:t>pozornost.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(percepce)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= </a:t>
            </a:r>
            <a:r>
              <a:rPr lang="cs-CZ" b="1" dirty="0" smtClean="0"/>
              <a:t>poznávací proces</a:t>
            </a:r>
            <a:r>
              <a:rPr lang="cs-CZ" dirty="0" smtClean="0"/>
              <a:t>, který zachycuje to, co v přítomném okamžiku </a:t>
            </a:r>
            <a:r>
              <a:rPr lang="cs-CZ" u="sng" dirty="0" smtClean="0"/>
              <a:t>působí na naše smyslové orgány.</a:t>
            </a:r>
          </a:p>
          <a:p>
            <a:pPr>
              <a:buNone/>
            </a:pPr>
            <a:r>
              <a:rPr lang="cs-CZ" dirty="0" smtClean="0"/>
              <a:t>Vnímání se děje v </a:t>
            </a:r>
            <a:r>
              <a:rPr lang="cs-CZ" b="1" dirty="0" smtClean="0"/>
              <a:t>tzv. analyzátoru</a:t>
            </a:r>
            <a:r>
              <a:rPr lang="cs-CZ" dirty="0" smtClean="0"/>
              <a:t>. </a:t>
            </a:r>
          </a:p>
          <a:p>
            <a:pPr>
              <a:buNone/>
            </a:pPr>
            <a:r>
              <a:rPr lang="cs-CZ" dirty="0" smtClean="0"/>
              <a:t>Analyzátor obsahuje </a:t>
            </a:r>
            <a:r>
              <a:rPr lang="cs-CZ" b="1" dirty="0" smtClean="0"/>
              <a:t>receptory</a:t>
            </a:r>
            <a:r>
              <a:rPr lang="cs-CZ" dirty="0" smtClean="0"/>
              <a:t> (čivé nervové buňky lokalizované ve smyslových orgánech), </a:t>
            </a:r>
            <a:r>
              <a:rPr lang="cs-CZ" b="1" dirty="0" smtClean="0"/>
              <a:t>dostředivé (aferentní) nervové dráhy </a:t>
            </a:r>
            <a:r>
              <a:rPr lang="cs-CZ" dirty="0" smtClean="0"/>
              <a:t>a příslušné </a:t>
            </a:r>
            <a:r>
              <a:rPr lang="cs-CZ" b="1" dirty="0" smtClean="0"/>
              <a:t>mozkové centrum </a:t>
            </a:r>
            <a:r>
              <a:rPr lang="cs-CZ" dirty="0" smtClean="0"/>
              <a:t>pro danou smyslovou modalitu.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II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Receptorem smyslového orgánu je přijímán podnět, který je mechanismem zvaným </a:t>
            </a:r>
            <a:r>
              <a:rPr lang="cs-CZ" b="1" dirty="0" smtClean="0"/>
              <a:t>transdukce</a:t>
            </a:r>
            <a:r>
              <a:rPr lang="cs-CZ" dirty="0" smtClean="0"/>
              <a:t> přeměněn ve vzruch.</a:t>
            </a:r>
          </a:p>
          <a:p>
            <a:r>
              <a:rPr lang="cs-CZ" dirty="0" smtClean="0"/>
              <a:t>Vzruch pokračuje dostředivými drahami do specifických </a:t>
            </a:r>
            <a:r>
              <a:rPr lang="cs-CZ" b="1" dirty="0" smtClean="0"/>
              <a:t>mozkových center</a:t>
            </a:r>
            <a:r>
              <a:rPr lang="cs-CZ" dirty="0" smtClean="0"/>
              <a:t>, kde jsou smyslové informace dále zpracovávány.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Registrace vnějšího prostředí zaznamenávají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Exoreceptory</a:t>
            </a:r>
            <a:r>
              <a:rPr lang="cs-CZ" dirty="0" smtClean="0"/>
              <a:t>:</a:t>
            </a:r>
          </a:p>
          <a:p>
            <a:pPr>
              <a:buFontTx/>
              <a:buChar char="-"/>
            </a:pPr>
            <a:r>
              <a:rPr lang="cs-CZ" dirty="0" smtClean="0"/>
              <a:t>  čichový,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 chuťový,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 zrakový,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 sluchový,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 kožní – hmat, teplo, tlak, bolest.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Registrace vnitřního prostředí organismu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 = </a:t>
            </a:r>
            <a:r>
              <a:rPr lang="cs-CZ" b="1" dirty="0" err="1" smtClean="0"/>
              <a:t>Endoreceptory</a:t>
            </a:r>
            <a:r>
              <a:rPr lang="cs-CZ" b="1" dirty="0" smtClean="0"/>
              <a:t> </a:t>
            </a:r>
          </a:p>
          <a:p>
            <a:pPr>
              <a:buNone/>
            </a:pPr>
            <a:r>
              <a:rPr lang="cs-CZ" dirty="0"/>
              <a:t>-</a:t>
            </a:r>
            <a:r>
              <a:rPr lang="cs-CZ" dirty="0" smtClean="0"/>
              <a:t> </a:t>
            </a:r>
            <a:r>
              <a:rPr lang="cs-CZ" b="1" dirty="0" smtClean="0"/>
              <a:t>proprioreceptory</a:t>
            </a:r>
          </a:p>
          <a:p>
            <a:pPr>
              <a:buNone/>
            </a:pPr>
            <a:r>
              <a:rPr lang="cs-CZ" dirty="0" smtClean="0"/>
              <a:t>a)ve svalech,</a:t>
            </a:r>
          </a:p>
          <a:p>
            <a:pPr>
              <a:buNone/>
            </a:pPr>
            <a:r>
              <a:rPr lang="cs-CZ" dirty="0" smtClean="0"/>
              <a:t>b) šlachách,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b="1" dirty="0" smtClean="0"/>
              <a:t>pro vnímání pohybů</a:t>
            </a:r>
            <a:r>
              <a:rPr lang="cs-CZ" dirty="0" smtClean="0"/>
              <a:t>, polohy, napětí a rovnováhy různých částí lidského těla,</a:t>
            </a:r>
          </a:p>
          <a:p>
            <a:pPr>
              <a:buFontTx/>
              <a:buChar char="-"/>
            </a:pPr>
            <a:r>
              <a:rPr lang="cs-CZ" dirty="0" smtClean="0"/>
              <a:t>receptory </a:t>
            </a:r>
            <a:r>
              <a:rPr lang="cs-CZ" b="1" dirty="0" smtClean="0"/>
              <a:t>ve stěnách vnitřních orgánů</a:t>
            </a:r>
            <a:r>
              <a:rPr lang="cs-CZ" dirty="0" smtClean="0"/>
              <a:t>.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Vnímání – rozlišujeme 2 druhy zážitků: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Počitky.</a:t>
            </a:r>
          </a:p>
          <a:p>
            <a:r>
              <a:rPr lang="cs-CZ" dirty="0" smtClean="0"/>
              <a:t>Vjemy.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 smtClean="0"/>
              <a:t>Počitky</a:t>
            </a:r>
            <a:r>
              <a:rPr lang="cs-CZ" dirty="0" smtClean="0"/>
              <a:t> = obraz znaku vnímaného předmětu (kyselá chuť).</a:t>
            </a:r>
          </a:p>
          <a:p>
            <a:pPr>
              <a:buNone/>
            </a:pPr>
            <a:r>
              <a:rPr lang="cs-CZ" b="1" dirty="0" smtClean="0"/>
              <a:t>Vjem</a:t>
            </a:r>
            <a:r>
              <a:rPr lang="cs-CZ" dirty="0" smtClean="0"/>
              <a:t> = představa celého obrazu, nebo procesu jako celku.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err="1" smtClean="0"/>
              <a:t>Gestalt</a:t>
            </a:r>
            <a:r>
              <a:rPr lang="cs-CZ" sz="3200" dirty="0" smtClean="0"/>
              <a:t> –zákony dokazují, že vjemy jsou obrazy nějakého </a:t>
            </a:r>
            <a:r>
              <a:rPr lang="cs-CZ" sz="3200" dirty="0" smtClean="0"/>
              <a:t>celku</a:t>
            </a:r>
            <a:r>
              <a:rPr lang="cs-CZ" sz="3200" dirty="0" smtClean="0"/>
              <a:t>, přestože se některé části celku nedají vnímat.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 marL="514350" indent="-514350">
              <a:buAutoNum type="alphaLcParenR"/>
            </a:pPr>
            <a:r>
              <a:rPr lang="cs-CZ" b="1" dirty="0" smtClean="0"/>
              <a:t>Zákon figury a pozadí </a:t>
            </a:r>
            <a:r>
              <a:rPr lang="cs-CZ" dirty="0" smtClean="0"/>
              <a:t>= tendence členit vjemové pole na figuru, dominantní obrazec, a pozadí, to ostatní, což napomáhá orientaci.</a:t>
            </a:r>
          </a:p>
          <a:p>
            <a:pPr marL="514350" indent="-514350">
              <a:buAutoNum type="alphaLcParenR"/>
            </a:pPr>
            <a:r>
              <a:rPr lang="cs-CZ" b="1" dirty="0" smtClean="0"/>
              <a:t>Zákon časové nebo prostorové blízkosti </a:t>
            </a:r>
            <a:r>
              <a:rPr lang="cs-CZ" dirty="0" smtClean="0"/>
              <a:t>(</a:t>
            </a:r>
            <a:r>
              <a:rPr lang="cs-CZ" dirty="0" err="1" smtClean="0"/>
              <a:t>proximity</a:t>
            </a:r>
            <a:r>
              <a:rPr lang="cs-CZ" dirty="0" smtClean="0"/>
              <a:t>) se týká částí lokalizovaných blízko sebe, které mají tendenci se ve vjemu spojovat a vytvářet celek.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c) </a:t>
            </a:r>
            <a:r>
              <a:rPr lang="cs-CZ" b="1" dirty="0" smtClean="0"/>
              <a:t>Zákon generalizace </a:t>
            </a:r>
            <a:r>
              <a:rPr lang="cs-CZ" dirty="0" smtClean="0"/>
              <a:t>je o vnímání stejných tvarů, které vytvářejí dojem celku. </a:t>
            </a:r>
          </a:p>
          <a:p>
            <a:pPr>
              <a:buNone/>
            </a:pPr>
            <a:r>
              <a:rPr lang="cs-CZ" dirty="0" smtClean="0"/>
              <a:t>d) Podle </a:t>
            </a:r>
            <a:r>
              <a:rPr lang="cs-CZ" b="1" dirty="0" smtClean="0"/>
              <a:t>zákona uzavřenosti </a:t>
            </a:r>
            <a:r>
              <a:rPr lang="cs-CZ" dirty="0" smtClean="0"/>
              <a:t>vzniká vjem celku z toho, co je nějak ohraničeno, například konturami.</a:t>
            </a:r>
          </a:p>
          <a:p>
            <a:pPr>
              <a:buNone/>
            </a:pPr>
            <a:r>
              <a:rPr lang="cs-CZ" dirty="0" smtClean="0"/>
              <a:t>e) </a:t>
            </a:r>
            <a:r>
              <a:rPr lang="cs-CZ" b="1" dirty="0" smtClean="0"/>
              <a:t>Zákon dobrého tvaru </a:t>
            </a:r>
            <a:r>
              <a:rPr lang="cs-CZ" dirty="0" smtClean="0"/>
              <a:t>– tendence přehlížet menší disproporce a vnímat tvary jako úplné, přestože takové ve skutečnosti nejsou.</a:t>
            </a:r>
          </a:p>
          <a:p>
            <a:pPr>
              <a:buNone/>
            </a:pPr>
            <a:r>
              <a:rPr lang="cs-CZ" dirty="0" smtClean="0"/>
              <a:t>f) </a:t>
            </a:r>
            <a:r>
              <a:rPr lang="cs-CZ" b="1" dirty="0" smtClean="0"/>
              <a:t>Princip konstantnosti </a:t>
            </a:r>
            <a:r>
              <a:rPr lang="cs-CZ" dirty="0" smtClean="0"/>
              <a:t>popisuje sklon vnímat relativně podobné prvky. Odráží vývojovou úroveň poznání. Dítě určité objekty (stejného tvaru), i když je jiný.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</a:p>
          <a:p>
            <a:r>
              <a:rPr lang="cs-CZ" dirty="0" smtClean="0"/>
              <a:t>Mgr. Kateřina </a:t>
            </a:r>
            <a:r>
              <a:rPr lang="cs-CZ" dirty="0" err="1" smtClean="0"/>
              <a:t>Juklová</a:t>
            </a:r>
            <a:r>
              <a:rPr lang="cs-CZ" dirty="0" smtClean="0"/>
              <a:t> :Základy obecné psychologie, </a:t>
            </a:r>
            <a:r>
              <a:rPr lang="cs-CZ" dirty="0" err="1" smtClean="0"/>
              <a:t>Gaudeamus</a:t>
            </a:r>
            <a:r>
              <a:rPr lang="cs-CZ" dirty="0" smtClean="0"/>
              <a:t>, Univerzita Hradec Králové, Hradec Králové 2007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547</Words>
  <Application>Microsoft Office PowerPoint</Application>
  <PresentationFormat>Předvádění na obrazovce (4:3)</PresentationFormat>
  <Paragraphs>73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Anotace: Tato prezentace popisuje kognitivní (poznávací) procesy. Je zaměřena zejména na vnímání.</vt:lpstr>
      <vt:lpstr>Kognitivní  z lat.cognoscere (poznávat)</vt:lpstr>
      <vt:lpstr>Poznávací procesy = kognitivní systém zahrnuje:</vt:lpstr>
      <vt:lpstr>Vnímání (percepce)</vt:lpstr>
      <vt:lpstr>Vnímání II </vt:lpstr>
      <vt:lpstr>Registrace vnějšího prostředí zaznamenávají</vt:lpstr>
      <vt:lpstr>Registrace vnitřního prostředí organismu</vt:lpstr>
      <vt:lpstr>Vnímání – rozlišujeme 2 druhy zážitků:</vt:lpstr>
      <vt:lpstr>Gestalt –zákony dokazují, že vjemy jsou obrazy nějakého celku, přestože se některé části celku nedají vnímat.</vt:lpstr>
      <vt:lpstr>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Kognitivní (poznávací) procesy</dc:title>
  <dc:creator>monika</dc:creator>
  <cp:lastModifiedBy>Dum</cp:lastModifiedBy>
  <cp:revision>19</cp:revision>
  <dcterms:created xsi:type="dcterms:W3CDTF">2013-10-31T14:18:32Z</dcterms:created>
  <dcterms:modified xsi:type="dcterms:W3CDTF">2014-05-22T08:23:01Z</dcterms:modified>
</cp:coreProperties>
</file>