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7276" autoAdjust="0"/>
  </p:normalViewPr>
  <p:slideViewPr>
    <p:cSldViewPr>
      <p:cViewPr varScale="1">
        <p:scale>
          <a:sx n="95" d="100"/>
          <a:sy n="95" d="100"/>
        </p:scale>
        <p:origin x="-45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5C5352-CA9E-4D79-98CC-75ABD100E632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0EA8CC-4BB8-4E3C-92EC-6FA1FFBE174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05BDE86-3D96-4FD4-A824-2BB18C5EAFB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BE5CE-E88C-4BE5-85ED-F4EC409C1465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A8953-DCD5-410D-8DA4-02859CFB7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BE5CE-E88C-4BE5-85ED-F4EC409C1465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A8953-DCD5-410D-8DA4-02859CFB7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BE5CE-E88C-4BE5-85ED-F4EC409C1465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A8953-DCD5-410D-8DA4-02859CFB7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BE5CE-E88C-4BE5-85ED-F4EC409C1465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A8953-DCD5-410D-8DA4-02859CFB7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BE5CE-E88C-4BE5-85ED-F4EC409C1465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A8953-DCD5-410D-8DA4-02859CFB7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BE5CE-E88C-4BE5-85ED-F4EC409C1465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A8953-DCD5-410D-8DA4-02859CFB7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BE5CE-E88C-4BE5-85ED-F4EC409C1465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A8953-DCD5-410D-8DA4-02859CFB7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BE5CE-E88C-4BE5-85ED-F4EC409C1465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A8953-DCD5-410D-8DA4-02859CFB7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BE5CE-E88C-4BE5-85ED-F4EC409C1465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A8953-DCD5-410D-8DA4-02859CFB7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BE5CE-E88C-4BE5-85ED-F4EC409C1465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A8953-DCD5-410D-8DA4-02859CFB7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BE5CE-E88C-4BE5-85ED-F4EC409C1465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A8953-DCD5-410D-8DA4-02859CFB7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6BE5CE-E88C-4BE5-85ED-F4EC409C1465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1A8953-DCD5-410D-8DA4-02859CFB7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url?sa=i&amp;rct=j&amp;q=&amp;esrc=s&amp;frm=1&amp;source=images&amp;cd=&amp;cad=rja&amp;docid=aQZ7-1NupCLksM&amp;tbnid=NSf9Q--J-SbfyM:&amp;ved=&amp;url=http://prozeny.blesk.cz/clanek/pro-zeny-zdravi/139481/20-nejvetsich-mytu-o-zdravi-dlouhy-spanek-skodi.html&amp;ei=K6RaUv2eF8retAb8_4D4Ag&amp;bvm=bv.53899372,d.Yms&amp;psig=AFQjCNGKELWUigxSteSiAmVCgjB3g5psrQ&amp;ust=1381758379752996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url?sa=i&amp;rct=j&amp;q=&amp;esrc=s&amp;frm=1&amp;source=images&amp;cd=&amp;cad=rja&amp;docid=T9YNE1EOgT2T9M&amp;tbnid=Cm0iMw2mta2RVM:&amp;ved=&amp;url=http://www.sedmstatecnych.cz/clanek/sokem-proti-spanku-za-volantem/&amp;ei=36VaUpBwgca1BubmgeAM&amp;bvm=bv.53899372,d.Yms&amp;psig=AFQjCNGT17hNCahUVIN2u3LqX5RZFlULCA&amp;ust=1381758815595419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8888" y="1733768"/>
          <a:ext cx="6697662" cy="4944508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151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školy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77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Číslo projektu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CZ.1.07/1.5.00/34.0873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77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Psychické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stavy, 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VY_32_INOVACE_04.03.11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77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 Monika Malá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77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Tematická oblast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Základy společenských věd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77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Pátý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77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Datum tvorby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Září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70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Tato prezentace popisuje psychické stavy a jejich aktivaci.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060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pokyn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Tato prezentace slouží jako elektronická učebnice, pro pátý ročník (osmiletého ) gymnázia základů společenských věd – psychologie. Časová dotace 35 minut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Anotace: </a:t>
            </a:r>
            <a:r>
              <a:rPr lang="cs-CZ" dirty="0" smtClean="0"/>
              <a:t>Tato prezentace popisuje psychické stavy a jejich aktivaci.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Opakování: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Veškeré činnosti psychiky nazýváme obecně </a:t>
            </a:r>
            <a:r>
              <a:rPr lang="cs-CZ" u="sng" dirty="0" smtClean="0"/>
              <a:t>psychické jevy.</a:t>
            </a:r>
          </a:p>
          <a:p>
            <a:r>
              <a:rPr lang="cs-CZ" b="1" dirty="0" smtClean="0"/>
              <a:t>Dělíme je na 3 skupiny:</a:t>
            </a:r>
          </a:p>
          <a:p>
            <a:pPr marL="514350" indent="-514350">
              <a:buAutoNum type="arabicPeriod"/>
            </a:pPr>
            <a:r>
              <a:rPr lang="cs-CZ" dirty="0" smtClean="0"/>
              <a:t>Psychické stavy. </a:t>
            </a:r>
          </a:p>
          <a:p>
            <a:pPr marL="514350" indent="-514350">
              <a:buFont typeface="Arial" pitchFamily="34" charset="0"/>
              <a:buAutoNum type="arabicPeriod"/>
            </a:pPr>
            <a:r>
              <a:rPr lang="cs-CZ" dirty="0" smtClean="0"/>
              <a:t>Psychické procesy.</a:t>
            </a:r>
          </a:p>
          <a:p>
            <a:pPr marL="514350" indent="-514350">
              <a:buAutoNum type="arabicPeriod"/>
            </a:pPr>
            <a:r>
              <a:rPr lang="cs-CZ" dirty="0" smtClean="0"/>
              <a:t>Psychické vlastnosti.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Psychické stavy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Mezi nejdůležitější psychické stavy :</a:t>
            </a:r>
          </a:p>
          <a:p>
            <a:r>
              <a:rPr lang="cs-CZ" dirty="0"/>
              <a:t> </a:t>
            </a:r>
            <a:r>
              <a:rPr lang="cs-CZ" dirty="0" smtClean="0"/>
              <a:t>aktivační úroveň,</a:t>
            </a:r>
          </a:p>
          <a:p>
            <a:r>
              <a:rPr lang="cs-CZ" dirty="0"/>
              <a:t> </a:t>
            </a:r>
            <a:r>
              <a:rPr lang="cs-CZ" dirty="0" smtClean="0"/>
              <a:t>stavy vědomí,</a:t>
            </a:r>
          </a:p>
          <a:p>
            <a:r>
              <a:rPr lang="cs-CZ" dirty="0"/>
              <a:t> </a:t>
            </a:r>
            <a:r>
              <a:rPr lang="cs-CZ" dirty="0" smtClean="0"/>
              <a:t>stavy pozornosti,</a:t>
            </a:r>
          </a:p>
          <a:p>
            <a:r>
              <a:rPr lang="cs-CZ" dirty="0"/>
              <a:t> </a:t>
            </a:r>
            <a:r>
              <a:rPr lang="cs-CZ" dirty="0" smtClean="0"/>
              <a:t>emoční stavy.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Aktivační úroveň (aktivace)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Aktivace = celkový stav organismu zvláště CNS.</a:t>
            </a:r>
          </a:p>
          <a:p>
            <a:r>
              <a:rPr lang="cs-CZ" dirty="0" smtClean="0"/>
              <a:t>Aktivace dosahuje různých stupňů:</a:t>
            </a:r>
          </a:p>
          <a:p>
            <a:pPr marL="514350" indent="-514350">
              <a:buAutoNum type="arabicPeriod"/>
            </a:pPr>
            <a:r>
              <a:rPr lang="cs-CZ" b="1" dirty="0" smtClean="0"/>
              <a:t>Nízká aktivace.</a:t>
            </a:r>
          </a:p>
          <a:p>
            <a:pPr marL="514350" indent="-514350">
              <a:buAutoNum type="arabicPeriod"/>
            </a:pPr>
            <a:r>
              <a:rPr lang="cs-CZ" b="1" dirty="0" smtClean="0"/>
              <a:t>Snížená aktivace.</a:t>
            </a:r>
          </a:p>
          <a:p>
            <a:pPr marL="514350" indent="-514350">
              <a:buAutoNum type="arabicPeriod"/>
            </a:pPr>
            <a:r>
              <a:rPr lang="cs-CZ" b="1" dirty="0" smtClean="0"/>
              <a:t>Střední aktivace.</a:t>
            </a:r>
          </a:p>
          <a:p>
            <a:pPr marL="514350" indent="-514350">
              <a:buAutoNum type="arabicPeriod"/>
            </a:pPr>
            <a:r>
              <a:rPr lang="cs-CZ" b="1" dirty="0" smtClean="0"/>
              <a:t>Zvýšená aktivace.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Nízká aktivace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Stav spánku.</a:t>
            </a:r>
          </a:p>
          <a:p>
            <a:r>
              <a:rPr lang="cs-CZ" dirty="0" smtClean="0"/>
              <a:t>Projevuje se zpomalením dechu a srdeční činnosti.</a:t>
            </a:r>
          </a:p>
          <a:p>
            <a:r>
              <a:rPr lang="cs-CZ" b="1" dirty="0" smtClean="0"/>
              <a:t>Uvolněním svalstva.</a:t>
            </a:r>
          </a:p>
          <a:p>
            <a:r>
              <a:rPr lang="cs-CZ" dirty="0" smtClean="0"/>
              <a:t>Jóga.</a:t>
            </a:r>
          </a:p>
          <a:p>
            <a:r>
              <a:rPr lang="cs-CZ" dirty="0" smtClean="0"/>
              <a:t>Nízká aktivace je nezbytná, člověk se plně soustředit nevydrží . </a:t>
            </a:r>
            <a:endParaRPr lang="cs-CZ" dirty="0"/>
          </a:p>
        </p:txBody>
      </p:sp>
      <p:sp>
        <p:nvSpPr>
          <p:cNvPr id="13314" name="AutoShape 2" descr="data:image/jpeg;base64,/9j/4AAQSkZJRgABAQAAAQABAAD/2wCEAAkGBhQSEBQUExQWFRQVFRQUFBcVGBQVFBQUFBUVFBQVFBQYHCYeFxokGRQUHy8gJCcpLCwsFR4xNTAqNSYrLCkBCQoKDgwOGg8PGi8kHiQtLCwsKSkpKSwsKTAsLSksNSwpLCwpLCwpLCwpLCksKSwsLCktLCksLywpNSwsKSwsLP/AABEIAOEA4QMBIgACEQEDEQH/xAAcAAABBQEBAQAAAAAAAAAAAAAAAgMEBQYBBwj/xABCEAACAQICBgcFBgMHBQEAAAABAgADEQQhBQYSMUFREyIyYXGBkQdCobHBFFJigtHwFXKSIzNDU7LC4URUc6LxFv/EABoBAQADAQEBAAAAAAAAAAAAAAABAgQDBQb/xAAvEQACAgEDAgMGBgMAAAAAAAAAAQIRAxIxQQQhEyJRBWFxweHwFDIzodHxgZGx/9oADAMBAAIRAxEAPwD20QgISTkEIQgBCEIAQhCAEIQgBCEIAQhCAEIQgBCEIAQhCAEIQgBCEIAQhCAEIQgBCEIAQhCAEIQgBCEIAQhCAEIQgBCEIAQhCAEIQgBCEIAQhCAEIQgBCEIAQhCAEIQgBCEIAQhCAEIQgBCEIAQhCAEIQgBCEIAQhCAEIQgBCEIAQhCAEIQgBCEIAQhCAEIQgBCEIAQhCAEIQgBCcJnneuPtepYdjSwwFaoMi3+Gp5C3a+Uhui0YuWx6KTKvF604WkbPiKSkcNtSfQZz5601rti8UT0tZip9xTsUx+QZHzlL9q75TX6HZYVyz6T/AP3+B/7hPjb5SVhtasLUNkr0mPIOLz5hGOI/5jqaRbgfn8pGplvCgfVaVgdxB8I5efNGjNbsTR/u6rL3cPThPQdX/a02QxCX3XKn42P6yykUlhrY9WhIujNJ08RTFSkwZTy4HiCOBkqXOGwQhCAEIQgBCECYAQma0prTZitK2W9t9/5Ry75AXTVU++04SzxTo1R6WclZtITJU9M1Pvn5x4aWqH3jHjxJfSTRp4TPppepzv4gRuprK67wp9R9ZPjRKfhpmknGcCZVtedneg9SPpLDRWmRiQKgUqDcAXvuJBMvGcZbFJ4Z41ckXW1CM7UJNs42PwhCWJCBhGsXV2UY8lJ9ATAPJfaz7QnFQ4LDMRbKu65En/LB4AcT324G/kzDvz/fwj2PxJL1GJuWY3PMm5P1lW1Y375y3NiSiqQ7VaNbf7/e6dD3iCuckix1Tyirk98KS3yGZ5CWuF1dqtnYAfiyAG/PkONzFlkm1ZW01N9379ZoMDgK4A/s6tj3HO/4W3iVqY5aRtQOe5q1us3/AI7/AN2nf2jxI3BtsWWbeTuJJ3k+M6aYrc4a5Pbt8T1DUbSGIwtZW6OoaDt0dUBHCq28Pn2SPThynr2FxiVF2kNxu7weRHAz5pTTdTD1lajUan1Qp2DkxOZ2l3MO4x/Da/NWqMapNNye1T7BtYXKcDYDcZao123OT1uXfb7++T6VhPJtUtcsUlRQf7fDnIkENs94JsVPdxnq9OoGAI3GV5olxpJ8CoQhBUJktYNZtq9KkctzNz5gd3fLrWbFmlhKrDfYKPzMF+s86wTXJ8Zlz5HHyo39JhUvO+CfRoSYlCGGtJYMxUek5EfYtFAxbRsmNiu4+lSV2nn2UuP2JJDxjSS7dMiXu0QlTszWPxHUm31JS2Fpd4J9WJnl2LxJVjTO8bu8cDPXdAUNijTXkij4CaOlj3bMvtGS0JL1Lm8I3teMJso8WydCEIOwitWCqWY2ABJJ3ADMmeMa2+2Bnd0w1wguA97E/itymr9sunjQwHRqbNXbYy+6BdvoPOeCFbLOcmaMcVVsiVKrEm5zJM5UwjDeCJyqtzF4fEm+wxIU/DlBcZQ2kjDUmdtlRcmWeB0GtQ9sWy8bT0XVvVKkig2uefOc5TSO2PE5blJqvqow6zKPPPzkbXbSGwOgQ9oXqEZWXeE8957rDiZvtOYpMNQZuCi9r7zuA8yQPOeOYvFNUdnY3ZiST3mTiT/O/wDBXqJr9OO3P8fP/RX2k7RWBatUCKQN7MzZKiKLs7ngoF410Ym41P0DWSg1UAUmqDaSq5RkNIbqb0znsMcybg5JaaccNTo87qc6wwvngx2lNH1aRJdG2Vcpt2YKWGdhcA7rEXAylIjdc+s1mummGduj2VUL1qmxU6VGrEHNGueoFOQyttNle8ydJc/hImknSLYJSnBSlubb2a6aKYxaRJ2a107tq1xl5W856JrPiK2HIq0mrooUKWpOCgIJsXpEWIzA4bt88t1FwJfHUiBkhLnusCB8SPQz3EPlnmLWPG4nDK9vX7+puwJ+b0+f9UZrQPtfdDsYkdIODqAp8GHA+PrPQdF64YWuQEqgMdyv1GPgDv8AKeV6b1KUNt0CoVmF6bG2zfgjbtnuPrNBoT2f0xTUtW23DhrLsmmACOpn1uG+/lIjNk5MUN9jb6zU+kwtWmM2ZcvEdYfECeZYCvnfnYz05kNs55/rBgOhxBAySoNpeQN+sPI/AiceoV+Y7dE0rgTsPVk1K2UoMHi+EsadeY7NziT9u8SY0tSOB7yShwiJqnqmORuoLwSY/TOiukxeHC72dVP8t7tfyBnrGGWwExmhcJ0mN2rZUlP9T5D4bU2yT0umXks8jr53NRHdqcidudmmjzSxhAmNvWnOzSlZ5B7dwdvDcrVPC91nlmLW3p9Mp7Z7X9FGthA4FzSba8Ab3/2+k8VqDaW3ETlfc1xXlK8Df4xo2zJ3mOcxI18xLFWabVajtVlA8567huqs8t1JYCob8LTe6Q0qtKizncqknyG76TNNOU6R6GOoYnJmS9oenduotEHJes3ieyPIXP5hMcKkRi8W1R2du0xLHxP7tG1aa9uyPLtttvdlpo+jtPtMrNTSz1dm1xTDAHM7r3A85s9JY+i2GbELfo2AC4bEJtIK1ilN8OxyCrstcLcWSxAjeiMFXwWE26agVX6N328xUDbQTDqoBO1axzI6zgZzOayabSu6iki06aC+wosBVcA1jaw94Bfy980/px77nlt/icvbZPe/l73s0UlRLgCSdGaFeq1kF7HrMeyCeZ59wzlnq5oP7S9vcW20dxYncoPDdcngO8ib7D6DWgAWOY/u0UbKjK9lG/cMySSeMyTnGCt7+h7WHDLM6W3L/gl6o6rLhqdzm7Zk8f33cPUnQ3tGsORblEU9Io9Rqa3JXebdW/K/EzFKbk7Z6UcagtKIukl2lYcxb/n1z8pQaN0zUpuGBswyI4G2RBHETT16Uxek16PEsODAN/tPyHrKWzpFLZnq2r+n0xSEbnW22h3i/EHiO+RNZ9E9NT2dzr1kPC/I9x/SYPR2kWo1Fq0zZhkeTDiD3Gen6N0lTxVEMvgRxRuIP7zmmE1kVMwZcTwy1R2PLkqlXKsCGBsQd4IlnQxF5d6x6sdIdperUXceDjgG+h/Yxq4goSGBBBswO8EbxMuTG4s3Ysqyr3mlp1Y8jyqwuKuMjJlOpnOZeieGnK1QBSYwKsiaSxXVtzyklaLvVPDWptU41GJ/KOqv19ZoAZD0bQCU0Ue6oHoJLJntY46YpHzWeeubkL2oRG2IS9HIls8bapOssbZZkN5D0lSFRGVhcMLEcxPGdM6gOr1TTYEKAyKe02fWAPMZeN57TWSU+kNH7QyyPAw0Xi6PnXEUiGIIsdxvzkGvT48p6drdq0Ga7DZcnJx2W5bQ4Hv+cyWA1c2qpo1mNJyLUGIvTd79hm4XF7Hn4yIyO0sbSvgZ0Pj+jYNz3/T990udatK7WGQA9t8/BACR6svpM5pTRFXDMVqKR37xccjOV3Jw9E99YeYZfoROkIpty930OeXJJRWN8v6/Ihy51WwCVa46TsINojZZto3sqkKOzc3N7ZA85TXmv1e0/RTDpTNVsO6MzMyqHFYE36wscwMuG6dcSTl3MPVSksb0Lu/Tj37P/hO01jauC/tqVUFaylLbS7DVCnWq0UUdUKTx4ld+dsGssNYtLLWxDsl+j2nNJT7qs20cuF2JY95kPCUTUdU+8yr6m15OSWqVIr02Lw4XLfn6/A9M1CRadMD3gAzX4F1V/kVH5Zovtq1qgIs2zcA8BwbPylboTQz51FIG1ewP3fdHkLSXhNHlLk7zfduHhPMyy1TbR9LghoxpPev3JGO0gKdItxsf2PGM6DplbM2RIue8kyq0hV6WsE91SGY+GSj5mXeA67i2SrK8G5xUcfxLypTymH1up2q0z3Ov+kj5GbatiQB3TAa044NVUcrn1ykcmOKY3Qry60TpZ6Dh6Z/mXgw5H9eEzS1haO0ceBkTK907ReSUlTPX8Hpeniae0hzG8HtKeRH7vM/rTq2XHS0x1wMwP8QD/cOHpymHw+mmpOHptZh6EcmHETeat6608R1G6tTihO/mUPH9+M1RksipnnTxywPVHYwlDFNTa/u3zH3TNHh8SGAMudYNUlrXqUSA/EHst/NyPf8AOZGjRqUH2KiMvK4y8m3HymbJjcTZjyxyLtv6F8amUj4amamIprw2gT4LmflOCplLPVrD3qs3IWHiT/xGKOqaRTNPRjkzVIIq84IT2z5hir98IiEUCzKxJSLM5MZvGWw8YqYIGTZwiAZ3SWgBUUqwBB5zD6Z1SqUgep01E71ttOveBvI8M56wVjVSgDwkOKZ1hmlDY8nwdSlWXoqo2uF3zJHJic9od+cqtN+zgdE32c3F9sITmrWsdgneCLAjuE9O0xqbQrXbZKVD76Eg34Ejc37zmcbRuJwzddTUpjc9O5/rTevjmO+c1qg7Rs148yp9vvg8HxlJ6TlKisjDgwIPxjBrX3T37SWi8NjaezWQHkdzKfwneDMLpj2SVE62GYVF+61g3k24/CdI5E9zPPA1sYCmkv8AVHA9Jik5LmfPIfMnyjdTVHFL26TLbmD8Nm95oNV6tLDggnrnftdVr+BzAH685aU9Ksriwucq45PTMOQqgDcMpyo4lHh9OIR2h6x19MJzE89s9nSxsaIVXZtq+0xbPhwAk3D1gglHjNPIPeF/H6Sqr6bqN2EZvIgetopss327s1GlNNKqEk2AmBxmkA7lr53iMXoTGYg9YgDgovYfqZLwHs3rt2qqr5En5zoopbszyyPhdiE1fkZGqYkzaYT2YDLbrM3gAsuKWp2HpiwohjzfrH4xaRXU2eVtpB1OWY5SVR0mHtmUcZg7iDwIM32N1Pw7D+6Cnmt1+WUz+N1JX3X/AKh9RGuLCUix1f8AabVoEJiLuu4VF7Y/mXcw79/jN/8Ab6GPw5CMrX7LL7rjNSRw8N9rzxXHaCq0+G2vMbx5SswulKuGq7dJmpsN9srjkQciO4zvGWpUZZ49Ltdmeo06hVijizqbMO/95zW6rU+ozc2+Q/8As8vXXI19lqiAVAAC6ZB1/Eh3Ecwe63L1fVlLYamfvKG/q631lcGOsg63JeFerLiJJnYgmemeEdvCJ2oQQWpM5CExHoHZ285CAE4Z2EASRENTjtoWgFPitXqTsWK2Y72BIJsLC9t8iNoJl7D+TfqP0miKxJSQ4pnRZJLZmVxOGrJcqM7W7IdSDvymdxzYWodnEUgpHBlAHrPSjTkfE6PRxZ0VhyYA/OUeP0Z3h1Fbo8+o6o4FxdVX8rNb5xyjqVhgclB8ST8zLbSfs2w9S5p7dBjxpMQP6N3paVq+zqvTyp42p+ax+YM5uDNCzwfNE2nq7SHZCi3IKPpJA0SoG4fAymGhcdh979KOLEG//r+gixpquuRS/gw+tpTbc6U2vK7Lb+Fr90R2lgAOEp11lYb0Yeh+RnW1p/C3oRHYrpmXvRW4xosoO+ZTHa424fSZ86/IxttW4ZyKvYlRa3Z6NiUDCVGLwglJgtar8byw/jatObOsYtbEHFYSUuO0Urb1B8RNJUxqmQ6oB3SqbWx037MyC6DswCZXNrcLnKe8YOlsoo5AD0Fp5torChsRSH4wfTrfSenIMp6PS27bPH9o1FxijpMTeKiJuPIO2hC3jOSQWsIkmF5hPQFXnbxF4XgCzCJJheALnYidgHbQnLQgHbROxOwJgCdmc6OLnYA0UjdTAKw6wB8QDJM7eBZn8ZqpRfsgqeanL0MpMXqfUXs2Yd2R9D+s2xiektvnN44s7x6iceTzGrgipswIPIix+MbbR6HeinxAM2mt4T7Mzk2an1lPnmp8d3jaZHDYkEA85mnDSz0cWXxI2Rxoel/loPygTv8ABkO5fS4llTcGSlAlKOtlC2g17x5yLW0bs7mM07UpAxlDKKJUiu1cU/a6Y3i7f6WnpSTz7Qy7OJpn8VvUETfoZ6PS/lZ43tL86+A7aIZIq8CZrPLG9mEVsQkkFiREkRwicAmI9ATORdpzZkA4DCdKzhEA7eF4mEkCw0L3jd4q8A6TOhpy8SV5QBQa2RgTaNl7iIFe2RgEgPDakZqoiDiIBMYxt7ESG2MEYqYySDL+0rSwSmmHAO1VIYk7giMD6lrekzWDqWAifaFji2PRSTZaKkX5s73+Q9JDwuKtMuXuz1umpYy9pV5MpV5TUcSJKTETgaaLdcVE1HBlaKsX0nfJKuIumuzUVuTA+hE3NMzBDFZzbaPq7VNTzUH4Tb0r3R5XtGPaLJgMVsxCDOOBhN1nk0J6Mwi+lEItiidny+UQ724H0jwqRQeY6RttkU1xx+OU79oHOScjOdEv3R6CKGoY6cRBxAkl6KneoPkJETQlEVOkCna73qFf6CxX4RpY1IQ+MT7wPgQT6RNPFhs7EfzDZv4XzlhYbhFhJGknUiCFJ4/CdGGP3j6CP4jDk22W2SCDuBBHEEfUZxhnq7VhTyv2iwAtztJqiLscXD294xXRxh1r8BTt3s36SNiKmJHZWk3PrMD5XEi6J3JVTCX4mNtgL8T8IujiTbrZNy4eRvHw0WKIX8P/ABGIbR34vhLEjuvIz49FNmuviCB67osEJ9GtwYeYMZfRlS3uX8W+ezLVcWh3MPWOBl5xYPINa/ZppDE4o1kNADZVVXpG3LffemN5JjWG9nmkFHWpIT+GqhB9bT2YW5xYUc5DipHWGaUNjxw6pY5f+nc/ylG+TRB0Vil7WHrf0MfkJ7PadtOfgo7rrZco8SapUXtI48VYfMRB0kOdvGe2ssiYjBBt6A+IBkeCX/G+79zxv+JDnPRNWau1habd3yJH0k6toOkd9Cn501/Sdo0FpDZUBVG4AAAX32AnbBHTIzdXnWWFUPqbCJZ4ytQk5D9I+tIcZu2PK32G9o84R6y8vnCNRGllkBFARYtFACYkje5CBOxeyIbMtRWxM7ed2YbEmiLRy8Nqd2IbEUx2ObUNqd2J20UyLQi0RWohhYi4jpWGxIomyvXR4GQGXn9ZKo0LR8idAhQJcxGzB0BGcXEmTRWyBU0Yh92x7t3pODR4En2hsymkvqIX2Tvnfs55yX0c50caSdRF6JucNhuck9HEmnIonUMdacLNHWpGNOh5yCbEms3KR6jXNyI4ahEYr1we1LRdMrJWhYMYxLG2URSxyXtfwvJJN5qg0zJNNFX0tSEstmE62jlTLMRawhPNR6LFCLEIToijOwhCXKHYQhJAQhCAEIQgBCEIAQhCAEIQgBCEIAThhCQBDSPVhCc2dIkGpIuIhCCxnsX2x/MPnNNThCdsZwyioQhOxwP/2Q==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316" name="AutoShape 4" descr="data:image/jpeg;base64,/9j/4AAQSkZJRgABAQAAAQABAAD/2wCEAAkGBhQSEBQUExQWFRQVFRQUFBcVGBQVFBQUFBUVFBQVFBQYHCYeFxokGRQUHy8gJCcpLCwsFR4xNTAqNSYrLCkBCQoKDgwOGg8PGi8kHiQtLCwsKSkpKSwsKTAsLSksNSwpLCwpLCwpLCwpLCksKSwsLCktLCksLywpNSwsKSwsLP/AABEIAOEA4QMBIgACEQEDEQH/xAAcAAABBQEBAQAAAAAAAAAAAAAAAgMEBQYBBwj/xABCEAACAQICBgcFBgMHBQEAAAABAgADEQQhBQYSMUFREyIyYXGBkQdCobHBFFJigtHwFXKSIzNDU7LC4URUc6LxFv/EABoBAQADAQEBAAAAAAAAAAAAAAABAgQDBQb/xAAvEQACAgEDAgMGBgMAAAAAAAAAAQIRAxIxQQQhEyJRBWFxweHwFDIzodHxgZGx/9oADAMBAAIRAxEAPwD20QgISTkEIQgBCEIAQhCAEIQgBCEIAQhCAEIQgBCEIAQhCAEIQgBCEIAQhCAEIQgBCEIAQhCAEIQgBCEIAQhCAEIQgBCEIAQhCAEIQgBCEIAQhCAEIQgBCEIAQhCAEIQgBCEIAQhCAEIQgBCEIAQhCAEIQgBCEIAQhCAEIQgBCEIAQhCAEIQgBCEIAQhCAEIQgBCEIAQhCAEIQgBCcJnneuPtepYdjSwwFaoMi3+Gp5C3a+Uhui0YuWx6KTKvF604WkbPiKSkcNtSfQZz5601rti8UT0tZip9xTsUx+QZHzlL9q75TX6HZYVyz6T/AP3+B/7hPjb5SVhtasLUNkr0mPIOLz5hGOI/5jqaRbgfn8pGplvCgfVaVgdxB8I5efNGjNbsTR/u6rL3cPThPQdX/a02QxCX3XKn42P6yykUlhrY9WhIujNJ08RTFSkwZTy4HiCOBkqXOGwQhCAEIQgBCECYAQma0prTZitK2W9t9/5Ry75AXTVU++04SzxTo1R6WclZtITJU9M1Pvn5x4aWqH3jHjxJfSTRp4TPppepzv4gRuprK67wp9R9ZPjRKfhpmknGcCZVtedneg9SPpLDRWmRiQKgUqDcAXvuJBMvGcZbFJ4Z41ckXW1CM7UJNs42PwhCWJCBhGsXV2UY8lJ9ATAPJfaz7QnFQ4LDMRbKu65En/LB4AcT324G/kzDvz/fwj2PxJL1GJuWY3PMm5P1lW1Y375y3NiSiqQ7VaNbf7/e6dD3iCuckix1Tyirk98KS3yGZ5CWuF1dqtnYAfiyAG/PkONzFlkm1ZW01N9379ZoMDgK4A/s6tj3HO/4W3iVqY5aRtQOe5q1us3/AI7/AN2nf2jxI3BtsWWbeTuJJ3k+M6aYrc4a5Pbt8T1DUbSGIwtZW6OoaDt0dUBHCq28Pn2SPThynr2FxiVF2kNxu7weRHAz5pTTdTD1lajUan1Qp2DkxOZ2l3MO4x/Da/NWqMapNNye1T7BtYXKcDYDcZao123OT1uXfb7++T6VhPJtUtcsUlRQf7fDnIkENs94JsVPdxnq9OoGAI3GV5olxpJ8CoQhBUJktYNZtq9KkctzNz5gd3fLrWbFmlhKrDfYKPzMF+s86wTXJ8Zlz5HHyo39JhUvO+CfRoSYlCGGtJYMxUek5EfYtFAxbRsmNiu4+lSV2nn2UuP2JJDxjSS7dMiXu0QlTszWPxHUm31JS2Fpd4J9WJnl2LxJVjTO8bu8cDPXdAUNijTXkij4CaOlj3bMvtGS0JL1Lm8I3teMJso8WydCEIOwitWCqWY2ABJJ3ADMmeMa2+2Bnd0w1wguA97E/itymr9sunjQwHRqbNXbYy+6BdvoPOeCFbLOcmaMcVVsiVKrEm5zJM5UwjDeCJyqtzF4fEm+wxIU/DlBcZQ2kjDUmdtlRcmWeB0GtQ9sWy8bT0XVvVKkig2uefOc5TSO2PE5blJqvqow6zKPPPzkbXbSGwOgQ9oXqEZWXeE8957rDiZvtOYpMNQZuCi9r7zuA8yQPOeOYvFNUdnY3ZiST3mTiT/O/wDBXqJr9OO3P8fP/RX2k7RWBatUCKQN7MzZKiKLs7ngoF410Ym41P0DWSg1UAUmqDaSq5RkNIbqb0znsMcybg5JaaccNTo87qc6wwvngx2lNH1aRJdG2Vcpt2YKWGdhcA7rEXAylIjdc+s1mummGduj2VUL1qmxU6VGrEHNGueoFOQyttNle8ydJc/hImknSLYJSnBSlubb2a6aKYxaRJ2a107tq1xl5W856JrPiK2HIq0mrooUKWpOCgIJsXpEWIzA4bt88t1FwJfHUiBkhLnusCB8SPQz3EPlnmLWPG4nDK9vX7+puwJ+b0+f9UZrQPtfdDsYkdIODqAp8GHA+PrPQdF64YWuQEqgMdyv1GPgDv8AKeV6b1KUNt0CoVmF6bG2zfgjbtnuPrNBoT2f0xTUtW23DhrLsmmACOpn1uG+/lIjNk5MUN9jb6zU+kwtWmM2ZcvEdYfECeZYCvnfnYz05kNs55/rBgOhxBAySoNpeQN+sPI/AiceoV+Y7dE0rgTsPVk1K2UoMHi+EsadeY7NziT9u8SY0tSOB7yShwiJqnqmORuoLwSY/TOiukxeHC72dVP8t7tfyBnrGGWwExmhcJ0mN2rZUlP9T5D4bU2yT0umXks8jr53NRHdqcidudmmjzSxhAmNvWnOzSlZ5B7dwdvDcrVPC91nlmLW3p9Mp7Z7X9FGthA4FzSba8Ab3/2+k8VqDaW3ETlfc1xXlK8Df4xo2zJ3mOcxI18xLFWabVajtVlA8567huqs8t1JYCob8LTe6Q0qtKizncqknyG76TNNOU6R6GOoYnJmS9oenduotEHJes3ieyPIXP5hMcKkRi8W1R2du0xLHxP7tG1aa9uyPLtttvdlpo+jtPtMrNTSz1dm1xTDAHM7r3A85s9JY+i2GbELfo2AC4bEJtIK1ilN8OxyCrstcLcWSxAjeiMFXwWE26agVX6N328xUDbQTDqoBO1axzI6zgZzOayabSu6iki06aC+wosBVcA1jaw94Bfy980/px77nlt/icvbZPe/l73s0UlRLgCSdGaFeq1kF7HrMeyCeZ59wzlnq5oP7S9vcW20dxYncoPDdcngO8ib7D6DWgAWOY/u0UbKjK9lG/cMySSeMyTnGCt7+h7WHDLM6W3L/gl6o6rLhqdzm7Zk8f33cPUnQ3tGsORblEU9Io9Rqa3JXebdW/K/EzFKbk7Z6UcagtKIukl2lYcxb/n1z8pQaN0zUpuGBswyI4G2RBHETT16Uxek16PEsODAN/tPyHrKWzpFLZnq2r+n0xSEbnW22h3i/EHiO+RNZ9E9NT2dzr1kPC/I9x/SYPR2kWo1Fq0zZhkeTDiD3Gen6N0lTxVEMvgRxRuIP7zmmE1kVMwZcTwy1R2PLkqlXKsCGBsQd4IlnQxF5d6x6sdIdperUXceDjgG+h/Yxq4goSGBBBswO8EbxMuTG4s3Ysqyr3mlp1Y8jyqwuKuMjJlOpnOZeieGnK1QBSYwKsiaSxXVtzyklaLvVPDWptU41GJ/KOqv19ZoAZD0bQCU0Ue6oHoJLJntY46YpHzWeeubkL2oRG2IS9HIls8bapOssbZZkN5D0lSFRGVhcMLEcxPGdM6gOr1TTYEKAyKe02fWAPMZeN57TWSU+kNH7QyyPAw0Xi6PnXEUiGIIsdxvzkGvT48p6drdq0Ga7DZcnJx2W5bQ4Hv+cyWA1c2qpo1mNJyLUGIvTd79hm4XF7Hn4yIyO0sbSvgZ0Pj+jYNz3/T990udatK7WGQA9t8/BACR6svpM5pTRFXDMVqKR37xccjOV3Jw9E99YeYZfoROkIpty930OeXJJRWN8v6/Ihy51WwCVa46TsINojZZto3sqkKOzc3N7ZA85TXmv1e0/RTDpTNVsO6MzMyqHFYE36wscwMuG6dcSTl3MPVSksb0Lu/Tj37P/hO01jauC/tqVUFaylLbS7DVCnWq0UUdUKTx4ld+dsGssNYtLLWxDsl+j2nNJT7qs20cuF2JY95kPCUTUdU+8yr6m15OSWqVIr02Lw4XLfn6/A9M1CRadMD3gAzX4F1V/kVH5Zovtq1qgIs2zcA8BwbPylboTQz51FIG1ewP3fdHkLSXhNHlLk7zfduHhPMyy1TbR9LghoxpPev3JGO0gKdItxsf2PGM6DplbM2RIue8kyq0hV6WsE91SGY+GSj5mXeA67i2SrK8G5xUcfxLypTymH1up2q0z3Ov+kj5GbatiQB3TAa044NVUcrn1ykcmOKY3Qry60TpZ6Dh6Z/mXgw5H9eEzS1haO0ceBkTK907ReSUlTPX8Hpeniae0hzG8HtKeRH7vM/rTq2XHS0x1wMwP8QD/cOHpymHw+mmpOHptZh6EcmHETeat6608R1G6tTihO/mUPH9+M1RksipnnTxywPVHYwlDFNTa/u3zH3TNHh8SGAMudYNUlrXqUSA/EHst/NyPf8AOZGjRqUH2KiMvK4y8m3HymbJjcTZjyxyLtv6F8amUj4amamIprw2gT4LmflOCplLPVrD3qs3IWHiT/xGKOqaRTNPRjkzVIIq84IT2z5hir98IiEUCzKxJSLM5MZvGWw8YqYIGTZwiAZ3SWgBUUqwBB5zD6Z1SqUgep01E71ttOveBvI8M56wVjVSgDwkOKZ1hmlDY8nwdSlWXoqo2uF3zJHJic9od+cqtN+zgdE32c3F9sITmrWsdgneCLAjuE9O0xqbQrXbZKVD76Eg34Ejc37zmcbRuJwzddTUpjc9O5/rTevjmO+c1qg7Rs148yp9vvg8HxlJ6TlKisjDgwIPxjBrX3T37SWi8NjaezWQHkdzKfwneDMLpj2SVE62GYVF+61g3k24/CdI5E9zPPA1sYCmkv8AVHA9Jik5LmfPIfMnyjdTVHFL26TLbmD8Nm95oNV6tLDggnrnftdVr+BzAH685aU9Ksriwucq45PTMOQqgDcMpyo4lHh9OIR2h6x19MJzE89s9nSxsaIVXZtq+0xbPhwAk3D1gglHjNPIPeF/H6Sqr6bqN2EZvIgetopss327s1GlNNKqEk2AmBxmkA7lr53iMXoTGYg9YgDgovYfqZLwHs3rt2qqr5En5zoopbszyyPhdiE1fkZGqYkzaYT2YDLbrM3gAsuKWp2HpiwohjzfrH4xaRXU2eVtpB1OWY5SVR0mHtmUcZg7iDwIM32N1Pw7D+6Cnmt1+WUz+N1JX3X/AKh9RGuLCUix1f8AabVoEJiLuu4VF7Y/mXcw79/jN/8Ab6GPw5CMrX7LL7rjNSRw8N9rzxXHaCq0+G2vMbx5SswulKuGq7dJmpsN9srjkQciO4zvGWpUZZ49Ltdmeo06hVijizqbMO/95zW6rU+ozc2+Q/8As8vXXI19lqiAVAAC6ZB1/Eh3Ecwe63L1fVlLYamfvKG/q631lcGOsg63JeFerLiJJnYgmemeEdvCJ2oQQWpM5CExHoHZ285CAE4Z2EASRENTjtoWgFPitXqTsWK2Y72BIJsLC9t8iNoJl7D+TfqP0miKxJSQ4pnRZJLZmVxOGrJcqM7W7IdSDvymdxzYWodnEUgpHBlAHrPSjTkfE6PRxZ0VhyYA/OUeP0Z3h1Fbo8+o6o4FxdVX8rNb5xyjqVhgclB8ST8zLbSfs2w9S5p7dBjxpMQP6N3paVq+zqvTyp42p+ax+YM5uDNCzwfNE2nq7SHZCi3IKPpJA0SoG4fAymGhcdh979KOLEG//r+gixpquuRS/gw+tpTbc6U2vK7Lb+Fr90R2lgAOEp11lYb0Yeh+RnW1p/C3oRHYrpmXvRW4xosoO+ZTHa424fSZ86/IxttW4ZyKvYlRa3Z6NiUDCVGLwglJgtar8byw/jatObOsYtbEHFYSUuO0Urb1B8RNJUxqmQ6oB3SqbWx037MyC6DswCZXNrcLnKe8YOlsoo5AD0Fp5torChsRSH4wfTrfSenIMp6PS27bPH9o1FxijpMTeKiJuPIO2hC3jOSQWsIkmF5hPQFXnbxF4XgCzCJJheALnYidgHbQnLQgHbROxOwJgCdmc6OLnYA0UjdTAKw6wB8QDJM7eBZn8ZqpRfsgqeanL0MpMXqfUXs2Yd2R9D+s2xiektvnN44s7x6iceTzGrgipswIPIix+MbbR6HeinxAM2mt4T7Mzk2an1lPnmp8d3jaZHDYkEA85mnDSz0cWXxI2Rxoel/loPygTv8ABkO5fS4llTcGSlAlKOtlC2g17x5yLW0bs7mM07UpAxlDKKJUiu1cU/a6Y3i7f6WnpSTz7Qy7OJpn8VvUETfoZ6PS/lZ43tL86+A7aIZIq8CZrPLG9mEVsQkkFiREkRwicAmI9ATORdpzZkA4DCdKzhEA7eF4mEkCw0L3jd4q8A6TOhpy8SV5QBQa2RgTaNl7iIFe2RgEgPDakZqoiDiIBMYxt7ESG2MEYqYySDL+0rSwSmmHAO1VIYk7giMD6lrekzWDqWAifaFji2PRSTZaKkX5s73+Q9JDwuKtMuXuz1umpYy9pV5MpV5TUcSJKTETgaaLdcVE1HBlaKsX0nfJKuIumuzUVuTA+hE3NMzBDFZzbaPq7VNTzUH4Tb0r3R5XtGPaLJgMVsxCDOOBhN1nk0J6Mwi+lEItiidny+UQ724H0jwqRQeY6RttkU1xx+OU79oHOScjOdEv3R6CKGoY6cRBxAkl6KneoPkJETQlEVOkCna73qFf6CxX4RpY1IQ+MT7wPgQT6RNPFhs7EfzDZv4XzlhYbhFhJGknUiCFJ4/CdGGP3j6CP4jDk22W2SCDuBBHEEfUZxhnq7VhTyv2iwAtztJqiLscXD294xXRxh1r8BTt3s36SNiKmJHZWk3PrMD5XEi6J3JVTCX4mNtgL8T8IujiTbrZNy4eRvHw0WKIX8P/ABGIbR34vhLEjuvIz49FNmuviCB67osEJ9GtwYeYMZfRlS3uX8W+ezLVcWh3MPWOBl5xYPINa/ZppDE4o1kNADZVVXpG3LffemN5JjWG9nmkFHWpIT+GqhB9bT2YW5xYUc5DipHWGaUNjxw6pY5f+nc/ylG+TRB0Vil7WHrf0MfkJ7PadtOfgo7rrZco8SapUXtI48VYfMRB0kOdvGe2ssiYjBBt6A+IBkeCX/G+79zxv+JDnPRNWau1habd3yJH0k6toOkd9Cn501/Sdo0FpDZUBVG4AAAX32AnbBHTIzdXnWWFUPqbCJZ4ytQk5D9I+tIcZu2PK32G9o84R6y8vnCNRGllkBFARYtFACYkje5CBOxeyIbMtRWxM7ed2YbEmiLRy8Nqd2IbEUx2ObUNqd2J20UyLQi0RWohhYi4jpWGxIomyvXR4GQGXn9ZKo0LR8idAhQJcxGzB0BGcXEmTRWyBU0Yh92x7t3pODR4En2hsymkvqIX2Tvnfs55yX0c50caSdRF6JucNhuck9HEmnIonUMdacLNHWpGNOh5yCbEms3KR6jXNyI4ahEYr1we1LRdMrJWhYMYxLG2URSxyXtfwvJJN5qg0zJNNFX0tSEstmE62jlTLMRawhPNR6LFCLEIToijOwhCXKHYQhJAQhCAEIQgBCEIAQhCAEIQgBCEIAThhCQBDSPVhCc2dIkGpIuIhCCxnsX2x/MPnNNThCdsZwyioQhOxwP/2Q==">
            <a:hlinkClick r:id="rId2"/>
          </p:cNvPr>
          <p:cNvSpPr>
            <a:spLocks noChangeAspect="1" noChangeArrowheads="1"/>
          </p:cNvSpPr>
          <p:nvPr/>
        </p:nvSpPr>
        <p:spPr bwMode="auto">
          <a:xfrm>
            <a:off x="155575" y="-1790700"/>
            <a:ext cx="3743325" cy="37433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318" name="AutoShape 6" descr="data:image/jpeg;base64,/9j/4AAQSkZJRgABAQAAAQABAAD/2wCEAAkGBhQSEBQUExQWFRQVFRQUFBcVGBQVFBQUFBUVFBQVFBQYHCYeFxokGRQUHy8gJCcpLCwsFR4xNTAqNSYrLCkBCQoKDgwOGg8PGi8kHiQtLCwsKSkpKSwsKTAsLSksNSwpLCwpLCwpLCwpLCksKSwsLCktLCksLywpNSwsKSwsLP/AABEIAOEA4QMBIgACEQEDEQH/xAAcAAABBQEBAQAAAAAAAAAAAAAAAgMEBQYBBwj/xABCEAACAQICBgcFBgMHBQEAAAABAgADEQQhBQYSMUFREyIyYXGBkQdCobHBFFJigtHwFXKSIzNDU7LC4URUc6LxFv/EABoBAQADAQEBAAAAAAAAAAAAAAABAgQDBQb/xAAvEQACAgEDAgMGBgMAAAAAAAAAAQIRAxIxQQQhEyJRBWFxweHwFDIzodHxgZGx/9oADAMBAAIRAxEAPwD20QgISTkEIQgBCEIAQhCAEIQgBCEIAQhCAEIQgBCEIAQhCAEIQgBCEIAQhCAEIQgBCEIAQhCAEIQgBCEIAQhCAEIQgBCEIAQhCAEIQgBCEIAQhCAEIQgBCEIAQhCAEIQgBCEIAQhCAEIQgBCEIAQhCAEIQgBCEIAQhCAEIQgBCEIAQhCAEIQgBCEIAQhCAEIQgBCEIAQhCAEIQgBCcJnneuPtepYdjSwwFaoMi3+Gp5C3a+Uhui0YuWx6KTKvF604WkbPiKSkcNtSfQZz5601rti8UT0tZip9xTsUx+QZHzlL9q75TX6HZYVyz6T/AP3+B/7hPjb5SVhtasLUNkr0mPIOLz5hGOI/5jqaRbgfn8pGplvCgfVaVgdxB8I5efNGjNbsTR/u6rL3cPThPQdX/a02QxCX3XKn42P6yykUlhrY9WhIujNJ08RTFSkwZTy4HiCOBkqXOGwQhCAEIQgBCECYAQma0prTZitK2W9t9/5Ry75AXTVU++04SzxTo1R6WclZtITJU9M1Pvn5x4aWqH3jHjxJfSTRp4TPppepzv4gRuprK67wp9R9ZPjRKfhpmknGcCZVtedneg9SPpLDRWmRiQKgUqDcAXvuJBMvGcZbFJ4Z41ckXW1CM7UJNs42PwhCWJCBhGsXV2UY8lJ9ATAPJfaz7QnFQ4LDMRbKu65En/LB4AcT324G/kzDvz/fwj2PxJL1GJuWY3PMm5P1lW1Y375y3NiSiqQ7VaNbf7/e6dD3iCuckix1Tyirk98KS3yGZ5CWuF1dqtnYAfiyAG/PkONzFlkm1ZW01N9379ZoMDgK4A/s6tj3HO/4W3iVqY5aRtQOe5q1us3/AI7/AN2nf2jxI3BtsWWbeTuJJ3k+M6aYrc4a5Pbt8T1DUbSGIwtZW6OoaDt0dUBHCq28Pn2SPThynr2FxiVF2kNxu7weRHAz5pTTdTD1lajUan1Qp2DkxOZ2l3MO4x/Da/NWqMapNNye1T7BtYXKcDYDcZao123OT1uXfb7++T6VhPJtUtcsUlRQf7fDnIkENs94JsVPdxnq9OoGAI3GV5olxpJ8CoQhBUJktYNZtq9KkctzNz5gd3fLrWbFmlhKrDfYKPzMF+s86wTXJ8Zlz5HHyo39JhUvO+CfRoSYlCGGtJYMxUek5EfYtFAxbRsmNiu4+lSV2nn2UuP2JJDxjSS7dMiXu0QlTszWPxHUm31JS2Fpd4J9WJnl2LxJVjTO8bu8cDPXdAUNijTXkij4CaOlj3bMvtGS0JL1Lm8I3teMJso8WydCEIOwitWCqWY2ABJJ3ADMmeMa2+2Bnd0w1wguA97E/itymr9sunjQwHRqbNXbYy+6BdvoPOeCFbLOcmaMcVVsiVKrEm5zJM5UwjDeCJyqtzF4fEm+wxIU/DlBcZQ2kjDUmdtlRcmWeB0GtQ9sWy8bT0XVvVKkig2uefOc5TSO2PE5blJqvqow6zKPPPzkbXbSGwOgQ9oXqEZWXeE8957rDiZvtOYpMNQZuCi9r7zuA8yQPOeOYvFNUdnY3ZiST3mTiT/O/wDBXqJr9OO3P8fP/RX2k7RWBatUCKQN7MzZKiKLs7ngoF410Ym41P0DWSg1UAUmqDaSq5RkNIbqb0znsMcybg5JaaccNTo87qc6wwvngx2lNH1aRJdG2Vcpt2YKWGdhcA7rEXAylIjdc+s1mummGduj2VUL1qmxU6VGrEHNGueoFOQyttNle8ydJc/hImknSLYJSnBSlubb2a6aKYxaRJ2a107tq1xl5W856JrPiK2HIq0mrooUKWpOCgIJsXpEWIzA4bt88t1FwJfHUiBkhLnusCB8SPQz3EPlnmLWPG4nDK9vX7+puwJ+b0+f9UZrQPtfdDsYkdIODqAp8GHA+PrPQdF64YWuQEqgMdyv1GPgDv8AKeV6b1KUNt0CoVmF6bG2zfgjbtnuPrNBoT2f0xTUtW23DhrLsmmACOpn1uG+/lIjNk5MUN9jb6zU+kwtWmM2ZcvEdYfECeZYCvnfnYz05kNs55/rBgOhxBAySoNpeQN+sPI/AiceoV+Y7dE0rgTsPVk1K2UoMHi+EsadeY7NziT9u8SY0tSOB7yShwiJqnqmORuoLwSY/TOiukxeHC72dVP8t7tfyBnrGGWwExmhcJ0mN2rZUlP9T5D4bU2yT0umXks8jr53NRHdqcidudmmjzSxhAmNvWnOzSlZ5B7dwdvDcrVPC91nlmLW3p9Mp7Z7X9FGthA4FzSba8Ab3/2+k8VqDaW3ETlfc1xXlK8Df4xo2zJ3mOcxI18xLFWabVajtVlA8567huqs8t1JYCob8LTe6Q0qtKizncqknyG76TNNOU6R6GOoYnJmS9oenduotEHJes3ieyPIXP5hMcKkRi8W1R2du0xLHxP7tG1aa9uyPLtttvdlpo+jtPtMrNTSz1dm1xTDAHM7r3A85s9JY+i2GbELfo2AC4bEJtIK1ilN8OxyCrstcLcWSxAjeiMFXwWE26agVX6N328xUDbQTDqoBO1axzI6zgZzOayabSu6iki06aC+wosBVcA1jaw94Bfy980/px77nlt/icvbZPe/l73s0UlRLgCSdGaFeq1kF7HrMeyCeZ59wzlnq5oP7S9vcW20dxYncoPDdcngO8ib7D6DWgAWOY/u0UbKjK9lG/cMySSeMyTnGCt7+h7WHDLM6W3L/gl6o6rLhqdzm7Zk8f33cPUnQ3tGsORblEU9Io9Rqa3JXebdW/K/EzFKbk7Z6UcagtKIukl2lYcxb/n1z8pQaN0zUpuGBswyI4G2RBHETT16Uxek16PEsODAN/tPyHrKWzpFLZnq2r+n0xSEbnW22h3i/EHiO+RNZ9E9NT2dzr1kPC/I9x/SYPR2kWo1Fq0zZhkeTDiD3Gen6N0lTxVEMvgRxRuIP7zmmE1kVMwZcTwy1R2PLkqlXKsCGBsQd4IlnQxF5d6x6sdIdperUXceDjgG+h/Yxq4goSGBBBswO8EbxMuTG4s3Ysqyr3mlp1Y8jyqwuKuMjJlOpnOZeieGnK1QBSYwKsiaSxXVtzyklaLvVPDWptU41GJ/KOqv19ZoAZD0bQCU0Ue6oHoJLJntY46YpHzWeeubkL2oRG2IS9HIls8bapOssbZZkN5D0lSFRGVhcMLEcxPGdM6gOr1TTYEKAyKe02fWAPMZeN57TWSU+kNH7QyyPAw0Xi6PnXEUiGIIsdxvzkGvT48p6drdq0Ga7DZcnJx2W5bQ4Hv+cyWA1c2qpo1mNJyLUGIvTd79hm4XF7Hn4yIyO0sbSvgZ0Pj+jYNz3/T990udatK7WGQA9t8/BACR6svpM5pTRFXDMVqKR37xccjOV3Jw9E99YeYZfoROkIpty930OeXJJRWN8v6/Ihy51WwCVa46TsINojZZto3sqkKOzc3N7ZA85TXmv1e0/RTDpTNVsO6MzMyqHFYE36wscwMuG6dcSTl3MPVSksb0Lu/Tj37P/hO01jauC/tqVUFaylLbS7DVCnWq0UUdUKTx4ld+dsGssNYtLLWxDsl+j2nNJT7qs20cuF2JY95kPCUTUdU+8yr6m15OSWqVIr02Lw4XLfn6/A9M1CRadMD3gAzX4F1V/kVH5Zovtq1qgIs2zcA8BwbPylboTQz51FIG1ewP3fdHkLSXhNHlLk7zfduHhPMyy1TbR9LghoxpPev3JGO0gKdItxsf2PGM6DplbM2RIue8kyq0hV6WsE91SGY+GSj5mXeA67i2SrK8G5xUcfxLypTymH1up2q0z3Ov+kj5GbatiQB3TAa044NVUcrn1ykcmOKY3Qry60TpZ6Dh6Z/mXgw5H9eEzS1haO0ceBkTK907ReSUlTPX8Hpeniae0hzG8HtKeRH7vM/rTq2XHS0x1wMwP8QD/cOHpymHw+mmpOHptZh6EcmHETeat6608R1G6tTihO/mUPH9+M1RksipnnTxywPVHYwlDFNTa/u3zH3TNHh8SGAMudYNUlrXqUSA/EHst/NyPf8AOZGjRqUH2KiMvK4y8m3HymbJjcTZjyxyLtv6F8amUj4amamIprw2gT4LmflOCplLPVrD3qs3IWHiT/xGKOqaRTNPRjkzVIIq84IT2z5hir98IiEUCzKxJSLM5MZvGWw8YqYIGTZwiAZ3SWgBUUqwBB5zD6Z1SqUgep01E71ttOveBvI8M56wVjVSgDwkOKZ1hmlDY8nwdSlWXoqo2uF3zJHJic9od+cqtN+zgdE32c3F9sITmrWsdgneCLAjuE9O0xqbQrXbZKVD76Eg34Ejc37zmcbRuJwzddTUpjc9O5/rTevjmO+c1qg7Rs148yp9vvg8HxlJ6TlKisjDgwIPxjBrX3T37SWi8NjaezWQHkdzKfwneDMLpj2SVE62GYVF+61g3k24/CdI5E9zPPA1sYCmkv8AVHA9Jik5LmfPIfMnyjdTVHFL26TLbmD8Nm95oNV6tLDggnrnftdVr+BzAH685aU9Ksriwucq45PTMOQqgDcMpyo4lHh9OIR2h6x19MJzE89s9nSxsaIVXZtq+0xbPhwAk3D1gglHjNPIPeF/H6Sqr6bqN2EZvIgetopss327s1GlNNKqEk2AmBxmkA7lr53iMXoTGYg9YgDgovYfqZLwHs3rt2qqr5En5zoopbszyyPhdiE1fkZGqYkzaYT2YDLbrM3gAsuKWp2HpiwohjzfrH4xaRXU2eVtpB1OWY5SVR0mHtmUcZg7iDwIM32N1Pw7D+6Cnmt1+WUz+N1JX3X/AKh9RGuLCUix1f8AabVoEJiLuu4VF7Y/mXcw79/jN/8Ab6GPw5CMrX7LL7rjNSRw8N9rzxXHaCq0+G2vMbx5SswulKuGq7dJmpsN9srjkQciO4zvGWpUZZ49Ltdmeo06hVijizqbMO/95zW6rU+ozc2+Q/8As8vXXI19lqiAVAAC6ZB1/Eh3Ecwe63L1fVlLYamfvKG/q631lcGOsg63JeFerLiJJnYgmemeEdvCJ2oQQWpM5CExHoHZ285CAE4Z2EASRENTjtoWgFPitXqTsWK2Y72BIJsLC9t8iNoJl7D+TfqP0miKxJSQ4pnRZJLZmVxOGrJcqM7W7IdSDvymdxzYWodnEUgpHBlAHrPSjTkfE6PRxZ0VhyYA/OUeP0Z3h1Fbo8+o6o4FxdVX8rNb5xyjqVhgclB8ST8zLbSfs2w9S5p7dBjxpMQP6N3paVq+zqvTyp42p+ax+YM5uDNCzwfNE2nq7SHZCi3IKPpJA0SoG4fAymGhcdh979KOLEG//r+gixpquuRS/gw+tpTbc6U2vK7Lb+Fr90R2lgAOEp11lYb0Yeh+RnW1p/C3oRHYrpmXvRW4xosoO+ZTHa424fSZ86/IxttW4ZyKvYlRa3Z6NiUDCVGLwglJgtar8byw/jatObOsYtbEHFYSUuO0Urb1B8RNJUxqmQ6oB3SqbWx037MyC6DswCZXNrcLnKe8YOlsoo5AD0Fp5torChsRSH4wfTrfSenIMp6PS27bPH9o1FxijpMTeKiJuPIO2hC3jOSQWsIkmF5hPQFXnbxF4XgCzCJJheALnYidgHbQnLQgHbROxOwJgCdmc6OLnYA0UjdTAKw6wB8QDJM7eBZn8ZqpRfsgqeanL0MpMXqfUXs2Yd2R9D+s2xiektvnN44s7x6iceTzGrgipswIPIix+MbbR6HeinxAM2mt4T7Mzk2an1lPnmp8d3jaZHDYkEA85mnDSz0cWXxI2Rxoel/loPygTv8ABkO5fS4llTcGSlAlKOtlC2g17x5yLW0bs7mM07UpAxlDKKJUiu1cU/a6Y3i7f6WnpSTz7Qy7OJpn8VvUETfoZ6PS/lZ43tL86+A7aIZIq8CZrPLG9mEVsQkkFiREkRwicAmI9ATORdpzZkA4DCdKzhEA7eF4mEkCw0L3jd4q8A6TOhpy8SV5QBQa2RgTaNl7iIFe2RgEgPDakZqoiDiIBMYxt7ESG2MEYqYySDL+0rSwSmmHAO1VIYk7giMD6lrekzWDqWAifaFji2PRSTZaKkX5s73+Q9JDwuKtMuXuz1umpYy9pV5MpV5TUcSJKTETgaaLdcVE1HBlaKsX0nfJKuIumuzUVuTA+hE3NMzBDFZzbaPq7VNTzUH4Tb0r3R5XtGPaLJgMVsxCDOOBhN1nk0J6Mwi+lEItiidny+UQ724H0jwqRQeY6RttkU1xx+OU79oHOScjOdEv3R6CKGoY6cRBxAkl6KneoPkJETQlEVOkCna73qFf6CxX4RpY1IQ+MT7wPgQT6RNPFhs7EfzDZv4XzlhYbhFhJGknUiCFJ4/CdGGP3j6CP4jDk22W2SCDuBBHEEfUZxhnq7VhTyv2iwAtztJqiLscXD294xXRxh1r8BTt3s36SNiKmJHZWk3PrMD5XEi6J3JVTCX4mNtgL8T8IujiTbrZNy4eRvHw0WKIX8P/ABGIbR34vhLEjuvIz49FNmuviCB67osEJ9GtwYeYMZfRlS3uX8W+ezLVcWh3MPWOBl5xYPINa/ZppDE4o1kNADZVVXpG3LffemN5JjWG9nmkFHWpIT+GqhB9bT2YW5xYUc5DipHWGaUNjxw6pY5f+nc/ylG+TRB0Vil7WHrf0MfkJ7PadtOfgo7rrZco8SapUXtI48VYfMRB0kOdvGe2ssiYjBBt6A+IBkeCX/G+79zxv+JDnPRNWau1habd3yJH0k6toOkd9Cn501/Sdo0FpDZUBVG4AAAX32AnbBHTIzdXnWWFUPqbCJZ4ytQk5D9I+tIcZu2PK32G9o84R6y8vnCNRGllkBFARYtFACYkje5CBOxeyIbMtRWxM7ed2YbEmiLRy8Nqd2IbEUx2ObUNqd2J20UyLQi0RWohhYi4jpWGxIomyvXR4GQGXn9ZKo0LR8idAhQJcxGzB0BGcXEmTRWyBU0Yh92x7t3pODR4En2hsymkvqIX2Tvnfs55yX0c50caSdRF6JucNhuck9HEmnIonUMdacLNHWpGNOh5yCbEms3KR6jXNyI4ahEYr1we1LRdMrJWhYMYxLG2URSxyXtfwvJJN5qg0zJNNFX0tSEstmE62jlTLMRawhPNR6LFCLEIToijOwhCXKHYQhJAQhCAEIQgBCEIAQhCAEIQgBCEIAThhCQBDSPVhCc2dIkGpIuIhCCxnsX2x/MPnNNThCdsZwyioQhOxwP/2Q==">
            <a:hlinkClick r:id="rId2"/>
          </p:cNvPr>
          <p:cNvSpPr>
            <a:spLocks noChangeAspect="1" noChangeArrowheads="1"/>
          </p:cNvSpPr>
          <p:nvPr/>
        </p:nvSpPr>
        <p:spPr bwMode="auto">
          <a:xfrm>
            <a:off x="155575" y="-1790700"/>
            <a:ext cx="3743325" cy="37433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320" name="AutoShape 8" descr="data:image/jpeg;base64,/9j/4AAQSkZJRgABAQAAAQABAAD/2wCEAAkGBhQSEBQUExQWFRQVFRQUFBcVGBQVFBQUFBUVFBQVFBQYHCYeFxokGRQUHy8gJCcpLCwsFR4xNTAqNSYrLCkBCQoKDgwOGg8PGi8kHiQtLCwsKSkpKSwsKTAsLSksNSwpLCwpLCwpLCwpLCksKSwsLCktLCksLywpNSwsKSwsLP/AABEIAOEA4QMBIgACEQEDEQH/xAAcAAABBQEBAQAAAAAAAAAAAAAAAgMEBQYBBwj/xABCEAACAQICBgcFBgMHBQEAAAABAgADEQQhBQYSMUFREyIyYXGBkQdCobHBFFJigtHwFXKSIzNDU7LC4URUc6LxFv/EABoBAQADAQEBAAAAAAAAAAAAAAABAgQDBQb/xAAvEQACAgEDAgMGBgMAAAAAAAAAAQIRAxIxQQQhEyJRBWFxweHwFDIzodHxgZGx/9oADAMBAAIRAxEAPwD20QgISTkEIQgBCEIAQhCAEIQgBCEIAQhCAEIQgBCEIAQhCAEIQgBCEIAQhCAEIQgBCEIAQhCAEIQgBCEIAQhCAEIQgBCEIAQhCAEIQgBCEIAQhCAEIQgBCEIAQhCAEIQgBCEIAQhCAEIQgBCEIAQhCAEIQgBCEIAQhCAEIQgBCEIAQhCAEIQgBCEIAQhCAEIQgBCEIAQhCAEIQgBCcJnneuPtepYdjSwwFaoMi3+Gp5C3a+Uhui0YuWx6KTKvF604WkbPiKSkcNtSfQZz5601rti8UT0tZip9xTsUx+QZHzlL9q75TX6HZYVyz6T/AP3+B/7hPjb5SVhtasLUNkr0mPIOLz5hGOI/5jqaRbgfn8pGplvCgfVaVgdxB8I5efNGjNbsTR/u6rL3cPThPQdX/a02QxCX3XKn42P6yykUlhrY9WhIujNJ08RTFSkwZTy4HiCOBkqXOGwQhCAEIQgBCECYAQma0prTZitK2W9t9/5Ry75AXTVU++04SzxTo1R6WclZtITJU9M1Pvn5x4aWqH3jHjxJfSTRp4TPppepzv4gRuprK67wp9R9ZPjRKfhpmknGcCZVtedneg9SPpLDRWmRiQKgUqDcAXvuJBMvGcZbFJ4Z41ckXW1CM7UJNs42PwhCWJCBhGsXV2UY8lJ9ATAPJfaz7QnFQ4LDMRbKu65En/LB4AcT324G/kzDvz/fwj2PxJL1GJuWY3PMm5P1lW1Y375y3NiSiqQ7VaNbf7/e6dD3iCuckix1Tyirk98KS3yGZ5CWuF1dqtnYAfiyAG/PkONzFlkm1ZW01N9379ZoMDgK4A/s6tj3HO/4W3iVqY5aRtQOe5q1us3/AI7/AN2nf2jxI3BtsWWbeTuJJ3k+M6aYrc4a5Pbt8T1DUbSGIwtZW6OoaDt0dUBHCq28Pn2SPThynr2FxiVF2kNxu7weRHAz5pTTdTD1lajUan1Qp2DkxOZ2l3MO4x/Da/NWqMapNNye1T7BtYXKcDYDcZao123OT1uXfb7++T6VhPJtUtcsUlRQf7fDnIkENs94JsVPdxnq9OoGAI3GV5olxpJ8CoQhBUJktYNZtq9KkctzNz5gd3fLrWbFmlhKrDfYKPzMF+s86wTXJ8Zlz5HHyo39JhUvO+CfRoSYlCGGtJYMxUek5EfYtFAxbRsmNiu4+lSV2nn2UuP2JJDxjSS7dMiXu0QlTszWPxHUm31JS2Fpd4J9WJnl2LxJVjTO8bu8cDPXdAUNijTXkij4CaOlj3bMvtGS0JL1Lm8I3teMJso8WydCEIOwitWCqWY2ABJJ3ADMmeMa2+2Bnd0w1wguA97E/itymr9sunjQwHRqbNXbYy+6BdvoPOeCFbLOcmaMcVVsiVKrEm5zJM5UwjDeCJyqtzF4fEm+wxIU/DlBcZQ2kjDUmdtlRcmWeB0GtQ9sWy8bT0XVvVKkig2uefOc5TSO2PE5blJqvqow6zKPPPzkbXbSGwOgQ9oXqEZWXeE8957rDiZvtOYpMNQZuCi9r7zuA8yQPOeOYvFNUdnY3ZiST3mTiT/O/wDBXqJr9OO3P8fP/RX2k7RWBatUCKQN7MzZKiKLs7ngoF410Ym41P0DWSg1UAUmqDaSq5RkNIbqb0znsMcybg5JaaccNTo87qc6wwvngx2lNH1aRJdG2Vcpt2YKWGdhcA7rEXAylIjdc+s1mummGduj2VUL1qmxU6VGrEHNGueoFOQyttNle8ydJc/hImknSLYJSnBSlubb2a6aKYxaRJ2a107tq1xl5W856JrPiK2HIq0mrooUKWpOCgIJsXpEWIzA4bt88t1FwJfHUiBkhLnusCB8SPQz3EPlnmLWPG4nDK9vX7+puwJ+b0+f9UZrQPtfdDsYkdIODqAp8GHA+PrPQdF64YWuQEqgMdyv1GPgDv8AKeV6b1KUNt0CoVmF6bG2zfgjbtnuPrNBoT2f0xTUtW23DhrLsmmACOpn1uG+/lIjNk5MUN9jb6zU+kwtWmM2ZcvEdYfECeZYCvnfnYz05kNs55/rBgOhxBAySoNpeQN+sPI/AiceoV+Y7dE0rgTsPVk1K2UoMHi+EsadeY7NziT9u8SY0tSOB7yShwiJqnqmORuoLwSY/TOiukxeHC72dVP8t7tfyBnrGGWwExmhcJ0mN2rZUlP9T5D4bU2yT0umXks8jr53NRHdqcidudmmjzSxhAmNvWnOzSlZ5B7dwdvDcrVPC91nlmLW3p9Mp7Z7X9FGthA4FzSba8Ab3/2+k8VqDaW3ETlfc1xXlK8Df4xo2zJ3mOcxI18xLFWabVajtVlA8567huqs8t1JYCob8LTe6Q0qtKizncqknyG76TNNOU6R6GOoYnJmS9oenduotEHJes3ieyPIXP5hMcKkRi8W1R2du0xLHxP7tG1aa9uyPLtttvdlpo+jtPtMrNTSz1dm1xTDAHM7r3A85s9JY+i2GbELfo2AC4bEJtIK1ilN8OxyCrstcLcWSxAjeiMFXwWE26agVX6N328xUDbQTDqoBO1axzI6zgZzOayabSu6iki06aC+wosBVcA1jaw94Bfy980/px77nlt/icvbZPe/l73s0UlRLgCSdGaFeq1kF7HrMeyCeZ59wzlnq5oP7S9vcW20dxYncoPDdcngO8ib7D6DWgAWOY/u0UbKjK9lG/cMySSeMyTnGCt7+h7WHDLM6W3L/gl6o6rLhqdzm7Zk8f33cPUnQ3tGsORblEU9Io9Rqa3JXebdW/K/EzFKbk7Z6UcagtKIukl2lYcxb/n1z8pQaN0zUpuGBswyI4G2RBHETT16Uxek16PEsODAN/tPyHrKWzpFLZnq2r+n0xSEbnW22h3i/EHiO+RNZ9E9NT2dzr1kPC/I9x/SYPR2kWo1Fq0zZhkeTDiD3Gen6N0lTxVEMvgRxRuIP7zmmE1kVMwZcTwy1R2PLkqlXKsCGBsQd4IlnQxF5d6x6sdIdperUXceDjgG+h/Yxq4goSGBBBswO8EbxMuTG4s3Ysqyr3mlp1Y8jyqwuKuMjJlOpnOZeieGnK1QBSYwKsiaSxXVtzyklaLvVPDWptU41GJ/KOqv19ZoAZD0bQCU0Ue6oHoJLJntY46YpHzWeeubkL2oRG2IS9HIls8bapOssbZZkN5D0lSFRGVhcMLEcxPGdM6gOr1TTYEKAyKe02fWAPMZeN57TWSU+kNH7QyyPAw0Xi6PnXEUiGIIsdxvzkGvT48p6drdq0Ga7DZcnJx2W5bQ4Hv+cyWA1c2qpo1mNJyLUGIvTd79hm4XF7Hn4yIyO0sbSvgZ0Pj+jYNz3/T990udatK7WGQA9t8/BACR6svpM5pTRFXDMVqKR37xccjOV3Jw9E99YeYZfoROkIpty930OeXJJRWN8v6/Ihy51WwCVa46TsINojZZto3sqkKOzc3N7ZA85TXmv1e0/RTDpTNVsO6MzMyqHFYE36wscwMuG6dcSTl3MPVSksb0Lu/Tj37P/hO01jauC/tqVUFaylLbS7DVCnWq0UUdUKTx4ld+dsGssNYtLLWxDsl+j2nNJT7qs20cuF2JY95kPCUTUdU+8yr6m15OSWqVIr02Lw4XLfn6/A9M1CRadMD3gAzX4F1V/kVH5Zovtq1qgIs2zcA8BwbPylboTQz51FIG1ewP3fdHkLSXhNHlLk7zfduHhPMyy1TbR9LghoxpPev3JGO0gKdItxsf2PGM6DplbM2RIue8kyq0hV6WsE91SGY+GSj5mXeA67i2SrK8G5xUcfxLypTymH1up2q0z3Ov+kj5GbatiQB3TAa044NVUcrn1ykcmOKY3Qry60TpZ6Dh6Z/mXgw5H9eEzS1haO0ceBkTK907ReSUlTPX8Hpeniae0hzG8HtKeRH7vM/rTq2XHS0x1wMwP8QD/cOHpymHw+mmpOHptZh6EcmHETeat6608R1G6tTihO/mUPH9+M1RksipnnTxywPVHYwlDFNTa/u3zH3TNHh8SGAMudYNUlrXqUSA/EHst/NyPf8AOZGjRqUH2KiMvK4y8m3HymbJjcTZjyxyLtv6F8amUj4amamIprw2gT4LmflOCplLPVrD3qs3IWHiT/xGKOqaRTNPRjkzVIIq84IT2z5hir98IiEUCzKxJSLM5MZvGWw8YqYIGTZwiAZ3SWgBUUqwBB5zD6Z1SqUgep01E71ttOveBvI8M56wVjVSgDwkOKZ1hmlDY8nwdSlWXoqo2uF3zJHJic9od+cqtN+zgdE32c3F9sITmrWsdgneCLAjuE9O0xqbQrXbZKVD76Eg34Ejc37zmcbRuJwzddTUpjc9O5/rTevjmO+c1qg7Rs148yp9vvg8HxlJ6TlKisjDgwIPxjBrX3T37SWi8NjaezWQHkdzKfwneDMLpj2SVE62GYVF+61g3k24/CdI5E9zPPA1sYCmkv8AVHA9Jik5LmfPIfMnyjdTVHFL26TLbmD8Nm95oNV6tLDggnrnftdVr+BzAH685aU9Ksriwucq45PTMOQqgDcMpyo4lHh9OIR2h6x19MJzE89s9nSxsaIVXZtq+0xbPhwAk3D1gglHjNPIPeF/H6Sqr6bqN2EZvIgetopss327s1GlNNKqEk2AmBxmkA7lr53iMXoTGYg9YgDgovYfqZLwHs3rt2qqr5En5zoopbszyyPhdiE1fkZGqYkzaYT2YDLbrM3gAsuKWp2HpiwohjzfrH4xaRXU2eVtpB1OWY5SVR0mHtmUcZg7iDwIM32N1Pw7D+6Cnmt1+WUz+N1JX3X/AKh9RGuLCUix1f8AabVoEJiLuu4VF7Y/mXcw79/jN/8Ab6GPw5CMrX7LL7rjNSRw8N9rzxXHaCq0+G2vMbx5SswulKuGq7dJmpsN9srjkQciO4zvGWpUZZ49Ltdmeo06hVijizqbMO/95zW6rU+ozc2+Q/8As8vXXI19lqiAVAAC6ZB1/Eh3Ecwe63L1fVlLYamfvKG/q631lcGOsg63JeFerLiJJnYgmemeEdvCJ2oQQWpM5CExHoHZ285CAE4Z2EASRENTjtoWgFPitXqTsWK2Y72BIJsLC9t8iNoJl7D+TfqP0miKxJSQ4pnRZJLZmVxOGrJcqM7W7IdSDvymdxzYWodnEUgpHBlAHrPSjTkfE6PRxZ0VhyYA/OUeP0Z3h1Fbo8+o6o4FxdVX8rNb5xyjqVhgclB8ST8zLbSfs2w9S5p7dBjxpMQP6N3paVq+zqvTyp42p+ax+YM5uDNCzwfNE2nq7SHZCi3IKPpJA0SoG4fAymGhcdh979KOLEG//r+gixpquuRS/gw+tpTbc6U2vK7Lb+Fr90R2lgAOEp11lYb0Yeh+RnW1p/C3oRHYrpmXvRW4xosoO+ZTHa424fSZ86/IxttW4ZyKvYlRa3Z6NiUDCVGLwglJgtar8byw/jatObOsYtbEHFYSUuO0Urb1B8RNJUxqmQ6oB3SqbWx037MyC6DswCZXNrcLnKe8YOlsoo5AD0Fp5torChsRSH4wfTrfSenIMp6PS27bPH9o1FxijpMTeKiJuPIO2hC3jOSQWsIkmF5hPQFXnbxF4XgCzCJJheALnYidgHbQnLQgHbROxOwJgCdmc6OLnYA0UjdTAKw6wB8QDJM7eBZn8ZqpRfsgqeanL0MpMXqfUXs2Yd2R9D+s2xiektvnN44s7x6iceTzGrgipswIPIix+MbbR6HeinxAM2mt4T7Mzk2an1lPnmp8d3jaZHDYkEA85mnDSz0cWXxI2Rxoel/loPygTv8ABkO5fS4llTcGSlAlKOtlC2g17x5yLW0bs7mM07UpAxlDKKJUiu1cU/a6Y3i7f6WnpSTz7Qy7OJpn8VvUETfoZ6PS/lZ43tL86+A7aIZIq8CZrPLG9mEVsQkkFiREkRwicAmI9ATORdpzZkA4DCdKzhEA7eF4mEkCw0L3jd4q8A6TOhpy8SV5QBQa2RgTaNl7iIFe2RgEgPDakZqoiDiIBMYxt7ESG2MEYqYySDL+0rSwSmmHAO1VIYk7giMD6lrekzWDqWAifaFji2PRSTZaKkX5s73+Q9JDwuKtMuXuz1umpYy9pV5MpV5TUcSJKTETgaaLdcVE1HBlaKsX0nfJKuIumuzUVuTA+hE3NMzBDFZzbaPq7VNTzUH4Tb0r3R5XtGPaLJgMVsxCDOOBhN1nk0J6Mwi+lEItiidny+UQ724H0jwqRQeY6RttkU1xx+OU79oHOScjOdEv3R6CKGoY6cRBxAkl6KneoPkJETQlEVOkCna73qFf6CxX4RpY1IQ+MT7wPgQT6RNPFhs7EfzDZv4XzlhYbhFhJGknUiCFJ4/CdGGP3j6CP4jDk22W2SCDuBBHEEfUZxhnq7VhTyv2iwAtztJqiLscXD294xXRxh1r8BTt3s36SNiKmJHZWk3PrMD5XEi6J3JVTCX4mNtgL8T8IujiTbrZNy4eRvHw0WKIX8P/ABGIbR34vhLEjuvIz49FNmuviCB67osEJ9GtwYeYMZfRlS3uX8W+ezLVcWh3MPWOBl5xYPINa/ZppDE4o1kNADZVVXpG3LffemN5JjWG9nmkFHWpIT+GqhB9bT2YW5xYUc5DipHWGaUNjxw6pY5f+nc/ylG+TRB0Vil7WHrf0MfkJ7PadtOfgo7rrZco8SapUXtI48VYfMRB0kOdvGe2ssiYjBBt6A+IBkeCX/G+79zxv+JDnPRNWau1habd3yJH0k6toOkd9Cn501/Sdo0FpDZUBVG4AAAX32AnbBHTIzdXnWWFUPqbCJZ4ytQk5D9I+tIcZu2PK32G9o84R6y8vnCNRGllkBFARYtFACYkje5CBOxeyIbMtRWxM7ed2YbEmiLRy8Nqd2IbEUx2ObUNqd2J20UyLQi0RWohhYi4jpWGxIomyvXR4GQGXn9ZKo0LR8idAhQJcxGzB0BGcXEmTRWyBU0Yh92x7t3pODR4En2hsymkvqIX2Tvnfs55yX0c50caSdRF6JucNhuck9HEmnIonUMdacLNHWpGNOh5yCbEms3KR6jXNyI4ahEYr1we1LRdMrJWhYMYxLG2URSxyXtfwvJJN5qg0zJNNFX0tSEstmE62jlTLMRawhPNR6LFCLEIToijOwhCXKHYQhJAQhCAEIQgBCEIAQhCAEIQgBCEIAThhCQBDSPVhCc2dIkGpIuIhCCxnsX2x/MPnNNThCdsZwyioQhOxwP/2Q==">
            <a:hlinkClick r:id="rId2"/>
          </p:cNvPr>
          <p:cNvSpPr>
            <a:spLocks noChangeAspect="1" noChangeArrowheads="1"/>
          </p:cNvSpPr>
          <p:nvPr/>
        </p:nvSpPr>
        <p:spPr bwMode="auto">
          <a:xfrm>
            <a:off x="155575" y="-1790700"/>
            <a:ext cx="3743325" cy="37433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Snížená aktivace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= přechod mezi bdělostí a spánkem.</a:t>
            </a:r>
          </a:p>
          <a:p>
            <a:r>
              <a:rPr lang="cs-CZ" dirty="0" smtClean="0"/>
              <a:t>Před spánkem.</a:t>
            </a:r>
          </a:p>
          <a:p>
            <a:r>
              <a:rPr lang="cs-CZ" dirty="0" smtClean="0"/>
              <a:t>Po probuzení.</a:t>
            </a:r>
          </a:p>
          <a:p>
            <a:r>
              <a:rPr lang="cs-CZ" dirty="0" smtClean="0"/>
              <a:t>Při velké únavě.</a:t>
            </a:r>
          </a:p>
          <a:p>
            <a:pPr>
              <a:buNone/>
            </a:pPr>
            <a:r>
              <a:rPr lang="cs-CZ" b="1" dirty="0" smtClean="0"/>
              <a:t>Projevy:</a:t>
            </a:r>
          </a:p>
          <a:p>
            <a:pPr marL="514350" indent="-514350">
              <a:buAutoNum type="arabicPeriod"/>
            </a:pPr>
            <a:r>
              <a:rPr lang="cs-CZ" dirty="0" smtClean="0"/>
              <a:t>Pohyby jsou zpomalené.</a:t>
            </a:r>
          </a:p>
          <a:p>
            <a:pPr marL="514350" indent="-514350">
              <a:buAutoNum type="arabicPeriod"/>
            </a:pPr>
            <a:r>
              <a:rPr lang="cs-CZ" dirty="0" smtClean="0"/>
              <a:t>Pozornost je zhoršená. </a:t>
            </a:r>
          </a:p>
          <a:p>
            <a:pPr marL="514350" indent="-514350">
              <a:buNone/>
            </a:pPr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12290" name="AutoShape 2" descr="data:image/jpeg;base64,/9j/4AAQSkZJRgABAQAAAQABAAD/2wCEAAkGBhQSERUUEhQWFBQWFxgXFxgYGBQVFhgYFBQVFhYVFBIXHCYeFxkjGhQUHy8gJCcpLC0sFR4xNTAqNSYrLCkBCQoKBQUFDQUFDSkYEhgpKSkpKSkpKSkpKSkpKSkpKSkpKSkpKSkpKSkpKSkpKSkpKSkpKSkpKSkpKSkpKSkpKf/AABEIAKoBKAMBIgACEQEDEQH/xAAcAAABBQEBAQAAAAAAAAAAAAAAAwQFBgcBCAL/xABPEAABAwIEAwQFCAUIBwkBAAABAAIDBBEFEiExBkFRE2FxgQcikaGxMkJigpLB0fAUI1JUchUWM1OTotLhFzVDZIOy8TREo7PCw9Pi8gj/xAAUAQEAAAAAAAAAAAAAAAAAAAAA/8QAFBEBAAAAAAAAAAAAAAAAAAAAAP/aAAwDAQACEQMRAD8Aw1Cm8Gwb9ZSSzsvTTTiM62uGPjEgJGrdHhepKPgHD4RZlFT6czEx7vNzwSfag8gIXsObg6gf8qipj4wRf4Vg/pxho4aqOnpIIonMZnlMbct3SWysIGmjQHfXQZohCEAhCEAhCEAhCEAhCEAhCEAhCEAhCEAhCEAhCEAhCEAhCEAuhqVjgJ5XPT8VdeEfRZVV1nBmSL+sfo36o3d5IKVFAXbBXvhD0RVVZZxb2UR+e+4BH0W7u+Hetl4U9FFJR2cW9vKPnvAsD9Fmw87lXUNQVDhX0ZUlCAWs7WUf7R4BsfoN2b8e9WwtSmVM6KvEhIyuFr62OWwNvlbX02QOrLuVfYCEHyGoX2uIPLNLT58ProB8ulljq4+uUnsZbeRjd5L0jgmKNqKaGUO+XGx5+uxriPaV514QkBroGv0ZWwOppL9ZGOh90kbXea1T0V1ObDmxSaPgdJTvF9R2bzYeTXt9iC+ukaCf1oFtx06ryHxPjDqqrnncbmSRzvK9mgdwaGjyXpPiVoigqHBxuyKRwIOvqxO179vcvLCAQhCAQhCAQhCAQlBA617addl8OaRug4hCEAhC6g4hKMI6XX0MvMFAlZBCnsFqaZpHalzfq5vgpLiyqo5Kdn6PJmka/Yte05S033Ftw1BTkIXQEHF1fYavsMQIISxiXz2SD4ATyko767Aak93VfFPSklSktMeycGakC58ByQWv0R8ItxCrcXC1NAA5/WRzickd+QNiTbk23NekooQ0BrQAALADQADYALIP/wCb5m/o1W0fLErHH+FzCG+9rlsSAshCEAUyEN3AO5NNrXAvsTbzHvT1cyi9+aBOkiLWNaTcgAX8EsuIQdXEIQeSzKew7SPR0MrJ2dwltm9ksTB9da7wlOP5QrGt+RUshrordJ2Wl/vn3LFMJzNlfA75zZIbfSvmZ/4rG+1aJwRivq4ZNfVhnw+Q9zh21Pf2keSC/wDEOHiSlnby7GW39m4gX532XmBeuKlmY30IcBp46FeUMSpxHNIwahr3tHg1xA+CBshCEAhCEAn+BUgknY13yb6pgnmFT5JWnoQgtdXTwvL+jQfd0VTp3Auyu+QSfLvCsMDbySRftXAPcdWn2EKP/kkxVGU7tF3De19vdr5oIV4sTzXynlVGNdLapo4WQcXW7oC+uz189EFiwrDxIAbAqYh4MB1tfmk+H4rNFuQV8oXjLtyugorMEaCW2BFudre9RdJgDZKuGGZwjbI/I5zQxpaCLhxvZttRc9Lq+V+GAu0J8RyPJULHap3bxseAJG+o7L8ktc62UcwCC7T6VkHanhp9OGTxSCWJ1SYYjl9aTJZweYTcWdfQG9+irz4SCRsQbFp0II3FlrMEJkdhEIAGatfIWg6fqntJP2brRuLPR9T4gCZoWiXlMw5ZR0ubWf4Ov3WQeX2lLtCt/F/ouq6HM/KainH+1YPWaOskepaO/Ud4VNA6G49/sQK5brjm23XBU8hulYY7m51KBWkhLu4e/wAyrTg9OG2FtOah6Nqn6DdBZ+CKJ2H1n6TAC6mlGSojGrmAm4ka35wadbb2LrLb45A4AggggEEagg6gg8wsi4cqcpButOw14yAs+TzYOR5lg/8AT7O8JFC4x4IuNQV1AIQuoOIXVxAIXVxB5F4xiMNZ2jNM+WVp7+f95t/NTGB1uWOujb80w10PcYXhxt/wpCPJN+KYu1ooZhvGcjvBw094HtUbgVUBLTuOzg+nf4OBAv5SN+yg9K4fiGeJrxazmtI8HNDh7iF5i4zoOxr6qPk2Z9v4XOLm+4hbF6PMSe6kja52sJdEddjGbDT+Gyz30vU7f0xsrCD2rBmtyfGchuP4ciCioQhAIQhALrTZcQgs+DTiQtPz2f3hyHiPgnWORGASPb6zpnZw48mnkPDUeSqUE5Ybg2Kt1NizamHs32DxfIdtSNQe42HxQV2is82cbE8ybBJYhSFjtVIQ8MvdmFi1w1bcXa7uDxslMVpyymY2T+kDjzv6ttvaggF9NdZfK6EF64Nqb+o7XkCO4/5q6iEsIHzdvxVI9H0zRNqbG9j5nQDvWqHD8w31sD7r38LoGsWCudq2/eFUMZ9Hc1RUjK4NF817a2vf3LWMHjsPj180w4jxuKAPDHNdPlcGRts55JaS31RqNbe1BVOD6aOjrs0r3TuaHMYSABF2h9Z0bBpcjQnoStha6+oN76rD8HwOdrWVLiXMe6xNiC1wJBDgfArYMHnaYmkPDgBuEEiFmnHfoVhq80tJlp6g6kbQyHvaPkOPUadRzWktudh5n8ErHH1dc/nkg8eY3gc1LM6GpjMUreuxHJwcNHA9RomsMxabFeq+OODqetiAnZe2gcNHszbFruWtu7XVYLxz6LqjDvX/AKelO0rRYtvsJG/MPfsfcgh6OUFTdFLsqdTzFmoNx+dCOSsGH1odZBesJq7WWgcP4zltrosow+osrThtfZBrcb7+uzW/ym9e8dHfHn1DiOQOFxt+dCORVPwbGsttdFZ2yZhnj1PMbB3dfkeh9vcDxCRp6gPFx4EHQgjdrhyISqDqELiDjnWQu2Qg8t4F+vpJYTqXNNv4hqPeAqjTPOR45tLXjxabH3Ov9VWjAWGmqpIXbxyPjPix5afgoXFqURVj2nRrnH7Mo+7N7kGg+j+tBlqI+UjGVDR/E2zx4ZrJh6SOHw6IVEZcXNfZ7LgjLl0kA3voAd+XRRfBlWWSUz729aSlf9cZ47917+xSvGDapwLBIwRu3J0fax0uOtyLAc7IMyQuuC4gEIQgEIQgF9xylpuDZfCdwUlyEExhHFjo9Hi4U3xSIKij7dvqyMLR/GHECxH7Qve/cVX34eGtuAoaSR3ySTYG9rm1+tkCS6FxdQTnD1TkeCNz6v58lsOE46Mutj+bCyxnAYNS87D36q7YfVZXAd3wNx9/tQa3hlcCw25XGvOx38Nj5rG6jEbYzM6TbtW/ZAAHuCu1FjzImF0jg1rRqddrXuqXxBhhxB7qqha5zwAXNtZzh3N5nu3QbNPVtniyw5SyQXeBYjM1zSC3o52XW+1h1Urw8xhivGAATryseenJYXwTxXLHII35mEGzg4EEeRW5YNUNsHN2Ns3nzQTbY+q+7IC6gRq4szHDqNPEaj3gJtQ5ZYi1wDmkFpBAILSNnNO43T5RdA7JM+PlqR/zD3E+xBjvpK9C7os1ThzS6PUyQC5c0bkxj57fo7jlflkkExabt0tuPw6he0VknpW9D4qM1XQtDZ9XSRDQS8y5g5Sd2zvHcMxwfFg7QnVWmiqVljZXMdY3a4GxB01G4I5HuVpwPHwbB26DTMPrtlasHxktI6LN6KrVgoa1Bpg9b9bF8q1nN2DwNgejhyPkdNndNVNkbmadNjyII0LXDkQdwqlg2MZSOinp8w/XQDM7TtI9B2gAtdpOglA2J0PyTyLQlF1IUdW2Vgew3a7Y+4gjcEG4IOoIISxKDhcuptUAutbQ3uPLkuoPOHpDj7HHKoCwDnMk0sP6SJjidOpJULxrT3MMo+cCw+I1HxPsU16Z32xpx6xw/wDlBNK2lNRROa0Fz2EOaALk20NgO4lBDYVUaSjujqG9zonjNbyc/wBifcfYo79Is0kWZoddWvALTbrZxHtURhbwJYr/ACSTG7+GUEfFzvYpLH6Yy0UVQ9wzxO/RSNS5xZmIuega3cm+oQVNCEIBCEIBCEIBSmGakKLUzgjLlBOVdP8Aq79ypsx1K0GthPYEjcBUCbdAkl6ZlzsSkgE7pxfc2HRBP4cG2A26j2KXgA+V+dbfcoXDGeXeNTqpZsultOQHcgYcU1rnsIbtz77bp16N+N20UlpPkkWv09qZ4pO3L1028FXI4szr29UWLrbAXtc9Bcj2oPQb6ulry5zi12YaODQ17SAACCL66ed1JYPhc9Ppm7WE89ns/iadD4j2BU/CuD4nxRTUk/ZvIbmjN3svbUhw1Z3g3CtFNjclORHUCwcNHjVjvB3I9xQXzD5y5ovqR7+hTpQWEVGlxty8FLOrGgXJAQLqCxabs6mN3Jw1P8Jsfc4KRNcOoVb4oqBlY4EktdbY7PBG9+oCC4BCiMOxUGNl3AGwBB6jQ6qUbMDsboMv9LfoobVtdVUrQ2oAu9o0EoHMj9sdea89OzMcQbtcDYg6EEciF7OqK9rR1WAeljhuJ0onhGUyEgixAzDv7/cgrPD/ABJs1581d6KtWOOaWmx0IVj4f4lLSGvOnIoNeoa1W3BcXtYE6LMcPxC9jdWTDq7ZBeK/NTuNTA0vjdrURN1JAFu3ibzkA+U354HUC8vT1jJY2yRuD2PALXNIIIOxBUDgmL8idEzxIuw15qI7uoZHZp4wLmne461ETf6snV7BtfMOdwsdWNBfZu3I7b3CEpHK2VoIs5rhcOGoIIBuOtx06oQeYfTBWZ8Xnsb5Ozj6axwsDvfdL8K1GZuU7OaR7Qq7UVra2slkncWGeR7g7drHPcS0PvqWagEjUDXW1k+4akLHlrtHNdYjoQbEIIuqqH5ntkOZ7SdT8omN25dudM2pTvFJXPY8D5Je2e19P1sdnG3c4W80pxRB2dWXfNeGv9os771I4bhDjRPna5rXxAs1cLlufM20drm5vY6jQ9LIKYVxdPVcQCEIQCEIQCnMB3Cg1PcPjUILtJHeE+B8Fm9ezK8rTM3qW6/53We45DllIvsf+iBkxoNkrBe+n577Jr2iWhm7hv05oJ2me4bn37p26Q5enwHmmFNP6uhv3fnlzTtswtq7nz00ueXcgSmpS4bHL7FaOBcIa1j5JGtLH5gQ4XDmtsC3Lz1d+bKEpHNc4WB159fLmp6KsywsaNhnB+s8n8EDZ7nUjzJSvLWlxvFc2A+i4m/kfar7wnxrFUNtLa+xa61j4grNsRfp5ptVO7KKN7fVfd3rddRYHr/mg3+lDWEGPRnMDYX2IHIcrJzik4YwHkSB11sVT/R9jfbw5X63FjqfjyVvqYmhoa+zm/SsduqCLOLs6+5ROM1gfG4NuTy05jUe8KcdQwfsM9ybuwunJ0Y32kfAoI7CcTAaQ+zSNrk8x+KUoeJJI3Ozdi5pOl3tv8fDdKS4RTfsDyc78VG1+D0vNgaP2i9w92ZBYG8Za6thOnJ7T96p/pIxj9Ip7CKMEEHMC0uFuQ15g+5RGKUkINoW5yeYdJYeZNk1xDhgmG7ZB2m5bm08ASgzyppO0BPzh7+5RLmkGx0IU21r2vIadTodLqxz8Hslp9i2YC4dY5T9Bw6d/JBAcP8AERjIa8+r8FomG4gCAQbhY/U0zo3lj2lrmmxB0IKm+HeIjEQ159U+5BtuG12yuOE4oCMrtQdNdRryI6LLMKxAEAg6K1YdW96CREhwmQRn/V0zrRu/dJHnSJx5QuJ9U/NJtsQhTVLMyeJ0MzQ9j2lrmu1BaRYgoQeU8A4aqayTJSwvmcLE5Ro0HYvcdGjxK1LBfQjWZzJUTQRFxJLQXSO5fsi3vWjxSUmC0jYYm6Dc6Znvtq6R3Nx92gFgqZ6RfSJeipaiE5ZHTO9XNYmMNeJASNbZsmvVBXeIuBXz1EdPHI2OobmaGzgRtlYf6qVpex5GxbcHXZPOHeDpo4ZIpo2yukF6d8U0crQ9oscsbX3HrWucp312Cy2u4hnlqDUGRwk7TtQQbWeLWc22x9Vuo6BJR4hISLvdZrjILG1nOtdzehNht07kDvibB30kop5GhsjGtLxe5DnjNr0Ni3RQ6Wq6t8r3PkcXPcbuJNySepKRQCF0BfbYSg+WtXXMT6npV2spbBBGqfwLdQCsGAt1QXWjJI15fk6KicVW7c2V9pjZveqDxUf150sbC/mghwvoSL4QgcisdYAH3fevuIZna+dk2YU5oZcpvv08e/uQXPCoGMiLtBlv0Oux89/aloJLxa8ySPh9xVYkxb1mseSWX9e2lzvbTkCbd9lMfyi1w9W1uXggUe/MQE44lpbU8Y6E3+t/+UypZPXB/OiU4jxD1A2/T8+9BZPRTUOZKWkm29jt5FXbH+OKaOsbSyv7N+Rrg539GS8mzS/5rrAG5FtRqFTvRfLme0O9u35KqXph/wBbz9wiA8OwjQbLK/kmksqS4Wla+hpTJI0P/R475netYghpOvQe5PnwRf1jPtIGFXLr5KPqXBzSDrdS81PHuXt1+kouuDGkAevf9k3t4oGD4Y2s+SwBoOttRc3JJKrUnGlI0kBskrr2AY1rQfruuf7q+fSLieVkcEZ9aQZn2N7NvYNNupB9irlFR9mPVIudzz/6ILPBxq7eOgb3dpM7X7AYpCl9IE2V73UEDmM+VaacHQXNryG+ipks5HipXhepa8zMOzgN++7D/wAwQOsYraTFY3ZKd1LWNHqHtTJHKBuxxcLg9D9yzyWItJa4EEGxB0II5FWGibKxx3dkNzbUi2viNileJxFJGJhpJcA94IO/hbdAhw3xKYXBrzdvwWn4XiYIBB0WHKxcNcTGEhjzdh9yDeMNxDvXVVcKxUEAg3BQgqXFPFxqwQ1vrXs0DUkuNrHvFxb/ADUTjuBxlgIqu0mY0NMeSzBbdkUuY5iDfUtAJuqzNUk7aX180k2UjZB8lvJF0oag3B2I1BGh02SZKAuuIQgWpWgu1U3Dh+qh6bszo+7e/f2hWCigkisWESs5AnQ/wv5HuKB7BheiaYlSeqeqsmGVLJQQ3R4+Ux2jx4jmO8aJLE8PuCUGbubY2VlwGNQ1TTWefFWnh+m0CCw0p0ConGTLVJ72g/Efcr9BEALKkccRWmaerfvP4oK2hCEHQl4zbbU+SQX3GDdBOfze7am7aAh0jLiaG95QAL9sxm74yL5gLlpaSdNRDQVRb4KSe97GBzC5j4nZg9pLXDMRc5hrcOy+1R9ZiEkri+R2Zzjck2uT1PU96Caoa0Zbpli1dmk02UaycjwXAwnbVBqvo0qwHtJsqf6SMRFRilS9mozhg7+zY2PTzaVFU2OTRCzDl035pbAKf9a15dlINwdCf4hcaHmD11QaCCIszC5rjGIoWgWsBBE1jgSNz2naapvJiY5gppi9K6PI8gZJWhzTqeQDmkn5wO/W4PNRpqQgtdRV/qw4Hko44vr3qN/ll1raEeCQNYOiBnG109c8lgfkF8t8twAALHrrdTIjpwbPZJE7o7QeRIsVX53ls3aMLgHCxLdwRsbcx3J7T8VPHqyhkrejvUPseAEElU0EGVxDnXsbaAjbu5KsU1Tkfdp1srAw08v9G50Ljy0LfiR71EV2DuiLToWk2u2/TpyQT9TSNDe1cc75GkjIcuVrgXevbUnW3RUKSpJFjsrDX1BiYLetmYALjYZbHwNz7lWEAhCUggc9wa0FzibADclBP8McSGJwY8ktO3chfAq2UWkRD6nnLu2LqIuRf9Ply6riCBJXEIQCEIQCEIQCdUOIviN2HxB1afEJqhBeMLq4qu27JW6jKbPb3xu+cO73c1NPrHxttUDMzYTNGn/GYPkH6Q9XwWYwTuY4OaSHA3BGhBHMK7UPpFblHbRHNsXMtZ3eWHY+BQIYxhHrBzdQeY2PfdTOBU9hsos8S0g1izNZuYnNsB1MRBIafonQ9yuOB9lNHnic1wty3Hc5u4PigbS7qpcZUuaRvIBhLjroLkjbmbWVwld+syqu8VcOPMoe+opomPaOzEpfchuhNxGRe9+el+9BR5co0BDtN7EeWuqTDfw5klWL+bI/fKD7bh/7a6OGf97w/wDtf/ogrgj7/u9qWp7B2moB0uNfG19FP/zW/wB7w7+2H+FdbwqeVVh39u38EFz4Nw+A4RiE8waXSRyxMJt6oYzPcX5mQN+wFkRVkx6CWGnjZ28MjMzwRBIJGgnKRntsT61uoaVWkAhCEHVIYZOb2CjkrHOW7ad/NBbqvHM8eSwswtAPMkNsQTzAJPv7lFOr0pwrTCftIbtD3gdmXaNDg4EX6AjMPO6k/wCZk37xQ/2p+5qCH/TggVo6qZ/mVL+80P8AaP8AuYu/zGl/eaL7Ux+EaCCNSOqQlN/kkjw2+zsrG/geX95pPLt//iTd/Bso2mgPgJvvjQVt2bo0/VA+Fl8Cotyt4F4+9TcvDEw+cw+DZf8AAmsnD0vS/wBSX/Cgi5Jif+pPxKTTyXCZG/Mcfqv+8Ju6ncN2keIIQfDWkmw1JUk6fsGljP6Qiz3j5o5safiU2if2Yv8APO30R18U2JQcQhCAQhCAQhCAQhCAQhCAQhCDqeYRi0lNK2SN1iN+jhza4cwUzavqXcoNMwzGI55QczWvOpbm35nKTv4b+I1V3HFDKR8DhIx9POMmYFpYydoGaKUi4aSC1zXnbUO9Wxb5/JtqN7BXfEGj+R5Tz/SqV31nU0mZ3ieZ5oNDxz0ovpZTHLAw82uto4bXF+8EEciFHf6ZWH/u8X2QobHBnwCle/1nh8YDjq4A9u0gOOoFmMHgwdAqC1BrLfTGz93j+yPwSn+mBn7rF9kfgspj/H4J1HsgtPpG40bW0OQQsjLZ43XaAN2TDcfnVZarViH/AGWXxj/5iqqgEIQgEIQgeYVWmKVr2mxaQQe8G4XoFnpBmcGuayOzmhw3+cAfvXnRm60jCXn9Hh1P9H97kGgu49n/AGY/ekjx9UH+rHtVIe89V8Zj1QXN3HtRzMdvA/ikJONZjv2fvVMe5NZXnqUFyl4sed8n95NJOICf2PaVSqiQ9T7Uwnmd1PtKC71GI33Dftf5KuY/Vsa3YXPQ3sOv3earz53ftH2lNpnkjUk6/igRkfc3T7C8HfNctGg05b9NVHr6zHqgkqzC2RGz3gu/ZaQbfxO2HhqUKLQg/9k=">
            <a:hlinkClick r:id="rId2"/>
          </p:cNvPr>
          <p:cNvSpPr>
            <a:spLocks noChangeAspect="1" noChangeArrowheads="1"/>
          </p:cNvSpPr>
          <p:nvPr/>
        </p:nvSpPr>
        <p:spPr bwMode="auto">
          <a:xfrm>
            <a:off x="155575" y="-1477963"/>
            <a:ext cx="5372100" cy="30861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292" name="AutoShape 4" descr="data:image/jpeg;base64,/9j/4AAQSkZJRgABAQAAAQABAAD/2wCEAAkGBhQSERUUEhQWFBQWFxgXFxgYGBQVFhgYFBQVFhYVFBIXHCYeFxkjGhQUHy8gJCcpLC0sFR4xNTAqNSYrLCkBCQoKBQUFDQUFDSkYEhgpKSkpKSkpKSkpKSkpKSkpKSkpKSkpKSkpKSkpKSkpKSkpKSkpKSkpKSkpKSkpKSkpKf/AABEIAKoBKAMBIgACEQEDEQH/xAAcAAABBQEBAQAAAAAAAAAAAAAAAwQFBgcBCAL/xABPEAABAwIEAwQFCAUIBwkBAAABAAIDBBEFEiExBkFRE2FxgQcikaGxMkJigpLB0fAUI1JUchUWM1OTotLhFzVDZIOy8TREo7PCw9Pi8gj/xAAUAQEAAAAAAAAAAAAAAAAAAAAA/8QAFBEBAAAAAAAAAAAAAAAAAAAAAP/aAAwDAQACEQMRAD8Aw1Cm8Gwb9ZSSzsvTTTiM62uGPjEgJGrdHhepKPgHD4RZlFT6czEx7vNzwSfag8gIXsObg6gf8qipj4wRf4Vg/pxho4aqOnpIIonMZnlMbct3SWysIGmjQHfXQZohCEAhCEAhCEAhCEAhCEAhCEAhCEAhCEAhCEAhCEAhCEAhCEAuhqVjgJ5XPT8VdeEfRZVV1nBmSL+sfo36o3d5IKVFAXbBXvhD0RVVZZxb2UR+e+4BH0W7u+Hetl4U9FFJR2cW9vKPnvAsD9Fmw87lXUNQVDhX0ZUlCAWs7WUf7R4BsfoN2b8e9WwtSmVM6KvEhIyuFr62OWwNvlbX02QOrLuVfYCEHyGoX2uIPLNLT58ProB8ulljq4+uUnsZbeRjd5L0jgmKNqKaGUO+XGx5+uxriPaV514QkBroGv0ZWwOppL9ZGOh90kbXea1T0V1ObDmxSaPgdJTvF9R2bzYeTXt9iC+ukaCf1oFtx06ryHxPjDqqrnncbmSRzvK9mgdwaGjyXpPiVoigqHBxuyKRwIOvqxO179vcvLCAQhCAQhCAQhCAQlBA617addl8OaRug4hCEAhC6g4hKMI6XX0MvMFAlZBCnsFqaZpHalzfq5vgpLiyqo5Kdn6PJmka/Yte05S033Ftw1BTkIXQEHF1fYavsMQIISxiXz2SD4ATyko767Aak93VfFPSklSktMeycGakC58ByQWv0R8ItxCrcXC1NAA5/WRzickd+QNiTbk23NekooQ0BrQAALADQADYALIP/wCb5m/o1W0fLErHH+FzCG+9rlsSAshCEAUyEN3AO5NNrXAvsTbzHvT1cyi9+aBOkiLWNaTcgAX8EsuIQdXEIQeSzKew7SPR0MrJ2dwltm9ksTB9da7wlOP5QrGt+RUshrordJ2Wl/vn3LFMJzNlfA75zZIbfSvmZ/4rG+1aJwRivq4ZNfVhnw+Q9zh21Pf2keSC/wDEOHiSlnby7GW39m4gX532XmBeuKlmY30IcBp46FeUMSpxHNIwahr3tHg1xA+CBshCEAhCEAn+BUgknY13yb6pgnmFT5JWnoQgtdXTwvL+jQfd0VTp3Auyu+QSfLvCsMDbySRftXAPcdWn2EKP/kkxVGU7tF3De19vdr5oIV4sTzXynlVGNdLapo4WQcXW7oC+uz189EFiwrDxIAbAqYh4MB1tfmk+H4rNFuQV8oXjLtyugorMEaCW2BFudre9RdJgDZKuGGZwjbI/I5zQxpaCLhxvZttRc9Lq+V+GAu0J8RyPJULHap3bxseAJG+o7L8ktc62UcwCC7T6VkHanhp9OGTxSCWJ1SYYjl9aTJZweYTcWdfQG9+irz4SCRsQbFp0II3FlrMEJkdhEIAGatfIWg6fqntJP2brRuLPR9T4gCZoWiXlMw5ZR0ubWf4Ov3WQeX2lLtCt/F/ouq6HM/KainH+1YPWaOskepaO/Ud4VNA6G49/sQK5brjm23XBU8hulYY7m51KBWkhLu4e/wAyrTg9OG2FtOah6Nqn6DdBZ+CKJ2H1n6TAC6mlGSojGrmAm4ka35wadbb2LrLb45A4AggggEEagg6gg8wsi4cqcpButOw14yAs+TzYOR5lg/8AT7O8JFC4x4IuNQV1AIQuoOIXVxAIXVxB5F4xiMNZ2jNM+WVp7+f95t/NTGB1uWOujb80w10PcYXhxt/wpCPJN+KYu1ooZhvGcjvBw094HtUbgVUBLTuOzg+nf4OBAv5SN+yg9K4fiGeJrxazmtI8HNDh7iF5i4zoOxr6qPk2Z9v4XOLm+4hbF6PMSe6kja52sJdEddjGbDT+Gyz30vU7f0xsrCD2rBmtyfGchuP4ciCioQhAIQhALrTZcQgs+DTiQtPz2f3hyHiPgnWORGASPb6zpnZw48mnkPDUeSqUE5Ybg2Kt1NizamHs32DxfIdtSNQe42HxQV2is82cbE8ybBJYhSFjtVIQ8MvdmFi1w1bcXa7uDxslMVpyymY2T+kDjzv6ttvaggF9NdZfK6EF64Nqb+o7XkCO4/5q6iEsIHzdvxVI9H0zRNqbG9j5nQDvWqHD8w31sD7r38LoGsWCudq2/eFUMZ9Hc1RUjK4NF817a2vf3LWMHjsPj180w4jxuKAPDHNdPlcGRts55JaS31RqNbe1BVOD6aOjrs0r3TuaHMYSABF2h9Z0bBpcjQnoStha6+oN76rD8HwOdrWVLiXMe6xNiC1wJBDgfArYMHnaYmkPDgBuEEiFmnHfoVhq80tJlp6g6kbQyHvaPkOPUadRzWktudh5n8ErHH1dc/nkg8eY3gc1LM6GpjMUreuxHJwcNHA9RomsMxabFeq+OODqetiAnZe2gcNHszbFruWtu7XVYLxz6LqjDvX/AKelO0rRYtvsJG/MPfsfcgh6OUFTdFLsqdTzFmoNx+dCOSsGH1odZBesJq7WWgcP4zltrosow+osrThtfZBrcb7+uzW/ym9e8dHfHn1DiOQOFxt+dCORVPwbGsttdFZ2yZhnj1PMbB3dfkeh9vcDxCRp6gPFx4EHQgjdrhyISqDqELiDjnWQu2Qg8t4F+vpJYTqXNNv4hqPeAqjTPOR45tLXjxabH3Ov9VWjAWGmqpIXbxyPjPix5afgoXFqURVj2nRrnH7Mo+7N7kGg+j+tBlqI+UjGVDR/E2zx4ZrJh6SOHw6IVEZcXNfZ7LgjLl0kA3voAd+XRRfBlWWSUz729aSlf9cZ47917+xSvGDapwLBIwRu3J0fax0uOtyLAc7IMyQuuC4gEIQgEIQgF9xylpuDZfCdwUlyEExhHFjo9Hi4U3xSIKij7dvqyMLR/GHECxH7Qve/cVX34eGtuAoaSR3ySTYG9rm1+tkCS6FxdQTnD1TkeCNz6v58lsOE46Mutj+bCyxnAYNS87D36q7YfVZXAd3wNx9/tQa3hlcCw25XGvOx38Nj5rG6jEbYzM6TbtW/ZAAHuCu1FjzImF0jg1rRqddrXuqXxBhhxB7qqha5zwAXNtZzh3N5nu3QbNPVtniyw5SyQXeBYjM1zSC3o52XW+1h1Urw8xhivGAATryseenJYXwTxXLHII35mEGzg4EEeRW5YNUNsHN2Ns3nzQTbY+q+7IC6gRq4szHDqNPEaj3gJtQ5ZYi1wDmkFpBAILSNnNO43T5RdA7JM+PlqR/zD3E+xBjvpK9C7os1ThzS6PUyQC5c0bkxj57fo7jlflkkExabt0tuPw6he0VknpW9D4qM1XQtDZ9XSRDQS8y5g5Sd2zvHcMxwfFg7QnVWmiqVljZXMdY3a4GxB01G4I5HuVpwPHwbB26DTMPrtlasHxktI6LN6KrVgoa1Bpg9b9bF8q1nN2DwNgejhyPkdNndNVNkbmadNjyII0LXDkQdwqlg2MZSOinp8w/XQDM7TtI9B2gAtdpOglA2J0PyTyLQlF1IUdW2Vgew3a7Y+4gjcEG4IOoIISxKDhcuptUAutbQ3uPLkuoPOHpDj7HHKoCwDnMk0sP6SJjidOpJULxrT3MMo+cCw+I1HxPsU16Z32xpx6xw/wDlBNK2lNRROa0Fz2EOaALk20NgO4lBDYVUaSjujqG9zonjNbyc/wBifcfYo79Is0kWZoddWvALTbrZxHtURhbwJYr/ACSTG7+GUEfFzvYpLH6Yy0UVQ9wzxO/RSNS5xZmIuega3cm+oQVNCEIBCEIBCEIBSmGakKLUzgjLlBOVdP8Aq79ypsx1K0GthPYEjcBUCbdAkl6ZlzsSkgE7pxfc2HRBP4cG2A26j2KXgA+V+dbfcoXDGeXeNTqpZsultOQHcgYcU1rnsIbtz77bp16N+N20UlpPkkWv09qZ4pO3L1028FXI4szr29UWLrbAXtc9Bcj2oPQb6ulry5zi12YaODQ17SAACCL66ed1JYPhc9Ppm7WE89ns/iadD4j2BU/CuD4nxRTUk/ZvIbmjN3svbUhw1Z3g3CtFNjclORHUCwcNHjVjvB3I9xQXzD5y5ovqR7+hTpQWEVGlxty8FLOrGgXJAQLqCxabs6mN3Jw1P8Jsfc4KRNcOoVb4oqBlY4EktdbY7PBG9+oCC4BCiMOxUGNl3AGwBB6jQ6qUbMDsboMv9LfoobVtdVUrQ2oAu9o0EoHMj9sdea89OzMcQbtcDYg6EEciF7OqK9rR1WAeljhuJ0onhGUyEgixAzDv7/cgrPD/ABJs1581d6KtWOOaWmx0IVj4f4lLSGvOnIoNeoa1W3BcXtYE6LMcPxC9jdWTDq7ZBeK/NTuNTA0vjdrURN1JAFu3ibzkA+U354HUC8vT1jJY2yRuD2PALXNIIIOxBUDgmL8idEzxIuw15qI7uoZHZp4wLmne461ETf6snV7BtfMOdwsdWNBfZu3I7b3CEpHK2VoIs5rhcOGoIIBuOtx06oQeYfTBWZ8Xnsb5Ozj6axwsDvfdL8K1GZuU7OaR7Qq7UVra2slkncWGeR7g7drHPcS0PvqWagEjUDXW1k+4akLHlrtHNdYjoQbEIIuqqH5ntkOZ7SdT8omN25dudM2pTvFJXPY8D5Je2e19P1sdnG3c4W80pxRB2dWXfNeGv9os771I4bhDjRPna5rXxAs1cLlufM20drm5vY6jQ9LIKYVxdPVcQCEIQCEIQCnMB3Cg1PcPjUILtJHeE+B8Fm9ezK8rTM3qW6/53We45DllIvsf+iBkxoNkrBe+n577Jr2iWhm7hv05oJ2me4bn37p26Q5enwHmmFNP6uhv3fnlzTtswtq7nz00ueXcgSmpS4bHL7FaOBcIa1j5JGtLH5gQ4XDmtsC3Lz1d+bKEpHNc4WB159fLmp6KsywsaNhnB+s8n8EDZ7nUjzJSvLWlxvFc2A+i4m/kfar7wnxrFUNtLa+xa61j4grNsRfp5ptVO7KKN7fVfd3rddRYHr/mg3+lDWEGPRnMDYX2IHIcrJzik4YwHkSB11sVT/R9jfbw5X63FjqfjyVvqYmhoa+zm/SsduqCLOLs6+5ROM1gfG4NuTy05jUe8KcdQwfsM9ybuwunJ0Y32kfAoI7CcTAaQ+zSNrk8x+KUoeJJI3Ozdi5pOl3tv8fDdKS4RTfsDyc78VG1+D0vNgaP2i9w92ZBYG8Za6thOnJ7T96p/pIxj9Ip7CKMEEHMC0uFuQ15g+5RGKUkINoW5yeYdJYeZNk1xDhgmG7ZB2m5bm08ASgzyppO0BPzh7+5RLmkGx0IU21r2vIadTodLqxz8Hslp9i2YC4dY5T9Bw6d/JBAcP8AERjIa8+r8FomG4gCAQbhY/U0zo3lj2lrmmxB0IKm+HeIjEQ159U+5BtuG12yuOE4oCMrtQdNdRryI6LLMKxAEAg6K1YdW96CREhwmQRn/V0zrRu/dJHnSJx5QuJ9U/NJtsQhTVLMyeJ0MzQ9j2lrmu1BaRYgoQeU8A4aqayTJSwvmcLE5Ro0HYvcdGjxK1LBfQjWZzJUTQRFxJLQXSO5fsi3vWjxSUmC0jYYm6Dc6Znvtq6R3Nx92gFgqZ6RfSJeipaiE5ZHTO9XNYmMNeJASNbZsmvVBXeIuBXz1EdPHI2OobmaGzgRtlYf6qVpex5GxbcHXZPOHeDpo4ZIpo2yukF6d8U0crQ9oscsbX3HrWucp312Cy2u4hnlqDUGRwk7TtQQbWeLWc22x9Vuo6BJR4hISLvdZrjILG1nOtdzehNht07kDvibB30kop5GhsjGtLxe5DnjNr0Ni3RQ6Wq6t8r3PkcXPcbuJNySepKRQCF0BfbYSg+WtXXMT6npV2spbBBGqfwLdQCsGAt1QXWjJI15fk6KicVW7c2V9pjZveqDxUf150sbC/mghwvoSL4QgcisdYAH3fevuIZna+dk2YU5oZcpvv08e/uQXPCoGMiLtBlv0Oux89/aloJLxa8ySPh9xVYkxb1mseSWX9e2lzvbTkCbd9lMfyi1w9W1uXggUe/MQE44lpbU8Y6E3+t/+UypZPXB/OiU4jxD1A2/T8+9BZPRTUOZKWkm29jt5FXbH+OKaOsbSyv7N+Rrg539GS8mzS/5rrAG5FtRqFTvRfLme0O9u35KqXph/wBbz9wiA8OwjQbLK/kmksqS4Wla+hpTJI0P/R475netYghpOvQe5PnwRf1jPtIGFXLr5KPqXBzSDrdS81PHuXt1+kouuDGkAevf9k3t4oGD4Y2s+SwBoOttRc3JJKrUnGlI0kBskrr2AY1rQfruuf7q+fSLieVkcEZ9aQZn2N7NvYNNupB9irlFR9mPVIudzz/6ILPBxq7eOgb3dpM7X7AYpCl9IE2V73UEDmM+VaacHQXNryG+ipks5HipXhepa8zMOzgN++7D/wAwQOsYraTFY3ZKd1LWNHqHtTJHKBuxxcLg9D9yzyWItJa4EEGxB0II5FWGibKxx3dkNzbUi2viNileJxFJGJhpJcA94IO/hbdAhw3xKYXBrzdvwWn4XiYIBB0WHKxcNcTGEhjzdh9yDeMNxDvXVVcKxUEAg3BQgqXFPFxqwQ1vrXs0DUkuNrHvFxb/ADUTjuBxlgIqu0mY0NMeSzBbdkUuY5iDfUtAJuqzNUk7aX180k2UjZB8lvJF0oag3B2I1BGh02SZKAuuIQgWpWgu1U3Dh+qh6bszo+7e/f2hWCigkisWESs5AnQ/wv5HuKB7BheiaYlSeqeqsmGVLJQQ3R4+Ux2jx4jmO8aJLE8PuCUGbubY2VlwGNQ1TTWefFWnh+m0CCw0p0ConGTLVJ72g/Efcr9BEALKkccRWmaerfvP4oK2hCEHQl4zbbU+SQX3GDdBOfze7am7aAh0jLiaG95QAL9sxm74yL5gLlpaSdNRDQVRb4KSe97GBzC5j4nZg9pLXDMRc5hrcOy+1R9ZiEkri+R2Zzjck2uT1PU96Caoa0Zbpli1dmk02UaycjwXAwnbVBqvo0qwHtJsqf6SMRFRilS9mozhg7+zY2PTzaVFU2OTRCzDl035pbAKf9a15dlINwdCf4hcaHmD11QaCCIszC5rjGIoWgWsBBE1jgSNz2naapvJiY5gppi9K6PI8gZJWhzTqeQDmkn5wO/W4PNRpqQgtdRV/qw4Hko44vr3qN/ll1raEeCQNYOiBnG109c8lgfkF8t8twAALHrrdTIjpwbPZJE7o7QeRIsVX53ls3aMLgHCxLdwRsbcx3J7T8VPHqyhkrejvUPseAEElU0EGVxDnXsbaAjbu5KsU1Tkfdp1srAw08v9G50Ljy0LfiR71EV2DuiLToWk2u2/TpyQT9TSNDe1cc75GkjIcuVrgXevbUnW3RUKSpJFjsrDX1BiYLetmYALjYZbHwNz7lWEAhCUggc9wa0FzibADclBP8McSGJwY8ktO3chfAq2UWkRD6nnLu2LqIuRf9Ply6riCBJXEIQCEIQCEIQCdUOIviN2HxB1afEJqhBeMLq4qu27JW6jKbPb3xu+cO73c1NPrHxttUDMzYTNGn/GYPkH6Q9XwWYwTuY4OaSHA3BGhBHMK7UPpFblHbRHNsXMtZ3eWHY+BQIYxhHrBzdQeY2PfdTOBU9hsos8S0g1izNZuYnNsB1MRBIafonQ9yuOB9lNHnic1wty3Hc5u4PigbS7qpcZUuaRvIBhLjroLkjbmbWVwld+syqu8VcOPMoe+opomPaOzEpfchuhNxGRe9+el+9BR5co0BDtN7EeWuqTDfw5klWL+bI/fKD7bh/7a6OGf97w/wDtf/ogrgj7/u9qWp7B2moB0uNfG19FP/zW/wB7w7+2H+FdbwqeVVh39u38EFz4Nw+A4RiE8waXSRyxMJt6oYzPcX5mQN+wFkRVkx6CWGnjZ28MjMzwRBIJGgnKRntsT61uoaVWkAhCEHVIYZOb2CjkrHOW7ad/NBbqvHM8eSwswtAPMkNsQTzAJPv7lFOr0pwrTCftIbtD3gdmXaNDg4EX6AjMPO6k/wCZk37xQ/2p+5qCH/TggVo6qZ/mVL+80P8AaP8AuYu/zGl/eaL7Ux+EaCCNSOqQlN/kkjw2+zsrG/geX95pPLt//iTd/Bso2mgPgJvvjQVt2bo0/VA+Fl8Cotyt4F4+9TcvDEw+cw+DZf8AAmsnD0vS/wBSX/Cgi5Jif+pPxKTTyXCZG/Mcfqv+8Ju6ncN2keIIQfDWkmw1JUk6fsGljP6Qiz3j5o5safiU2if2Yv8APO30R18U2JQcQhCAQhCAQhCAQhCAQhCAQhCDqeYRi0lNK2SN1iN+jhza4cwUzavqXcoNMwzGI55QczWvOpbm35nKTv4b+I1V3HFDKR8DhIx9POMmYFpYydoGaKUi4aSC1zXnbUO9Wxb5/JtqN7BXfEGj+R5Tz/SqV31nU0mZ3ieZ5oNDxz0ovpZTHLAw82uto4bXF+8EEciFHf6ZWH/u8X2QobHBnwCle/1nh8YDjq4A9u0gOOoFmMHgwdAqC1BrLfTGz93j+yPwSn+mBn7rF9kfgspj/H4J1HsgtPpG40bW0OQQsjLZ43XaAN2TDcfnVZarViH/AGWXxj/5iqqgEIQgEIQgeYVWmKVr2mxaQQe8G4XoFnpBmcGuayOzmhw3+cAfvXnRm60jCXn9Hh1P9H97kGgu49n/AGY/ekjx9UH+rHtVIe89V8Zj1QXN3HtRzMdvA/ikJONZjv2fvVMe5NZXnqUFyl4sed8n95NJOICf2PaVSqiQ9T7Uwnmd1PtKC71GI33Dftf5KuY/Vsa3YXPQ3sOv3earz53ftH2lNpnkjUk6/igRkfc3T7C8HfNctGg05b9NVHr6zHqgkqzC2RGz3gu/ZaQbfxO2HhqUKLQg/9k=">
            <a:hlinkClick r:id="rId2"/>
          </p:cNvPr>
          <p:cNvSpPr>
            <a:spLocks noChangeAspect="1" noChangeArrowheads="1"/>
          </p:cNvSpPr>
          <p:nvPr/>
        </p:nvSpPr>
        <p:spPr bwMode="auto">
          <a:xfrm>
            <a:off x="155575" y="-1477963"/>
            <a:ext cx="5372100" cy="30861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Střední aktivace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= stav, kdy se nám dobře daří provádět různé činnosti.</a:t>
            </a:r>
          </a:p>
          <a:p>
            <a:pPr>
              <a:buNone/>
            </a:pPr>
            <a:r>
              <a:rPr lang="cs-CZ" dirty="0" smtClean="0"/>
              <a:t>Projevy </a:t>
            </a:r>
          </a:p>
          <a:p>
            <a:pPr>
              <a:buNone/>
            </a:pPr>
            <a:r>
              <a:rPr lang="cs-CZ" dirty="0" smtClean="0"/>
              <a:t>1. V tomto stavu se cítíme svěží.</a:t>
            </a:r>
          </a:p>
          <a:p>
            <a:pPr marL="514350" indent="-514350">
              <a:buAutoNum type="arabicPeriod" startAt="2"/>
            </a:pPr>
            <a:r>
              <a:rPr lang="cs-CZ" dirty="0" smtClean="0"/>
              <a:t>Máme pocit, že se snadno soustředíme.</a:t>
            </a:r>
          </a:p>
          <a:p>
            <a:pPr marL="514350" indent="-514350">
              <a:buAutoNum type="arabicPeriod" startAt="2"/>
            </a:pPr>
            <a:r>
              <a:rPr lang="cs-CZ" dirty="0" smtClean="0"/>
              <a:t>Jsme schopni vykonávat běžné činnosti. (učit se, pracovat…)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Zvýšená aktivace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5072098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= prováděná se zvýšeným napětím, které je nutné k přípravě organismu na náročné výkony.</a:t>
            </a:r>
          </a:p>
          <a:p>
            <a:pPr>
              <a:buNone/>
            </a:pPr>
            <a:r>
              <a:rPr lang="cs-CZ" dirty="0" smtClean="0"/>
              <a:t>Projevuje se:</a:t>
            </a:r>
          </a:p>
          <a:p>
            <a:pPr marL="514350" indent="-514350">
              <a:buAutoNum type="arabicPeriod"/>
            </a:pPr>
            <a:r>
              <a:rPr lang="cs-CZ" dirty="0" smtClean="0"/>
              <a:t>Jako </a:t>
            </a:r>
            <a:r>
              <a:rPr lang="cs-CZ" b="1" dirty="0" smtClean="0"/>
              <a:t>zesílená pozornost.</a:t>
            </a:r>
          </a:p>
          <a:p>
            <a:pPr marL="514350" indent="-514350">
              <a:buAutoNum type="arabicPeriod"/>
            </a:pPr>
            <a:r>
              <a:rPr lang="cs-CZ" dirty="0" smtClean="0"/>
              <a:t>Zvýšení citlivosti smyslových orgánů, zejména úrovně </a:t>
            </a:r>
            <a:r>
              <a:rPr lang="cs-CZ" b="1" dirty="0" smtClean="0"/>
              <a:t>hormonů v krvi </a:t>
            </a:r>
            <a:r>
              <a:rPr lang="cs-CZ" dirty="0" smtClean="0"/>
              <a:t>nebo zvýšená pohotovost kosterního svalstva.</a:t>
            </a:r>
          </a:p>
          <a:p>
            <a:pPr marL="514350" indent="-514350">
              <a:buAutoNum type="arabicPeriod"/>
            </a:pPr>
            <a:r>
              <a:rPr lang="cs-CZ" dirty="0" smtClean="0"/>
              <a:t>Mohou být přítomny </a:t>
            </a:r>
            <a:r>
              <a:rPr lang="cs-CZ" b="1" dirty="0" smtClean="0"/>
              <a:t>prudké emoce </a:t>
            </a:r>
            <a:r>
              <a:rPr lang="cs-CZ" dirty="0" smtClean="0"/>
              <a:t>(afekty).</a:t>
            </a:r>
          </a:p>
          <a:p>
            <a:pPr marL="514350" indent="-514350">
              <a:buAutoNum type="arabicPeriod"/>
            </a:pPr>
            <a:r>
              <a:rPr lang="cs-CZ" dirty="0" smtClean="0"/>
              <a:t>Jsou vyvolány sympatikem v závislosti na parasympatiku v závislosti na hypotalamu a limbickém systému. Parasympatikus vrací organismus do předchozího stavu.</a:t>
            </a:r>
          </a:p>
          <a:p>
            <a:pPr marL="514350" indent="-514350">
              <a:buAutoNum type="arabicPeriod"/>
            </a:pP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Zdroj:</a:t>
            </a:r>
          </a:p>
          <a:p>
            <a:r>
              <a:rPr lang="cs-CZ" smtClean="0"/>
              <a:t>Mgr</a:t>
            </a:r>
            <a:r>
              <a:rPr lang="cs-CZ" dirty="0" smtClean="0"/>
              <a:t>. Kateřina </a:t>
            </a:r>
            <a:r>
              <a:rPr lang="cs-CZ" dirty="0" err="1" smtClean="0"/>
              <a:t>Juklová</a:t>
            </a:r>
            <a:r>
              <a:rPr lang="cs-CZ" dirty="0" smtClean="0"/>
              <a:t> : Základy obecné psychologie, </a:t>
            </a:r>
            <a:r>
              <a:rPr lang="cs-CZ" dirty="0" err="1" smtClean="0"/>
              <a:t>Gaudeamus</a:t>
            </a:r>
            <a:r>
              <a:rPr lang="cs-CZ" dirty="0" smtClean="0"/>
              <a:t>, Univerzita Hradec Králové, Hradec Králové 2007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</TotalTime>
  <Words>365</Words>
  <Application>Microsoft Office PowerPoint</Application>
  <PresentationFormat>Předvádění na obrazovce (4:3)</PresentationFormat>
  <Paragraphs>71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Anotace: Tato prezentace popisuje psychické stavy a jejich aktivaci.</vt:lpstr>
      <vt:lpstr>Opakování: </vt:lpstr>
      <vt:lpstr>Psychické stavy</vt:lpstr>
      <vt:lpstr>Aktivační úroveň (aktivace)</vt:lpstr>
      <vt:lpstr>Nízká aktivace</vt:lpstr>
      <vt:lpstr>Snížená aktivace</vt:lpstr>
      <vt:lpstr>Střední aktivace</vt:lpstr>
      <vt:lpstr>Zvýšená aktivace</vt:lpstr>
      <vt:lpstr>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Psychické stavy</dc:title>
  <dc:creator>monika</dc:creator>
  <cp:lastModifiedBy>Gymnázium a SOŠ</cp:lastModifiedBy>
  <cp:revision>16</cp:revision>
  <dcterms:created xsi:type="dcterms:W3CDTF">2013-10-13T12:27:56Z</dcterms:created>
  <dcterms:modified xsi:type="dcterms:W3CDTF">2014-03-26T08:02:21Z</dcterms:modified>
</cp:coreProperties>
</file>